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60" r:id="rId5"/>
  </p:sldMasterIdLst>
  <p:notesMasterIdLst>
    <p:notesMasterId r:id="rId7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327" r:id="rId24"/>
    <p:sldId id="274" r:id="rId25"/>
    <p:sldId id="322" r:id="rId26"/>
    <p:sldId id="323" r:id="rId27"/>
    <p:sldId id="275" r:id="rId28"/>
    <p:sldId id="276" r:id="rId29"/>
    <p:sldId id="325" r:id="rId30"/>
    <p:sldId id="324" r:id="rId31"/>
    <p:sldId id="315" r:id="rId32"/>
    <p:sldId id="277" r:id="rId33"/>
    <p:sldId id="330" r:id="rId34"/>
    <p:sldId id="278" r:id="rId35"/>
    <p:sldId id="279" r:id="rId36"/>
    <p:sldId id="280" r:id="rId37"/>
    <p:sldId id="282" r:id="rId38"/>
    <p:sldId id="312" r:id="rId39"/>
    <p:sldId id="313" r:id="rId40"/>
    <p:sldId id="314" r:id="rId41"/>
    <p:sldId id="284" r:id="rId42"/>
    <p:sldId id="285" r:id="rId43"/>
    <p:sldId id="286" r:id="rId44"/>
    <p:sldId id="287" r:id="rId45"/>
    <p:sldId id="289" r:id="rId46"/>
    <p:sldId id="290" r:id="rId47"/>
    <p:sldId id="291" r:id="rId48"/>
    <p:sldId id="292" r:id="rId49"/>
    <p:sldId id="293" r:id="rId50"/>
    <p:sldId id="294" r:id="rId51"/>
    <p:sldId id="295" r:id="rId52"/>
    <p:sldId id="296" r:id="rId53"/>
    <p:sldId id="297" r:id="rId54"/>
    <p:sldId id="299" r:id="rId55"/>
    <p:sldId id="300" r:id="rId56"/>
    <p:sldId id="303" r:id="rId57"/>
    <p:sldId id="304" r:id="rId58"/>
    <p:sldId id="305" r:id="rId59"/>
    <p:sldId id="321" r:id="rId60"/>
    <p:sldId id="306" r:id="rId61"/>
    <p:sldId id="307" r:id="rId62"/>
    <p:sldId id="331" r:id="rId63"/>
    <p:sldId id="308" r:id="rId64"/>
    <p:sldId id="309" r:id="rId65"/>
    <p:sldId id="310" r:id="rId66"/>
    <p:sldId id="311" r:id="rId67"/>
    <p:sldId id="332" r:id="rId68"/>
    <p:sldId id="328" r:id="rId69"/>
    <p:sldId id="329" r:id="rId70"/>
  </p:sldIdLst>
  <p:sldSz cx="12192000" cy="7620000"/>
  <p:notesSz cx="6858000" cy="9144000"/>
  <p:embeddedFontLst>
    <p:embeddedFont>
      <p:font typeface="Arial Unicode MS" panose="020B0604020202020204" charset="0"/>
      <p:regular r:id="rId72"/>
    </p:embeddedFont>
    <p:embeddedFont>
      <p:font typeface="Calibri" panose="020F0502020204030204" pitchFamily="34" charset="0"/>
      <p:regular r:id="rId73"/>
      <p:bold r:id="rId74"/>
      <p:italic r:id="rId75"/>
      <p:boldItalic r:id="rId76"/>
    </p:embeddedFont>
    <p:embeddedFont>
      <p:font typeface="Calibri Light" panose="020F0302020204030204" pitchFamily="34" charset="0"/>
      <p:regular r:id="rId77"/>
      <p:italic r:id="rId78"/>
    </p:embeddedFont>
    <p:embeddedFont>
      <p:font typeface="Cambria Math" panose="02040503050406030204" pitchFamily="18" charset="0"/>
      <p:regular r:id="rId79"/>
    </p:embeddedFont>
    <p:embeddedFont>
      <p:font typeface="Consolas" panose="020B0609020204030204" pitchFamily="49" charset="0"/>
      <p:regular r:id="rId80"/>
      <p:bold r:id="rId81"/>
      <p:italic r:id="rId82"/>
      <p:boldItalic r:id="rId83"/>
    </p:embeddedFont>
    <p:embeddedFont>
      <p:font typeface="Myriad Pro Light" panose="020B0403030403020204" pitchFamily="34" charset="0"/>
      <p:regular r:id="rId84"/>
    </p:embeddedFont>
    <p:embeddedFont>
      <p:font typeface="Open Sans Condensed Light" panose="020B0306030504020204" pitchFamily="34" charset="0"/>
      <p:regular r:id="rId85"/>
      <p:italic r:id="rId86"/>
    </p:embeddedFont>
    <p:embeddedFont>
      <p:font typeface="Titillium" panose="00000500000000000000" pitchFamily="50" charset="0"/>
      <p:regular r:id="rId87"/>
      <p:bold r:id="rId88"/>
      <p:italic r:id="rId89"/>
      <p:boldItalic r:id="rId90"/>
    </p:embeddedFont>
    <p:embeddedFont>
      <p:font typeface="Titillium Lt" panose="00000300000000000000" pitchFamily="50" charset="0"/>
      <p:regular r:id="rId91"/>
      <p:italic r:id="rId92"/>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20D033-09F1-4BB6-BF71-E6FF0A0800D4}" v="766" dt="2023-03-10T12:38:51.620"/>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80344" autoAdjust="0"/>
  </p:normalViewPr>
  <p:slideViewPr>
    <p:cSldViewPr snapToGrid="0">
      <p:cViewPr varScale="1">
        <p:scale>
          <a:sx n="59" d="100"/>
          <a:sy n="59" d="100"/>
        </p:scale>
        <p:origin x="148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Master" Target="slideMasters/slideMaster2.xml"/><Relationship Id="rId90" Type="http://schemas.openxmlformats.org/officeDocument/2006/relationships/font" Target="fonts/font19.fntdata"/><Relationship Id="rId95" Type="http://schemas.openxmlformats.org/officeDocument/2006/relationships/theme" Target="theme/theme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5.fntdata"/><Relationship Id="rId97"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6.fntdata"/><Relationship Id="rId61" Type="http://schemas.openxmlformats.org/officeDocument/2006/relationships/slide" Target="slides/slide56.xml"/><Relationship Id="rId82" Type="http://schemas.openxmlformats.org/officeDocument/2006/relationships/font" Target="fonts/font11.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6.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fntdata"/><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égory Morel" userId="8a45a95f-50b8-483c-a5e8-a1e278167fe3" providerId="ADAL" clId="{DE20D033-09F1-4BB6-BF71-E6FF0A0800D4}"/>
    <pc:docChg chg="undo custSel addSld modSld">
      <pc:chgData name="Grégory Morel" userId="8a45a95f-50b8-483c-a5e8-a1e278167fe3" providerId="ADAL" clId="{DE20D033-09F1-4BB6-BF71-E6FF0A0800D4}" dt="2023-03-10T12:38:51.620" v="1320"/>
      <pc:docMkLst>
        <pc:docMk/>
      </pc:docMkLst>
      <pc:sldChg chg="addSp modSp mod">
        <pc:chgData name="Grégory Morel" userId="8a45a95f-50b8-483c-a5e8-a1e278167fe3" providerId="ADAL" clId="{DE20D033-09F1-4BB6-BF71-E6FF0A0800D4}" dt="2023-03-10T12:38:49.255" v="161"/>
        <pc:sldMkLst>
          <pc:docMk/>
          <pc:sldMk cId="3612363548" sldId="256"/>
        </pc:sldMkLst>
        <pc:cxnChg chg="add mod modVis">
          <ac:chgData name="Grégory Morel" userId="8a45a95f-50b8-483c-a5e8-a1e278167fe3" providerId="ADAL" clId="{DE20D033-09F1-4BB6-BF71-E6FF0A0800D4}" dt="2023-03-10T12:38:49.255" v="161"/>
          <ac:cxnSpMkLst>
            <pc:docMk/>
            <pc:sldMk cId="3612363548" sldId="256"/>
            <ac:cxnSpMk id="2" creationId="{6F9E9095-BF7B-E3B8-17D0-FE0A8B91689F}"/>
          </ac:cxnSpMkLst>
        </pc:cxnChg>
      </pc:sldChg>
      <pc:sldChg chg="addSp modSp mod">
        <pc:chgData name="Grégory Morel" userId="8a45a95f-50b8-483c-a5e8-a1e278167fe3" providerId="ADAL" clId="{DE20D033-09F1-4BB6-BF71-E6FF0A0800D4}" dt="2023-03-10T12:38:49.283" v="180"/>
        <pc:sldMkLst>
          <pc:docMk/>
          <pc:sldMk cId="955414478" sldId="257"/>
        </pc:sldMkLst>
        <pc:cxnChg chg="add mod modVis">
          <ac:chgData name="Grégory Morel" userId="8a45a95f-50b8-483c-a5e8-a1e278167fe3" providerId="ADAL" clId="{DE20D033-09F1-4BB6-BF71-E6FF0A0800D4}" dt="2023-03-10T12:38:49.283" v="180"/>
          <ac:cxnSpMkLst>
            <pc:docMk/>
            <pc:sldMk cId="955414478" sldId="257"/>
            <ac:cxnSpMk id="3" creationId="{D968BE93-DB69-7719-949B-30647486FE14}"/>
          </ac:cxnSpMkLst>
        </pc:cxnChg>
      </pc:sldChg>
      <pc:sldChg chg="addSp modSp mod">
        <pc:chgData name="Grégory Morel" userId="8a45a95f-50b8-483c-a5e8-a1e278167fe3" providerId="ADAL" clId="{DE20D033-09F1-4BB6-BF71-E6FF0A0800D4}" dt="2023-03-10T12:38:49.294" v="199"/>
        <pc:sldMkLst>
          <pc:docMk/>
          <pc:sldMk cId="3027933001" sldId="258"/>
        </pc:sldMkLst>
        <pc:cxnChg chg="add mod modVis">
          <ac:chgData name="Grégory Morel" userId="8a45a95f-50b8-483c-a5e8-a1e278167fe3" providerId="ADAL" clId="{DE20D033-09F1-4BB6-BF71-E6FF0A0800D4}" dt="2023-03-10T12:38:49.294" v="199"/>
          <ac:cxnSpMkLst>
            <pc:docMk/>
            <pc:sldMk cId="3027933001" sldId="258"/>
            <ac:cxnSpMk id="3" creationId="{B9730D25-92F7-DBEE-A867-2A7D2878AB48}"/>
          </ac:cxnSpMkLst>
        </pc:cxnChg>
      </pc:sldChg>
      <pc:sldChg chg="addSp modSp mod">
        <pc:chgData name="Grégory Morel" userId="8a45a95f-50b8-483c-a5e8-a1e278167fe3" providerId="ADAL" clId="{DE20D033-09F1-4BB6-BF71-E6FF0A0800D4}" dt="2023-03-10T12:38:49.310" v="218"/>
        <pc:sldMkLst>
          <pc:docMk/>
          <pc:sldMk cId="2860277798" sldId="259"/>
        </pc:sldMkLst>
        <pc:cxnChg chg="add mod modVis">
          <ac:chgData name="Grégory Morel" userId="8a45a95f-50b8-483c-a5e8-a1e278167fe3" providerId="ADAL" clId="{DE20D033-09F1-4BB6-BF71-E6FF0A0800D4}" dt="2023-03-10T12:38:49.310" v="218"/>
          <ac:cxnSpMkLst>
            <pc:docMk/>
            <pc:sldMk cId="2860277798" sldId="259"/>
            <ac:cxnSpMk id="3" creationId="{F1858AA4-03C4-E7E5-5AFC-38687187FE84}"/>
          </ac:cxnSpMkLst>
        </pc:cxnChg>
      </pc:sldChg>
      <pc:sldChg chg="addSp modSp mod">
        <pc:chgData name="Grégory Morel" userId="8a45a95f-50b8-483c-a5e8-a1e278167fe3" providerId="ADAL" clId="{DE20D033-09F1-4BB6-BF71-E6FF0A0800D4}" dt="2023-03-10T12:38:49.325" v="237"/>
        <pc:sldMkLst>
          <pc:docMk/>
          <pc:sldMk cId="2191222161" sldId="260"/>
        </pc:sldMkLst>
        <pc:cxnChg chg="add mod modVis">
          <ac:chgData name="Grégory Morel" userId="8a45a95f-50b8-483c-a5e8-a1e278167fe3" providerId="ADAL" clId="{DE20D033-09F1-4BB6-BF71-E6FF0A0800D4}" dt="2023-03-10T12:38:49.325" v="237"/>
          <ac:cxnSpMkLst>
            <pc:docMk/>
            <pc:sldMk cId="2191222161" sldId="260"/>
            <ac:cxnSpMk id="3" creationId="{CC9D38EA-0646-69CF-7AF8-0891FF0AB11F}"/>
          </ac:cxnSpMkLst>
        </pc:cxnChg>
      </pc:sldChg>
      <pc:sldChg chg="addSp modSp mod">
        <pc:chgData name="Grégory Morel" userId="8a45a95f-50b8-483c-a5e8-a1e278167fe3" providerId="ADAL" clId="{DE20D033-09F1-4BB6-BF71-E6FF0A0800D4}" dt="2023-03-10T12:38:49.336" v="256"/>
        <pc:sldMkLst>
          <pc:docMk/>
          <pc:sldMk cId="225161714" sldId="261"/>
        </pc:sldMkLst>
        <pc:cxnChg chg="add mod modVis">
          <ac:chgData name="Grégory Morel" userId="8a45a95f-50b8-483c-a5e8-a1e278167fe3" providerId="ADAL" clId="{DE20D033-09F1-4BB6-BF71-E6FF0A0800D4}" dt="2023-03-10T12:38:49.336" v="256"/>
          <ac:cxnSpMkLst>
            <pc:docMk/>
            <pc:sldMk cId="225161714" sldId="261"/>
            <ac:cxnSpMk id="3" creationId="{3C987AA5-A6AD-CA24-BC20-1E007EDC06B4}"/>
          </ac:cxnSpMkLst>
        </pc:cxnChg>
      </pc:sldChg>
      <pc:sldChg chg="addSp modSp mod">
        <pc:chgData name="Grégory Morel" userId="8a45a95f-50b8-483c-a5e8-a1e278167fe3" providerId="ADAL" clId="{DE20D033-09F1-4BB6-BF71-E6FF0A0800D4}" dt="2023-03-10T12:38:49.355" v="275"/>
        <pc:sldMkLst>
          <pc:docMk/>
          <pc:sldMk cId="74731856" sldId="262"/>
        </pc:sldMkLst>
        <pc:cxnChg chg="add mod modVis">
          <ac:chgData name="Grégory Morel" userId="8a45a95f-50b8-483c-a5e8-a1e278167fe3" providerId="ADAL" clId="{DE20D033-09F1-4BB6-BF71-E6FF0A0800D4}" dt="2023-03-10T12:38:49.355" v="275"/>
          <ac:cxnSpMkLst>
            <pc:docMk/>
            <pc:sldMk cId="74731856" sldId="262"/>
            <ac:cxnSpMk id="4" creationId="{966C7D10-88F6-4733-11DB-0AE3897A791E}"/>
          </ac:cxnSpMkLst>
        </pc:cxnChg>
      </pc:sldChg>
      <pc:sldChg chg="addSp modSp mod">
        <pc:chgData name="Grégory Morel" userId="8a45a95f-50b8-483c-a5e8-a1e278167fe3" providerId="ADAL" clId="{DE20D033-09F1-4BB6-BF71-E6FF0A0800D4}" dt="2023-03-10T12:38:49.371" v="294"/>
        <pc:sldMkLst>
          <pc:docMk/>
          <pc:sldMk cId="3608628644" sldId="263"/>
        </pc:sldMkLst>
        <pc:cxnChg chg="add mod modVis">
          <ac:chgData name="Grégory Morel" userId="8a45a95f-50b8-483c-a5e8-a1e278167fe3" providerId="ADAL" clId="{DE20D033-09F1-4BB6-BF71-E6FF0A0800D4}" dt="2023-03-10T12:38:49.371" v="294"/>
          <ac:cxnSpMkLst>
            <pc:docMk/>
            <pc:sldMk cId="3608628644" sldId="263"/>
            <ac:cxnSpMk id="3" creationId="{3703AD7E-2151-89E6-8880-78F24E6ED40F}"/>
          </ac:cxnSpMkLst>
        </pc:cxnChg>
      </pc:sldChg>
      <pc:sldChg chg="addSp modSp mod">
        <pc:chgData name="Grégory Morel" userId="8a45a95f-50b8-483c-a5e8-a1e278167fe3" providerId="ADAL" clId="{DE20D033-09F1-4BB6-BF71-E6FF0A0800D4}" dt="2023-03-10T12:38:49.386" v="313"/>
        <pc:sldMkLst>
          <pc:docMk/>
          <pc:sldMk cId="1326215250" sldId="264"/>
        </pc:sldMkLst>
        <pc:cxnChg chg="add mod modVis">
          <ac:chgData name="Grégory Morel" userId="8a45a95f-50b8-483c-a5e8-a1e278167fe3" providerId="ADAL" clId="{DE20D033-09F1-4BB6-BF71-E6FF0A0800D4}" dt="2023-03-10T12:38:49.386" v="313"/>
          <ac:cxnSpMkLst>
            <pc:docMk/>
            <pc:sldMk cId="1326215250" sldId="264"/>
            <ac:cxnSpMk id="3" creationId="{2A330B07-B33C-645C-2B77-58EEED18CA59}"/>
          </ac:cxnSpMkLst>
        </pc:cxnChg>
      </pc:sldChg>
      <pc:sldChg chg="addSp modSp mod">
        <pc:chgData name="Grégory Morel" userId="8a45a95f-50b8-483c-a5e8-a1e278167fe3" providerId="ADAL" clId="{DE20D033-09F1-4BB6-BF71-E6FF0A0800D4}" dt="2023-03-10T12:38:49.413" v="332"/>
        <pc:sldMkLst>
          <pc:docMk/>
          <pc:sldMk cId="3747642849" sldId="265"/>
        </pc:sldMkLst>
        <pc:cxnChg chg="add mod modVis">
          <ac:chgData name="Grégory Morel" userId="8a45a95f-50b8-483c-a5e8-a1e278167fe3" providerId="ADAL" clId="{DE20D033-09F1-4BB6-BF71-E6FF0A0800D4}" dt="2023-03-10T12:38:49.413" v="332"/>
          <ac:cxnSpMkLst>
            <pc:docMk/>
            <pc:sldMk cId="3747642849" sldId="265"/>
            <ac:cxnSpMk id="3" creationId="{A6CD2C4D-E3F0-E14C-81F3-673B7F813D8E}"/>
          </ac:cxnSpMkLst>
        </pc:cxnChg>
      </pc:sldChg>
      <pc:sldChg chg="addSp modSp mod">
        <pc:chgData name="Grégory Morel" userId="8a45a95f-50b8-483c-a5e8-a1e278167fe3" providerId="ADAL" clId="{DE20D033-09F1-4BB6-BF71-E6FF0A0800D4}" dt="2023-03-10T12:38:49.455" v="351"/>
        <pc:sldMkLst>
          <pc:docMk/>
          <pc:sldMk cId="3317124747" sldId="266"/>
        </pc:sldMkLst>
        <pc:cxnChg chg="add mod modVis">
          <ac:chgData name="Grégory Morel" userId="8a45a95f-50b8-483c-a5e8-a1e278167fe3" providerId="ADAL" clId="{DE20D033-09F1-4BB6-BF71-E6FF0A0800D4}" dt="2023-03-10T12:38:49.455" v="351"/>
          <ac:cxnSpMkLst>
            <pc:docMk/>
            <pc:sldMk cId="3317124747" sldId="266"/>
            <ac:cxnSpMk id="4" creationId="{E206B294-A36F-6696-AB7A-3A93A4D07B75}"/>
          </ac:cxnSpMkLst>
        </pc:cxnChg>
      </pc:sldChg>
      <pc:sldChg chg="addSp modSp mod">
        <pc:chgData name="Grégory Morel" userId="8a45a95f-50b8-483c-a5e8-a1e278167fe3" providerId="ADAL" clId="{DE20D033-09F1-4BB6-BF71-E6FF0A0800D4}" dt="2023-03-10T12:38:49.467" v="370"/>
        <pc:sldMkLst>
          <pc:docMk/>
          <pc:sldMk cId="4074188121" sldId="267"/>
        </pc:sldMkLst>
        <pc:cxnChg chg="add mod modVis">
          <ac:chgData name="Grégory Morel" userId="8a45a95f-50b8-483c-a5e8-a1e278167fe3" providerId="ADAL" clId="{DE20D033-09F1-4BB6-BF71-E6FF0A0800D4}" dt="2023-03-10T12:38:49.467" v="370"/>
          <ac:cxnSpMkLst>
            <pc:docMk/>
            <pc:sldMk cId="4074188121" sldId="267"/>
            <ac:cxnSpMk id="3" creationId="{397CBDE5-EA4C-9C9D-1B2E-C2561FD0EA1D}"/>
          </ac:cxnSpMkLst>
        </pc:cxnChg>
      </pc:sldChg>
      <pc:sldChg chg="addSp modSp mod">
        <pc:chgData name="Grégory Morel" userId="8a45a95f-50b8-483c-a5e8-a1e278167fe3" providerId="ADAL" clId="{DE20D033-09F1-4BB6-BF71-E6FF0A0800D4}" dt="2023-03-10T12:38:49.527" v="389"/>
        <pc:sldMkLst>
          <pc:docMk/>
          <pc:sldMk cId="1840880831" sldId="268"/>
        </pc:sldMkLst>
        <pc:cxnChg chg="add mod modVis">
          <ac:chgData name="Grégory Morel" userId="8a45a95f-50b8-483c-a5e8-a1e278167fe3" providerId="ADAL" clId="{DE20D033-09F1-4BB6-BF71-E6FF0A0800D4}" dt="2023-03-10T12:38:49.527" v="389"/>
          <ac:cxnSpMkLst>
            <pc:docMk/>
            <pc:sldMk cId="1840880831" sldId="268"/>
            <ac:cxnSpMk id="9" creationId="{D1309A19-BFC8-DE4E-35E0-76A0D197135D}"/>
          </ac:cxnSpMkLst>
        </pc:cxnChg>
      </pc:sldChg>
      <pc:sldChg chg="addSp modSp mod">
        <pc:chgData name="Grégory Morel" userId="8a45a95f-50b8-483c-a5e8-a1e278167fe3" providerId="ADAL" clId="{DE20D033-09F1-4BB6-BF71-E6FF0A0800D4}" dt="2023-03-10T12:38:49.554" v="408"/>
        <pc:sldMkLst>
          <pc:docMk/>
          <pc:sldMk cId="2011785718" sldId="269"/>
        </pc:sldMkLst>
        <pc:cxnChg chg="add mod modVis">
          <ac:chgData name="Grégory Morel" userId="8a45a95f-50b8-483c-a5e8-a1e278167fe3" providerId="ADAL" clId="{DE20D033-09F1-4BB6-BF71-E6FF0A0800D4}" dt="2023-03-10T12:38:49.554" v="408"/>
          <ac:cxnSpMkLst>
            <pc:docMk/>
            <pc:sldMk cId="2011785718" sldId="269"/>
            <ac:cxnSpMk id="3" creationId="{30EE8A5B-CD2D-9DB7-7B6B-9B9B05340CB2}"/>
          </ac:cxnSpMkLst>
        </pc:cxnChg>
      </pc:sldChg>
      <pc:sldChg chg="addSp modSp mod">
        <pc:chgData name="Grégory Morel" userId="8a45a95f-50b8-483c-a5e8-a1e278167fe3" providerId="ADAL" clId="{DE20D033-09F1-4BB6-BF71-E6FF0A0800D4}" dt="2023-03-10T12:38:49.610" v="427"/>
        <pc:sldMkLst>
          <pc:docMk/>
          <pc:sldMk cId="2490564361" sldId="270"/>
        </pc:sldMkLst>
        <pc:cxnChg chg="add mod modVis">
          <ac:chgData name="Grégory Morel" userId="8a45a95f-50b8-483c-a5e8-a1e278167fe3" providerId="ADAL" clId="{DE20D033-09F1-4BB6-BF71-E6FF0A0800D4}" dt="2023-03-10T12:38:49.610" v="427"/>
          <ac:cxnSpMkLst>
            <pc:docMk/>
            <pc:sldMk cId="2490564361" sldId="270"/>
            <ac:cxnSpMk id="5" creationId="{597DC09F-A176-C17F-3884-4F006632F471}"/>
          </ac:cxnSpMkLst>
        </pc:cxnChg>
      </pc:sldChg>
      <pc:sldChg chg="addSp modSp mod">
        <pc:chgData name="Grégory Morel" userId="8a45a95f-50b8-483c-a5e8-a1e278167fe3" providerId="ADAL" clId="{DE20D033-09F1-4BB6-BF71-E6FF0A0800D4}" dt="2023-03-10T12:38:49.657" v="446"/>
        <pc:sldMkLst>
          <pc:docMk/>
          <pc:sldMk cId="469036823" sldId="271"/>
        </pc:sldMkLst>
        <pc:cxnChg chg="add mod modVis">
          <ac:chgData name="Grégory Morel" userId="8a45a95f-50b8-483c-a5e8-a1e278167fe3" providerId="ADAL" clId="{DE20D033-09F1-4BB6-BF71-E6FF0A0800D4}" dt="2023-03-10T12:38:49.657" v="446"/>
          <ac:cxnSpMkLst>
            <pc:docMk/>
            <pc:sldMk cId="469036823" sldId="271"/>
            <ac:cxnSpMk id="3" creationId="{F33DE974-5196-EE4D-DA53-2FE8B3C06A54}"/>
          </ac:cxnSpMkLst>
        </pc:cxnChg>
      </pc:sldChg>
      <pc:sldChg chg="addSp modSp mod">
        <pc:chgData name="Grégory Morel" userId="8a45a95f-50b8-483c-a5e8-a1e278167fe3" providerId="ADAL" clId="{DE20D033-09F1-4BB6-BF71-E6FF0A0800D4}" dt="2023-03-10T12:38:49.666" v="465"/>
        <pc:sldMkLst>
          <pc:docMk/>
          <pc:sldMk cId="223372571" sldId="272"/>
        </pc:sldMkLst>
        <pc:cxnChg chg="add mod modVis">
          <ac:chgData name="Grégory Morel" userId="8a45a95f-50b8-483c-a5e8-a1e278167fe3" providerId="ADAL" clId="{DE20D033-09F1-4BB6-BF71-E6FF0A0800D4}" dt="2023-03-10T12:38:49.666" v="465"/>
          <ac:cxnSpMkLst>
            <pc:docMk/>
            <pc:sldMk cId="223372571" sldId="272"/>
            <ac:cxnSpMk id="4" creationId="{B698A555-78E5-5B61-13C2-89EBB99002C5}"/>
          </ac:cxnSpMkLst>
        </pc:cxnChg>
      </pc:sldChg>
      <pc:sldChg chg="addSp modSp mod">
        <pc:chgData name="Grégory Morel" userId="8a45a95f-50b8-483c-a5e8-a1e278167fe3" providerId="ADAL" clId="{DE20D033-09F1-4BB6-BF71-E6FF0A0800D4}" dt="2023-03-10T12:38:49.677" v="484"/>
        <pc:sldMkLst>
          <pc:docMk/>
          <pc:sldMk cId="2600985282" sldId="273"/>
        </pc:sldMkLst>
        <pc:cxnChg chg="add mod modVis">
          <ac:chgData name="Grégory Morel" userId="8a45a95f-50b8-483c-a5e8-a1e278167fe3" providerId="ADAL" clId="{DE20D033-09F1-4BB6-BF71-E6FF0A0800D4}" dt="2023-03-10T12:38:49.677" v="484"/>
          <ac:cxnSpMkLst>
            <pc:docMk/>
            <pc:sldMk cId="2600985282" sldId="273"/>
            <ac:cxnSpMk id="3" creationId="{035E4259-491B-F8FC-5747-7BEA766DACD3}"/>
          </ac:cxnSpMkLst>
        </pc:cxnChg>
      </pc:sldChg>
      <pc:sldChg chg="addSp modSp mod">
        <pc:chgData name="Grégory Morel" userId="8a45a95f-50b8-483c-a5e8-a1e278167fe3" providerId="ADAL" clId="{DE20D033-09F1-4BB6-BF71-E6FF0A0800D4}" dt="2023-03-10T12:38:49.730" v="522"/>
        <pc:sldMkLst>
          <pc:docMk/>
          <pc:sldMk cId="956331639" sldId="274"/>
        </pc:sldMkLst>
        <pc:cxnChg chg="add mod modVis">
          <ac:chgData name="Grégory Morel" userId="8a45a95f-50b8-483c-a5e8-a1e278167fe3" providerId="ADAL" clId="{DE20D033-09F1-4BB6-BF71-E6FF0A0800D4}" dt="2023-03-10T12:38:49.730" v="522"/>
          <ac:cxnSpMkLst>
            <pc:docMk/>
            <pc:sldMk cId="956331639" sldId="274"/>
            <ac:cxnSpMk id="3" creationId="{4F83FCF6-41FC-7493-AC49-F670E557F2FE}"/>
          </ac:cxnSpMkLst>
        </pc:cxnChg>
      </pc:sldChg>
      <pc:sldChg chg="addSp modSp mod">
        <pc:chgData name="Grégory Morel" userId="8a45a95f-50b8-483c-a5e8-a1e278167fe3" providerId="ADAL" clId="{DE20D033-09F1-4BB6-BF71-E6FF0A0800D4}" dt="2023-03-10T12:38:49.900" v="579"/>
        <pc:sldMkLst>
          <pc:docMk/>
          <pc:sldMk cId="2283242637" sldId="275"/>
        </pc:sldMkLst>
        <pc:cxnChg chg="add mod modVis">
          <ac:chgData name="Grégory Morel" userId="8a45a95f-50b8-483c-a5e8-a1e278167fe3" providerId="ADAL" clId="{DE20D033-09F1-4BB6-BF71-E6FF0A0800D4}" dt="2023-03-10T12:38:49.900" v="579"/>
          <ac:cxnSpMkLst>
            <pc:docMk/>
            <pc:sldMk cId="2283242637" sldId="275"/>
            <ac:cxnSpMk id="3" creationId="{7C7DF29D-6AC4-B52F-1768-009F55554945}"/>
          </ac:cxnSpMkLst>
        </pc:cxnChg>
      </pc:sldChg>
      <pc:sldChg chg="addSp modSp mod">
        <pc:chgData name="Grégory Morel" userId="8a45a95f-50b8-483c-a5e8-a1e278167fe3" providerId="ADAL" clId="{DE20D033-09F1-4BB6-BF71-E6FF0A0800D4}" dt="2023-03-10T12:38:49.926" v="598"/>
        <pc:sldMkLst>
          <pc:docMk/>
          <pc:sldMk cId="875439356" sldId="276"/>
        </pc:sldMkLst>
        <pc:cxnChg chg="add mod modVis">
          <ac:chgData name="Grégory Morel" userId="8a45a95f-50b8-483c-a5e8-a1e278167fe3" providerId="ADAL" clId="{DE20D033-09F1-4BB6-BF71-E6FF0A0800D4}" dt="2023-03-10T12:38:49.926" v="598"/>
          <ac:cxnSpMkLst>
            <pc:docMk/>
            <pc:sldMk cId="875439356" sldId="276"/>
            <ac:cxnSpMk id="3" creationId="{59A10408-A20B-F28A-3DC4-B530D02964B9}"/>
          </ac:cxnSpMkLst>
        </pc:cxnChg>
      </pc:sldChg>
      <pc:sldChg chg="addSp modSp mod">
        <pc:chgData name="Grégory Morel" userId="8a45a95f-50b8-483c-a5e8-a1e278167fe3" providerId="ADAL" clId="{DE20D033-09F1-4BB6-BF71-E6FF0A0800D4}" dt="2023-03-10T12:38:50.089" v="674"/>
        <pc:sldMkLst>
          <pc:docMk/>
          <pc:sldMk cId="292704480" sldId="277"/>
        </pc:sldMkLst>
        <pc:cxnChg chg="add mod modVis">
          <ac:chgData name="Grégory Morel" userId="8a45a95f-50b8-483c-a5e8-a1e278167fe3" providerId="ADAL" clId="{DE20D033-09F1-4BB6-BF71-E6FF0A0800D4}" dt="2023-03-10T12:38:50.089" v="674"/>
          <ac:cxnSpMkLst>
            <pc:docMk/>
            <pc:sldMk cId="292704480" sldId="277"/>
            <ac:cxnSpMk id="3" creationId="{E9275B22-0004-08C9-68A1-4EED2E49F00D}"/>
          </ac:cxnSpMkLst>
        </pc:cxnChg>
      </pc:sldChg>
      <pc:sldChg chg="addSp modSp mod">
        <pc:chgData name="Grégory Morel" userId="8a45a95f-50b8-483c-a5e8-a1e278167fe3" providerId="ADAL" clId="{DE20D033-09F1-4BB6-BF71-E6FF0A0800D4}" dt="2023-03-10T12:38:50.153" v="712"/>
        <pc:sldMkLst>
          <pc:docMk/>
          <pc:sldMk cId="1994056125" sldId="278"/>
        </pc:sldMkLst>
        <pc:cxnChg chg="add mod modVis">
          <ac:chgData name="Grégory Morel" userId="8a45a95f-50b8-483c-a5e8-a1e278167fe3" providerId="ADAL" clId="{DE20D033-09F1-4BB6-BF71-E6FF0A0800D4}" dt="2023-03-10T12:38:50.153" v="712"/>
          <ac:cxnSpMkLst>
            <pc:docMk/>
            <pc:sldMk cId="1994056125" sldId="278"/>
            <ac:cxnSpMk id="3" creationId="{1286D986-7ACD-BA4C-B16A-8C828408C7AF}"/>
          </ac:cxnSpMkLst>
        </pc:cxnChg>
      </pc:sldChg>
      <pc:sldChg chg="addSp modSp mod">
        <pc:chgData name="Grégory Morel" userId="8a45a95f-50b8-483c-a5e8-a1e278167fe3" providerId="ADAL" clId="{DE20D033-09F1-4BB6-BF71-E6FF0A0800D4}" dt="2023-03-10T12:38:50.194" v="731"/>
        <pc:sldMkLst>
          <pc:docMk/>
          <pc:sldMk cId="1768038315" sldId="279"/>
        </pc:sldMkLst>
        <pc:cxnChg chg="add mod modVis">
          <ac:chgData name="Grégory Morel" userId="8a45a95f-50b8-483c-a5e8-a1e278167fe3" providerId="ADAL" clId="{DE20D033-09F1-4BB6-BF71-E6FF0A0800D4}" dt="2023-03-10T12:38:50.194" v="731"/>
          <ac:cxnSpMkLst>
            <pc:docMk/>
            <pc:sldMk cId="1768038315" sldId="279"/>
            <ac:cxnSpMk id="3" creationId="{0CAB06F8-53A3-BD55-0169-249D3B2331CA}"/>
          </ac:cxnSpMkLst>
        </pc:cxnChg>
      </pc:sldChg>
      <pc:sldChg chg="addSp modSp mod">
        <pc:chgData name="Grégory Morel" userId="8a45a95f-50b8-483c-a5e8-a1e278167fe3" providerId="ADAL" clId="{DE20D033-09F1-4BB6-BF71-E6FF0A0800D4}" dt="2023-03-10T12:38:50.243" v="750"/>
        <pc:sldMkLst>
          <pc:docMk/>
          <pc:sldMk cId="506181795" sldId="280"/>
        </pc:sldMkLst>
        <pc:cxnChg chg="add mod modVis">
          <ac:chgData name="Grégory Morel" userId="8a45a95f-50b8-483c-a5e8-a1e278167fe3" providerId="ADAL" clId="{DE20D033-09F1-4BB6-BF71-E6FF0A0800D4}" dt="2023-03-10T12:38:50.243" v="750"/>
          <ac:cxnSpMkLst>
            <pc:docMk/>
            <pc:sldMk cId="506181795" sldId="280"/>
            <ac:cxnSpMk id="3" creationId="{5D5A7B44-3DE1-3C3D-B799-D25B5FF495A1}"/>
          </ac:cxnSpMkLst>
        </pc:cxnChg>
      </pc:sldChg>
      <pc:sldChg chg="addSp modSp mod">
        <pc:chgData name="Grégory Morel" userId="8a45a95f-50b8-483c-a5e8-a1e278167fe3" providerId="ADAL" clId="{DE20D033-09F1-4BB6-BF71-E6FF0A0800D4}" dt="2023-03-10T12:38:50.252" v="769"/>
        <pc:sldMkLst>
          <pc:docMk/>
          <pc:sldMk cId="2514248205" sldId="282"/>
        </pc:sldMkLst>
        <pc:cxnChg chg="add mod modVis">
          <ac:chgData name="Grégory Morel" userId="8a45a95f-50b8-483c-a5e8-a1e278167fe3" providerId="ADAL" clId="{DE20D033-09F1-4BB6-BF71-E6FF0A0800D4}" dt="2023-03-10T12:38:50.252" v="769"/>
          <ac:cxnSpMkLst>
            <pc:docMk/>
            <pc:sldMk cId="2514248205" sldId="282"/>
            <ac:cxnSpMk id="2" creationId="{1DE7E028-C5FF-E2B0-E6B1-9B97BF07D6D0}"/>
          </ac:cxnSpMkLst>
        </pc:cxnChg>
      </pc:sldChg>
      <pc:sldChg chg="addSp modSp mod">
        <pc:chgData name="Grégory Morel" userId="8a45a95f-50b8-483c-a5e8-a1e278167fe3" providerId="ADAL" clId="{DE20D033-09F1-4BB6-BF71-E6FF0A0800D4}" dt="2023-03-10T12:38:50.383" v="845"/>
        <pc:sldMkLst>
          <pc:docMk/>
          <pc:sldMk cId="2152736863" sldId="284"/>
        </pc:sldMkLst>
        <pc:cxnChg chg="add mod modVis">
          <ac:chgData name="Grégory Morel" userId="8a45a95f-50b8-483c-a5e8-a1e278167fe3" providerId="ADAL" clId="{DE20D033-09F1-4BB6-BF71-E6FF0A0800D4}" dt="2023-03-10T12:38:50.383" v="845"/>
          <ac:cxnSpMkLst>
            <pc:docMk/>
            <pc:sldMk cId="2152736863" sldId="284"/>
            <ac:cxnSpMk id="3" creationId="{904E0646-32C6-FE55-C7F1-F44B0D2C3E80}"/>
          </ac:cxnSpMkLst>
        </pc:cxnChg>
      </pc:sldChg>
      <pc:sldChg chg="addSp modSp mod">
        <pc:chgData name="Grégory Morel" userId="8a45a95f-50b8-483c-a5e8-a1e278167fe3" providerId="ADAL" clId="{DE20D033-09F1-4BB6-BF71-E6FF0A0800D4}" dt="2023-03-10T12:38:50.416" v="864"/>
        <pc:sldMkLst>
          <pc:docMk/>
          <pc:sldMk cId="660456028" sldId="285"/>
        </pc:sldMkLst>
        <pc:cxnChg chg="add mod modVis">
          <ac:chgData name="Grégory Morel" userId="8a45a95f-50b8-483c-a5e8-a1e278167fe3" providerId="ADAL" clId="{DE20D033-09F1-4BB6-BF71-E6FF0A0800D4}" dt="2023-03-10T12:38:50.416" v="864"/>
          <ac:cxnSpMkLst>
            <pc:docMk/>
            <pc:sldMk cId="660456028" sldId="285"/>
            <ac:cxnSpMk id="3" creationId="{07E3B138-32C2-A4AC-11B5-4773A962C7F9}"/>
          </ac:cxnSpMkLst>
        </pc:cxnChg>
      </pc:sldChg>
      <pc:sldChg chg="addSp modSp mod">
        <pc:chgData name="Grégory Morel" userId="8a45a95f-50b8-483c-a5e8-a1e278167fe3" providerId="ADAL" clId="{DE20D033-09F1-4BB6-BF71-E6FF0A0800D4}" dt="2023-03-10T12:38:50.439" v="883"/>
        <pc:sldMkLst>
          <pc:docMk/>
          <pc:sldMk cId="2196632676" sldId="289"/>
        </pc:sldMkLst>
        <pc:cxnChg chg="add mod modVis">
          <ac:chgData name="Grégory Morel" userId="8a45a95f-50b8-483c-a5e8-a1e278167fe3" providerId="ADAL" clId="{DE20D033-09F1-4BB6-BF71-E6FF0A0800D4}" dt="2023-03-10T12:38:50.439" v="883"/>
          <ac:cxnSpMkLst>
            <pc:docMk/>
            <pc:sldMk cId="2196632676" sldId="289"/>
            <ac:cxnSpMk id="9" creationId="{DA04373C-9415-AFE5-60F7-B0AEF20CC6ED}"/>
          </ac:cxnSpMkLst>
        </pc:cxnChg>
      </pc:sldChg>
      <pc:sldChg chg="addSp modSp mod">
        <pc:chgData name="Grégory Morel" userId="8a45a95f-50b8-483c-a5e8-a1e278167fe3" providerId="ADAL" clId="{DE20D033-09F1-4BB6-BF71-E6FF0A0800D4}" dt="2023-03-10T12:38:50.469" v="902"/>
        <pc:sldMkLst>
          <pc:docMk/>
          <pc:sldMk cId="2723428914" sldId="290"/>
        </pc:sldMkLst>
        <pc:cxnChg chg="add mod modVis">
          <ac:chgData name="Grégory Morel" userId="8a45a95f-50b8-483c-a5e8-a1e278167fe3" providerId="ADAL" clId="{DE20D033-09F1-4BB6-BF71-E6FF0A0800D4}" dt="2023-03-10T12:38:50.469" v="902"/>
          <ac:cxnSpMkLst>
            <pc:docMk/>
            <pc:sldMk cId="2723428914" sldId="290"/>
            <ac:cxnSpMk id="10" creationId="{5F493282-0540-4C9B-1E07-37BBDFC69FBF}"/>
          </ac:cxnSpMkLst>
        </pc:cxnChg>
      </pc:sldChg>
      <pc:sldChg chg="addSp modSp mod">
        <pc:chgData name="Grégory Morel" userId="8a45a95f-50b8-483c-a5e8-a1e278167fe3" providerId="ADAL" clId="{DE20D033-09F1-4BB6-BF71-E6FF0A0800D4}" dt="2023-03-10T12:38:50.575" v="921"/>
        <pc:sldMkLst>
          <pc:docMk/>
          <pc:sldMk cId="2415851761" sldId="291"/>
        </pc:sldMkLst>
        <pc:cxnChg chg="add mod modVis">
          <ac:chgData name="Grégory Morel" userId="8a45a95f-50b8-483c-a5e8-a1e278167fe3" providerId="ADAL" clId="{DE20D033-09F1-4BB6-BF71-E6FF0A0800D4}" dt="2023-03-10T12:38:50.575" v="921"/>
          <ac:cxnSpMkLst>
            <pc:docMk/>
            <pc:sldMk cId="2415851761" sldId="291"/>
            <ac:cxnSpMk id="3" creationId="{0AE91238-0DDF-5C7D-0A1F-C578D3456C1E}"/>
          </ac:cxnSpMkLst>
        </pc:cxnChg>
      </pc:sldChg>
      <pc:sldChg chg="addSp modSp mod">
        <pc:chgData name="Grégory Morel" userId="8a45a95f-50b8-483c-a5e8-a1e278167fe3" providerId="ADAL" clId="{DE20D033-09F1-4BB6-BF71-E6FF0A0800D4}" dt="2023-03-10T12:38:50.589" v="940"/>
        <pc:sldMkLst>
          <pc:docMk/>
          <pc:sldMk cId="1591756640" sldId="292"/>
        </pc:sldMkLst>
        <pc:cxnChg chg="add mod modVis">
          <ac:chgData name="Grégory Morel" userId="8a45a95f-50b8-483c-a5e8-a1e278167fe3" providerId="ADAL" clId="{DE20D033-09F1-4BB6-BF71-E6FF0A0800D4}" dt="2023-03-10T12:38:50.589" v="940"/>
          <ac:cxnSpMkLst>
            <pc:docMk/>
            <pc:sldMk cId="1591756640" sldId="292"/>
            <ac:cxnSpMk id="4" creationId="{1734E87D-8CEA-015F-A56C-C000EDAADE4B}"/>
          </ac:cxnSpMkLst>
        </pc:cxnChg>
      </pc:sldChg>
      <pc:sldChg chg="addSp modSp mod">
        <pc:chgData name="Grégory Morel" userId="8a45a95f-50b8-483c-a5e8-a1e278167fe3" providerId="ADAL" clId="{DE20D033-09F1-4BB6-BF71-E6FF0A0800D4}" dt="2023-03-10T12:38:50.691" v="959"/>
        <pc:sldMkLst>
          <pc:docMk/>
          <pc:sldMk cId="386477669" sldId="293"/>
        </pc:sldMkLst>
        <pc:cxnChg chg="add mod modVis">
          <ac:chgData name="Grégory Morel" userId="8a45a95f-50b8-483c-a5e8-a1e278167fe3" providerId="ADAL" clId="{DE20D033-09F1-4BB6-BF71-E6FF0A0800D4}" dt="2023-03-10T12:38:50.691" v="959"/>
          <ac:cxnSpMkLst>
            <pc:docMk/>
            <pc:sldMk cId="386477669" sldId="293"/>
            <ac:cxnSpMk id="3" creationId="{8300A854-1B2C-AA3A-8AE8-DE739500C71B}"/>
          </ac:cxnSpMkLst>
        </pc:cxnChg>
      </pc:sldChg>
      <pc:sldChg chg="addSp modSp mod">
        <pc:chgData name="Grégory Morel" userId="8a45a95f-50b8-483c-a5e8-a1e278167fe3" providerId="ADAL" clId="{DE20D033-09F1-4BB6-BF71-E6FF0A0800D4}" dt="2023-03-10T12:38:50.700" v="978"/>
        <pc:sldMkLst>
          <pc:docMk/>
          <pc:sldMk cId="1111347" sldId="294"/>
        </pc:sldMkLst>
        <pc:cxnChg chg="add mod modVis">
          <ac:chgData name="Grégory Morel" userId="8a45a95f-50b8-483c-a5e8-a1e278167fe3" providerId="ADAL" clId="{DE20D033-09F1-4BB6-BF71-E6FF0A0800D4}" dt="2023-03-10T12:38:50.700" v="978"/>
          <ac:cxnSpMkLst>
            <pc:docMk/>
            <pc:sldMk cId="1111347" sldId="294"/>
            <ac:cxnSpMk id="3" creationId="{70662102-1126-8FD9-7D3D-7CA32F81ED06}"/>
          </ac:cxnSpMkLst>
        </pc:cxnChg>
      </pc:sldChg>
      <pc:sldChg chg="addSp modSp mod">
        <pc:chgData name="Grégory Morel" userId="8a45a95f-50b8-483c-a5e8-a1e278167fe3" providerId="ADAL" clId="{DE20D033-09F1-4BB6-BF71-E6FF0A0800D4}" dt="2023-03-10T12:38:50.824" v="997"/>
        <pc:sldMkLst>
          <pc:docMk/>
          <pc:sldMk cId="108819941" sldId="295"/>
        </pc:sldMkLst>
        <pc:cxnChg chg="add mod modVis">
          <ac:chgData name="Grégory Morel" userId="8a45a95f-50b8-483c-a5e8-a1e278167fe3" providerId="ADAL" clId="{DE20D033-09F1-4BB6-BF71-E6FF0A0800D4}" dt="2023-03-10T12:38:50.824" v="997"/>
          <ac:cxnSpMkLst>
            <pc:docMk/>
            <pc:sldMk cId="108819941" sldId="295"/>
            <ac:cxnSpMk id="3" creationId="{F495DFEA-5F46-1E4F-9897-1DC613126B06}"/>
          </ac:cxnSpMkLst>
        </pc:cxnChg>
      </pc:sldChg>
      <pc:sldChg chg="addSp modSp mod">
        <pc:chgData name="Grégory Morel" userId="8a45a95f-50b8-483c-a5e8-a1e278167fe3" providerId="ADAL" clId="{DE20D033-09F1-4BB6-BF71-E6FF0A0800D4}" dt="2023-03-10T12:38:51.072" v="1016"/>
        <pc:sldMkLst>
          <pc:docMk/>
          <pc:sldMk cId="786054624" sldId="296"/>
        </pc:sldMkLst>
        <pc:cxnChg chg="add mod modVis">
          <ac:chgData name="Grégory Morel" userId="8a45a95f-50b8-483c-a5e8-a1e278167fe3" providerId="ADAL" clId="{DE20D033-09F1-4BB6-BF71-E6FF0A0800D4}" dt="2023-03-10T12:38:51.072" v="1016"/>
          <ac:cxnSpMkLst>
            <pc:docMk/>
            <pc:sldMk cId="786054624" sldId="296"/>
            <ac:cxnSpMk id="4" creationId="{DD00D071-2918-5983-E815-EC0B31B631A2}"/>
          </ac:cxnSpMkLst>
        </pc:cxnChg>
      </pc:sldChg>
      <pc:sldChg chg="addSp modSp mod">
        <pc:chgData name="Grégory Morel" userId="8a45a95f-50b8-483c-a5e8-a1e278167fe3" providerId="ADAL" clId="{DE20D033-09F1-4BB6-BF71-E6FF0A0800D4}" dt="2023-03-10T12:38:51.082" v="1035"/>
        <pc:sldMkLst>
          <pc:docMk/>
          <pc:sldMk cId="1725919877" sldId="297"/>
        </pc:sldMkLst>
        <pc:cxnChg chg="add mod modVis">
          <ac:chgData name="Grégory Morel" userId="8a45a95f-50b8-483c-a5e8-a1e278167fe3" providerId="ADAL" clId="{DE20D033-09F1-4BB6-BF71-E6FF0A0800D4}" dt="2023-03-10T12:38:51.082" v="1035"/>
          <ac:cxnSpMkLst>
            <pc:docMk/>
            <pc:sldMk cId="1725919877" sldId="297"/>
            <ac:cxnSpMk id="4" creationId="{7F6C9DB2-1977-352B-FFB7-A6D4B3CB7E40}"/>
          </ac:cxnSpMkLst>
        </pc:cxnChg>
      </pc:sldChg>
      <pc:sldChg chg="addSp modSp mod">
        <pc:chgData name="Grégory Morel" userId="8a45a95f-50b8-483c-a5e8-a1e278167fe3" providerId="ADAL" clId="{DE20D033-09F1-4BB6-BF71-E6FF0A0800D4}" dt="2023-03-10T12:38:51.158" v="1054"/>
        <pc:sldMkLst>
          <pc:docMk/>
          <pc:sldMk cId="404226967" sldId="299"/>
        </pc:sldMkLst>
        <pc:cxnChg chg="add mod modVis">
          <ac:chgData name="Grégory Morel" userId="8a45a95f-50b8-483c-a5e8-a1e278167fe3" providerId="ADAL" clId="{DE20D033-09F1-4BB6-BF71-E6FF0A0800D4}" dt="2023-03-10T12:38:51.158" v="1054"/>
          <ac:cxnSpMkLst>
            <pc:docMk/>
            <pc:sldMk cId="404226967" sldId="299"/>
            <ac:cxnSpMk id="5" creationId="{10A81F8E-1459-F7EF-47C4-FB109E1B50CC}"/>
          </ac:cxnSpMkLst>
        </pc:cxnChg>
      </pc:sldChg>
      <pc:sldChg chg="addSp modSp mod">
        <pc:chgData name="Grégory Morel" userId="8a45a95f-50b8-483c-a5e8-a1e278167fe3" providerId="ADAL" clId="{DE20D033-09F1-4BB6-BF71-E6FF0A0800D4}" dt="2023-03-10T12:38:51.167" v="1073"/>
        <pc:sldMkLst>
          <pc:docMk/>
          <pc:sldMk cId="2158559998" sldId="300"/>
        </pc:sldMkLst>
        <pc:cxnChg chg="add mod modVis">
          <ac:chgData name="Grégory Morel" userId="8a45a95f-50b8-483c-a5e8-a1e278167fe3" providerId="ADAL" clId="{DE20D033-09F1-4BB6-BF71-E6FF0A0800D4}" dt="2023-03-10T12:38:51.167" v="1073"/>
          <ac:cxnSpMkLst>
            <pc:docMk/>
            <pc:sldMk cId="2158559998" sldId="300"/>
            <ac:cxnSpMk id="2" creationId="{A4D1E695-1B03-FA2B-02FC-17236ADC237F}"/>
          </ac:cxnSpMkLst>
        </pc:cxnChg>
      </pc:sldChg>
      <pc:sldChg chg="addSp modSp mod">
        <pc:chgData name="Grégory Morel" userId="8a45a95f-50b8-483c-a5e8-a1e278167fe3" providerId="ADAL" clId="{DE20D033-09F1-4BB6-BF71-E6FF0A0800D4}" dt="2023-03-10T12:38:51.206" v="1092"/>
        <pc:sldMkLst>
          <pc:docMk/>
          <pc:sldMk cId="733296734" sldId="304"/>
        </pc:sldMkLst>
        <pc:cxnChg chg="add mod modVis">
          <ac:chgData name="Grégory Morel" userId="8a45a95f-50b8-483c-a5e8-a1e278167fe3" providerId="ADAL" clId="{DE20D033-09F1-4BB6-BF71-E6FF0A0800D4}" dt="2023-03-10T12:38:51.206" v="1092"/>
          <ac:cxnSpMkLst>
            <pc:docMk/>
            <pc:sldMk cId="733296734" sldId="304"/>
            <ac:cxnSpMk id="3" creationId="{604B01FC-0A36-550A-7E2F-8315A891204A}"/>
          </ac:cxnSpMkLst>
        </pc:cxnChg>
      </pc:sldChg>
      <pc:sldChg chg="addSp modSp mod">
        <pc:chgData name="Grégory Morel" userId="8a45a95f-50b8-483c-a5e8-a1e278167fe3" providerId="ADAL" clId="{DE20D033-09F1-4BB6-BF71-E6FF0A0800D4}" dt="2023-03-10T12:38:51.232" v="1111"/>
        <pc:sldMkLst>
          <pc:docMk/>
          <pc:sldMk cId="4250202531" sldId="305"/>
        </pc:sldMkLst>
        <pc:cxnChg chg="add mod modVis">
          <ac:chgData name="Grégory Morel" userId="8a45a95f-50b8-483c-a5e8-a1e278167fe3" providerId="ADAL" clId="{DE20D033-09F1-4BB6-BF71-E6FF0A0800D4}" dt="2023-03-10T12:38:51.232" v="1111"/>
          <ac:cxnSpMkLst>
            <pc:docMk/>
            <pc:sldMk cId="4250202531" sldId="305"/>
            <ac:cxnSpMk id="4" creationId="{CDDE5BB8-7AFC-CE18-95AC-0C43FE64A87B}"/>
          </ac:cxnSpMkLst>
        </pc:cxnChg>
      </pc:sldChg>
      <pc:sldChg chg="addSp modSp mod">
        <pc:chgData name="Grégory Morel" userId="8a45a95f-50b8-483c-a5e8-a1e278167fe3" providerId="ADAL" clId="{DE20D033-09F1-4BB6-BF71-E6FF0A0800D4}" dt="2023-03-10T12:38:51.337" v="1149"/>
        <pc:sldMkLst>
          <pc:docMk/>
          <pc:sldMk cId="2619953918" sldId="306"/>
        </pc:sldMkLst>
        <pc:cxnChg chg="add mod modVis">
          <ac:chgData name="Grégory Morel" userId="8a45a95f-50b8-483c-a5e8-a1e278167fe3" providerId="ADAL" clId="{DE20D033-09F1-4BB6-BF71-E6FF0A0800D4}" dt="2023-03-10T12:38:51.337" v="1149"/>
          <ac:cxnSpMkLst>
            <pc:docMk/>
            <pc:sldMk cId="2619953918" sldId="306"/>
            <ac:cxnSpMk id="4" creationId="{B231FFDD-0981-6EC7-954F-60C33F70AE8B}"/>
          </ac:cxnSpMkLst>
        </pc:cxnChg>
      </pc:sldChg>
      <pc:sldChg chg="addSp modSp mod">
        <pc:chgData name="Grégory Morel" userId="8a45a95f-50b8-483c-a5e8-a1e278167fe3" providerId="ADAL" clId="{DE20D033-09F1-4BB6-BF71-E6FF0A0800D4}" dt="2023-03-10T12:38:51.368" v="1168"/>
        <pc:sldMkLst>
          <pc:docMk/>
          <pc:sldMk cId="3349467645" sldId="307"/>
        </pc:sldMkLst>
        <pc:cxnChg chg="add mod modVis">
          <ac:chgData name="Grégory Morel" userId="8a45a95f-50b8-483c-a5e8-a1e278167fe3" providerId="ADAL" clId="{DE20D033-09F1-4BB6-BF71-E6FF0A0800D4}" dt="2023-03-10T12:38:51.368" v="1168"/>
          <ac:cxnSpMkLst>
            <pc:docMk/>
            <pc:sldMk cId="3349467645" sldId="307"/>
            <ac:cxnSpMk id="3" creationId="{6CCF6FAE-A231-4BAB-C0D7-12EC86959684}"/>
          </ac:cxnSpMkLst>
        </pc:cxnChg>
      </pc:sldChg>
      <pc:sldChg chg="addSp modSp mod">
        <pc:chgData name="Grégory Morel" userId="8a45a95f-50b8-483c-a5e8-a1e278167fe3" providerId="ADAL" clId="{DE20D033-09F1-4BB6-BF71-E6FF0A0800D4}" dt="2023-03-10T12:38:51.400" v="1206"/>
        <pc:sldMkLst>
          <pc:docMk/>
          <pc:sldMk cId="4248622310" sldId="308"/>
        </pc:sldMkLst>
        <pc:cxnChg chg="add mod modVis">
          <ac:chgData name="Grégory Morel" userId="8a45a95f-50b8-483c-a5e8-a1e278167fe3" providerId="ADAL" clId="{DE20D033-09F1-4BB6-BF71-E6FF0A0800D4}" dt="2023-03-10T12:38:51.400" v="1206"/>
          <ac:cxnSpMkLst>
            <pc:docMk/>
            <pc:sldMk cId="4248622310" sldId="308"/>
            <ac:cxnSpMk id="3" creationId="{B2CE7F48-E36B-C40E-39F9-7FE9E353931D}"/>
          </ac:cxnSpMkLst>
        </pc:cxnChg>
      </pc:sldChg>
      <pc:sldChg chg="addSp modSp mod">
        <pc:chgData name="Grégory Morel" userId="8a45a95f-50b8-483c-a5e8-a1e278167fe3" providerId="ADAL" clId="{DE20D033-09F1-4BB6-BF71-E6FF0A0800D4}" dt="2023-03-10T12:38:51.419" v="1225"/>
        <pc:sldMkLst>
          <pc:docMk/>
          <pc:sldMk cId="3134291690" sldId="309"/>
        </pc:sldMkLst>
        <pc:cxnChg chg="add mod modVis">
          <ac:chgData name="Grégory Morel" userId="8a45a95f-50b8-483c-a5e8-a1e278167fe3" providerId="ADAL" clId="{DE20D033-09F1-4BB6-BF71-E6FF0A0800D4}" dt="2023-03-10T12:38:51.419" v="1225"/>
          <ac:cxnSpMkLst>
            <pc:docMk/>
            <pc:sldMk cId="3134291690" sldId="309"/>
            <ac:cxnSpMk id="3" creationId="{ABECB8AB-5A30-D783-3CD5-F73BF4220927}"/>
          </ac:cxnSpMkLst>
        </pc:cxnChg>
      </pc:sldChg>
      <pc:sldChg chg="addSp modSp mod">
        <pc:chgData name="Grégory Morel" userId="8a45a95f-50b8-483c-a5e8-a1e278167fe3" providerId="ADAL" clId="{DE20D033-09F1-4BB6-BF71-E6FF0A0800D4}" dt="2023-03-10T12:38:51.430" v="1244"/>
        <pc:sldMkLst>
          <pc:docMk/>
          <pc:sldMk cId="2595408031" sldId="310"/>
        </pc:sldMkLst>
        <pc:cxnChg chg="add mod modVis">
          <ac:chgData name="Grégory Morel" userId="8a45a95f-50b8-483c-a5e8-a1e278167fe3" providerId="ADAL" clId="{DE20D033-09F1-4BB6-BF71-E6FF0A0800D4}" dt="2023-03-10T12:38:51.430" v="1244"/>
          <ac:cxnSpMkLst>
            <pc:docMk/>
            <pc:sldMk cId="2595408031" sldId="310"/>
            <ac:cxnSpMk id="4" creationId="{07644C1F-D010-A63E-0E3C-54433734AE29}"/>
          </ac:cxnSpMkLst>
        </pc:cxnChg>
      </pc:sldChg>
      <pc:sldChg chg="addSp modSp mod">
        <pc:chgData name="Grégory Morel" userId="8a45a95f-50b8-483c-a5e8-a1e278167fe3" providerId="ADAL" clId="{DE20D033-09F1-4BB6-BF71-E6FF0A0800D4}" dt="2023-03-10T12:38:51.521" v="1263"/>
        <pc:sldMkLst>
          <pc:docMk/>
          <pc:sldMk cId="2146487592" sldId="311"/>
        </pc:sldMkLst>
        <pc:spChg chg="mod">
          <ac:chgData name="Grégory Morel" userId="8a45a95f-50b8-483c-a5e8-a1e278167fe3" providerId="ADAL" clId="{DE20D033-09F1-4BB6-BF71-E6FF0A0800D4}" dt="2023-03-10T12:17:38.988" v="33" actId="313"/>
          <ac:spMkLst>
            <pc:docMk/>
            <pc:sldMk cId="2146487592" sldId="311"/>
            <ac:spMk id="8" creationId="{574A642D-2509-4858-8386-BD03B39083E1}"/>
          </ac:spMkLst>
        </pc:spChg>
        <pc:cxnChg chg="add mod modVis">
          <ac:chgData name="Grégory Morel" userId="8a45a95f-50b8-483c-a5e8-a1e278167fe3" providerId="ADAL" clId="{DE20D033-09F1-4BB6-BF71-E6FF0A0800D4}" dt="2023-03-10T12:38:51.521" v="1263"/>
          <ac:cxnSpMkLst>
            <pc:docMk/>
            <pc:sldMk cId="2146487592" sldId="311"/>
            <ac:cxnSpMk id="3" creationId="{0F2B6B4A-64B6-7ABA-0018-1FD78B66524C}"/>
          </ac:cxnSpMkLst>
        </pc:cxnChg>
      </pc:sldChg>
      <pc:sldChg chg="addSp modSp mod">
        <pc:chgData name="Grégory Morel" userId="8a45a95f-50b8-483c-a5e8-a1e278167fe3" providerId="ADAL" clId="{DE20D033-09F1-4BB6-BF71-E6FF0A0800D4}" dt="2023-03-10T12:38:50.286" v="788"/>
        <pc:sldMkLst>
          <pc:docMk/>
          <pc:sldMk cId="2853055408" sldId="312"/>
        </pc:sldMkLst>
        <pc:cxnChg chg="add mod modVis">
          <ac:chgData name="Grégory Morel" userId="8a45a95f-50b8-483c-a5e8-a1e278167fe3" providerId="ADAL" clId="{DE20D033-09F1-4BB6-BF71-E6FF0A0800D4}" dt="2023-03-10T12:38:50.286" v="788"/>
          <ac:cxnSpMkLst>
            <pc:docMk/>
            <pc:sldMk cId="2853055408" sldId="312"/>
            <ac:cxnSpMk id="3" creationId="{F4E01263-8EAE-D732-6137-250EBC215732}"/>
          </ac:cxnSpMkLst>
        </pc:cxnChg>
      </pc:sldChg>
      <pc:sldChg chg="addSp modSp mod">
        <pc:chgData name="Grégory Morel" userId="8a45a95f-50b8-483c-a5e8-a1e278167fe3" providerId="ADAL" clId="{DE20D033-09F1-4BB6-BF71-E6FF0A0800D4}" dt="2023-03-10T12:38:50.310" v="807"/>
        <pc:sldMkLst>
          <pc:docMk/>
          <pc:sldMk cId="3319026587" sldId="313"/>
        </pc:sldMkLst>
        <pc:cxnChg chg="add mod modVis">
          <ac:chgData name="Grégory Morel" userId="8a45a95f-50b8-483c-a5e8-a1e278167fe3" providerId="ADAL" clId="{DE20D033-09F1-4BB6-BF71-E6FF0A0800D4}" dt="2023-03-10T12:38:50.310" v="807"/>
          <ac:cxnSpMkLst>
            <pc:docMk/>
            <pc:sldMk cId="3319026587" sldId="313"/>
            <ac:cxnSpMk id="3" creationId="{3FBDA687-D701-C87C-108E-39BDDB631548}"/>
          </ac:cxnSpMkLst>
        </pc:cxnChg>
      </pc:sldChg>
      <pc:sldChg chg="addSp modSp mod">
        <pc:chgData name="Grégory Morel" userId="8a45a95f-50b8-483c-a5e8-a1e278167fe3" providerId="ADAL" clId="{DE20D033-09F1-4BB6-BF71-E6FF0A0800D4}" dt="2023-03-10T12:38:50.350" v="826"/>
        <pc:sldMkLst>
          <pc:docMk/>
          <pc:sldMk cId="1286723784" sldId="314"/>
        </pc:sldMkLst>
        <pc:cxnChg chg="add mod modVis">
          <ac:chgData name="Grégory Morel" userId="8a45a95f-50b8-483c-a5e8-a1e278167fe3" providerId="ADAL" clId="{DE20D033-09F1-4BB6-BF71-E6FF0A0800D4}" dt="2023-03-10T12:38:50.350" v="826"/>
          <ac:cxnSpMkLst>
            <pc:docMk/>
            <pc:sldMk cId="1286723784" sldId="314"/>
            <ac:cxnSpMk id="3" creationId="{3303E9A7-EAC2-54EB-B505-D1D56140235A}"/>
          </ac:cxnSpMkLst>
        </pc:cxnChg>
      </pc:sldChg>
      <pc:sldChg chg="addSp modSp mod">
        <pc:chgData name="Grégory Morel" userId="8a45a95f-50b8-483c-a5e8-a1e278167fe3" providerId="ADAL" clId="{DE20D033-09F1-4BB6-BF71-E6FF0A0800D4}" dt="2023-03-10T12:38:50.062" v="655"/>
        <pc:sldMkLst>
          <pc:docMk/>
          <pc:sldMk cId="137309330" sldId="315"/>
        </pc:sldMkLst>
        <pc:cxnChg chg="add mod modVis">
          <ac:chgData name="Grégory Morel" userId="8a45a95f-50b8-483c-a5e8-a1e278167fe3" providerId="ADAL" clId="{DE20D033-09F1-4BB6-BF71-E6FF0A0800D4}" dt="2023-03-10T12:38:50.062" v="655"/>
          <ac:cxnSpMkLst>
            <pc:docMk/>
            <pc:sldMk cId="137309330" sldId="315"/>
            <ac:cxnSpMk id="3" creationId="{078322C5-669E-82FE-8830-9AE217C3D6F3}"/>
          </ac:cxnSpMkLst>
        </pc:cxnChg>
      </pc:sldChg>
      <pc:sldChg chg="addSp modSp mod">
        <pc:chgData name="Grégory Morel" userId="8a45a95f-50b8-483c-a5e8-a1e278167fe3" providerId="ADAL" clId="{DE20D033-09F1-4BB6-BF71-E6FF0A0800D4}" dt="2023-03-10T12:38:51.286" v="1130"/>
        <pc:sldMkLst>
          <pc:docMk/>
          <pc:sldMk cId="763295348" sldId="321"/>
        </pc:sldMkLst>
        <pc:cxnChg chg="add mod modVis">
          <ac:chgData name="Grégory Morel" userId="8a45a95f-50b8-483c-a5e8-a1e278167fe3" providerId="ADAL" clId="{DE20D033-09F1-4BB6-BF71-E6FF0A0800D4}" dt="2023-03-10T12:38:51.286" v="1130"/>
          <ac:cxnSpMkLst>
            <pc:docMk/>
            <pc:sldMk cId="763295348" sldId="321"/>
            <ac:cxnSpMk id="3" creationId="{DD3D687F-E367-C29E-6068-05347774D610}"/>
          </ac:cxnSpMkLst>
        </pc:cxnChg>
      </pc:sldChg>
      <pc:sldChg chg="addSp modSp mod">
        <pc:chgData name="Grégory Morel" userId="8a45a95f-50b8-483c-a5e8-a1e278167fe3" providerId="ADAL" clId="{DE20D033-09F1-4BB6-BF71-E6FF0A0800D4}" dt="2023-03-10T12:38:49.787" v="541"/>
        <pc:sldMkLst>
          <pc:docMk/>
          <pc:sldMk cId="2880019564" sldId="322"/>
        </pc:sldMkLst>
        <pc:cxnChg chg="add mod modVis">
          <ac:chgData name="Grégory Morel" userId="8a45a95f-50b8-483c-a5e8-a1e278167fe3" providerId="ADAL" clId="{DE20D033-09F1-4BB6-BF71-E6FF0A0800D4}" dt="2023-03-10T12:38:49.787" v="541"/>
          <ac:cxnSpMkLst>
            <pc:docMk/>
            <pc:sldMk cId="2880019564" sldId="322"/>
            <ac:cxnSpMk id="3" creationId="{CA2AE98F-0C6D-D3C7-0EA8-C4D763002F5B}"/>
          </ac:cxnSpMkLst>
        </pc:cxnChg>
      </pc:sldChg>
      <pc:sldChg chg="addSp modSp mod">
        <pc:chgData name="Grégory Morel" userId="8a45a95f-50b8-483c-a5e8-a1e278167fe3" providerId="ADAL" clId="{DE20D033-09F1-4BB6-BF71-E6FF0A0800D4}" dt="2023-03-10T12:38:49.854" v="560"/>
        <pc:sldMkLst>
          <pc:docMk/>
          <pc:sldMk cId="255397394" sldId="323"/>
        </pc:sldMkLst>
        <pc:cxnChg chg="add mod modVis">
          <ac:chgData name="Grégory Morel" userId="8a45a95f-50b8-483c-a5e8-a1e278167fe3" providerId="ADAL" clId="{DE20D033-09F1-4BB6-BF71-E6FF0A0800D4}" dt="2023-03-10T12:38:49.854" v="560"/>
          <ac:cxnSpMkLst>
            <pc:docMk/>
            <pc:sldMk cId="255397394" sldId="323"/>
            <ac:cxnSpMk id="3" creationId="{0F22A02C-3715-6FCE-946A-21C1BC907248}"/>
          </ac:cxnSpMkLst>
        </pc:cxnChg>
      </pc:sldChg>
      <pc:sldChg chg="addSp modSp mod">
        <pc:chgData name="Grégory Morel" userId="8a45a95f-50b8-483c-a5e8-a1e278167fe3" providerId="ADAL" clId="{DE20D033-09F1-4BB6-BF71-E6FF0A0800D4}" dt="2023-03-10T12:38:50.018" v="636"/>
        <pc:sldMkLst>
          <pc:docMk/>
          <pc:sldMk cId="2161192216" sldId="324"/>
        </pc:sldMkLst>
        <pc:cxnChg chg="add mod modVis">
          <ac:chgData name="Grégory Morel" userId="8a45a95f-50b8-483c-a5e8-a1e278167fe3" providerId="ADAL" clId="{DE20D033-09F1-4BB6-BF71-E6FF0A0800D4}" dt="2023-03-10T12:38:50.018" v="636"/>
          <ac:cxnSpMkLst>
            <pc:docMk/>
            <pc:sldMk cId="2161192216" sldId="324"/>
            <ac:cxnSpMk id="4" creationId="{95174A72-2EB3-F4D3-3248-9D6D7EF19842}"/>
          </ac:cxnSpMkLst>
        </pc:cxnChg>
      </pc:sldChg>
      <pc:sldChg chg="addSp modSp mod">
        <pc:chgData name="Grégory Morel" userId="8a45a95f-50b8-483c-a5e8-a1e278167fe3" providerId="ADAL" clId="{DE20D033-09F1-4BB6-BF71-E6FF0A0800D4}" dt="2023-03-10T12:38:49.956" v="617"/>
        <pc:sldMkLst>
          <pc:docMk/>
          <pc:sldMk cId="284504624" sldId="325"/>
        </pc:sldMkLst>
        <pc:cxnChg chg="add mod modVis">
          <ac:chgData name="Grégory Morel" userId="8a45a95f-50b8-483c-a5e8-a1e278167fe3" providerId="ADAL" clId="{DE20D033-09F1-4BB6-BF71-E6FF0A0800D4}" dt="2023-03-10T12:38:49.956" v="617"/>
          <ac:cxnSpMkLst>
            <pc:docMk/>
            <pc:sldMk cId="284504624" sldId="325"/>
            <ac:cxnSpMk id="4" creationId="{C7E69D6D-008D-90C6-6CAD-835F87F701FC}"/>
          </ac:cxnSpMkLst>
        </pc:cxnChg>
      </pc:sldChg>
      <pc:sldChg chg="addSp modSp mod">
        <pc:chgData name="Grégory Morel" userId="8a45a95f-50b8-483c-a5e8-a1e278167fe3" providerId="ADAL" clId="{DE20D033-09F1-4BB6-BF71-E6FF0A0800D4}" dt="2023-03-10T12:38:49.689" v="503"/>
        <pc:sldMkLst>
          <pc:docMk/>
          <pc:sldMk cId="3441808295" sldId="327"/>
        </pc:sldMkLst>
        <pc:cxnChg chg="add mod modVis">
          <ac:chgData name="Grégory Morel" userId="8a45a95f-50b8-483c-a5e8-a1e278167fe3" providerId="ADAL" clId="{DE20D033-09F1-4BB6-BF71-E6FF0A0800D4}" dt="2023-03-10T12:38:49.689" v="503"/>
          <ac:cxnSpMkLst>
            <pc:docMk/>
            <pc:sldMk cId="3441808295" sldId="327"/>
            <ac:cxnSpMk id="4" creationId="{70561459-969D-DFE2-D1D9-969A0B6A94DD}"/>
          </ac:cxnSpMkLst>
        </pc:cxnChg>
      </pc:sldChg>
      <pc:sldChg chg="addSp modSp mod">
        <pc:chgData name="Grégory Morel" userId="8a45a95f-50b8-483c-a5e8-a1e278167fe3" providerId="ADAL" clId="{DE20D033-09F1-4BB6-BF71-E6FF0A0800D4}" dt="2023-03-10T12:38:51.588" v="1301"/>
        <pc:sldMkLst>
          <pc:docMk/>
          <pc:sldMk cId="2773619546" sldId="328"/>
        </pc:sldMkLst>
        <pc:spChg chg="mod">
          <ac:chgData name="Grégory Morel" userId="8a45a95f-50b8-483c-a5e8-a1e278167fe3" providerId="ADAL" clId="{DE20D033-09F1-4BB6-BF71-E6FF0A0800D4}" dt="2023-03-10T12:18:12.670" v="34" actId="2711"/>
          <ac:spMkLst>
            <pc:docMk/>
            <pc:sldMk cId="2773619546" sldId="328"/>
            <ac:spMk id="2" creationId="{00000000-0000-0000-0000-000000000000}"/>
          </ac:spMkLst>
        </pc:spChg>
        <pc:cxnChg chg="add mod modVis">
          <ac:chgData name="Grégory Morel" userId="8a45a95f-50b8-483c-a5e8-a1e278167fe3" providerId="ADAL" clId="{DE20D033-09F1-4BB6-BF71-E6FF0A0800D4}" dt="2023-03-10T12:38:51.588" v="1301"/>
          <ac:cxnSpMkLst>
            <pc:docMk/>
            <pc:sldMk cId="2773619546" sldId="328"/>
            <ac:cxnSpMk id="3" creationId="{B9192E20-19D3-876B-B08D-E4EA15FDF498}"/>
          </ac:cxnSpMkLst>
        </pc:cxnChg>
      </pc:sldChg>
      <pc:sldChg chg="addSp modSp mod">
        <pc:chgData name="Grégory Morel" userId="8a45a95f-50b8-483c-a5e8-a1e278167fe3" providerId="ADAL" clId="{DE20D033-09F1-4BB6-BF71-E6FF0A0800D4}" dt="2023-03-10T12:38:51.620" v="1320"/>
        <pc:sldMkLst>
          <pc:docMk/>
          <pc:sldMk cId="2921509236" sldId="329"/>
        </pc:sldMkLst>
        <pc:spChg chg="mod">
          <ac:chgData name="Grégory Morel" userId="8a45a95f-50b8-483c-a5e8-a1e278167fe3" providerId="ADAL" clId="{DE20D033-09F1-4BB6-BF71-E6FF0A0800D4}" dt="2023-03-10T12:18:20.244" v="35" actId="2711"/>
          <ac:spMkLst>
            <pc:docMk/>
            <pc:sldMk cId="2921509236" sldId="329"/>
            <ac:spMk id="2" creationId="{00000000-0000-0000-0000-000000000000}"/>
          </ac:spMkLst>
        </pc:spChg>
        <pc:cxnChg chg="add mod modVis">
          <ac:chgData name="Grégory Morel" userId="8a45a95f-50b8-483c-a5e8-a1e278167fe3" providerId="ADAL" clId="{DE20D033-09F1-4BB6-BF71-E6FF0A0800D4}" dt="2023-03-10T12:38:51.620" v="1320"/>
          <ac:cxnSpMkLst>
            <pc:docMk/>
            <pc:sldMk cId="2921509236" sldId="329"/>
            <ac:cxnSpMk id="3" creationId="{0AC715EA-3E6F-019B-080A-D75010AFBCB1}"/>
          </ac:cxnSpMkLst>
        </pc:cxnChg>
      </pc:sldChg>
      <pc:sldChg chg="addSp modSp mod">
        <pc:chgData name="Grégory Morel" userId="8a45a95f-50b8-483c-a5e8-a1e278167fe3" providerId="ADAL" clId="{DE20D033-09F1-4BB6-BF71-E6FF0A0800D4}" dt="2023-03-10T12:38:50.127" v="693"/>
        <pc:sldMkLst>
          <pc:docMk/>
          <pc:sldMk cId="3364594754" sldId="330"/>
        </pc:sldMkLst>
        <pc:cxnChg chg="add mod modVis">
          <ac:chgData name="Grégory Morel" userId="8a45a95f-50b8-483c-a5e8-a1e278167fe3" providerId="ADAL" clId="{DE20D033-09F1-4BB6-BF71-E6FF0A0800D4}" dt="2023-03-10T12:38:50.127" v="693"/>
          <ac:cxnSpMkLst>
            <pc:docMk/>
            <pc:sldMk cId="3364594754" sldId="330"/>
            <ac:cxnSpMk id="4" creationId="{29748C60-C5A3-B6A8-EBE3-18AD407689F9}"/>
          </ac:cxnSpMkLst>
        </pc:cxnChg>
      </pc:sldChg>
      <pc:sldChg chg="addSp modSp mod">
        <pc:chgData name="Grégory Morel" userId="8a45a95f-50b8-483c-a5e8-a1e278167fe3" providerId="ADAL" clId="{DE20D033-09F1-4BB6-BF71-E6FF0A0800D4}" dt="2023-03-10T12:38:51.391" v="1187"/>
        <pc:sldMkLst>
          <pc:docMk/>
          <pc:sldMk cId="2384780559" sldId="331"/>
        </pc:sldMkLst>
        <pc:cxnChg chg="add mod modVis">
          <ac:chgData name="Grégory Morel" userId="8a45a95f-50b8-483c-a5e8-a1e278167fe3" providerId="ADAL" clId="{DE20D033-09F1-4BB6-BF71-E6FF0A0800D4}" dt="2023-03-10T12:38:51.391" v="1187"/>
          <ac:cxnSpMkLst>
            <pc:docMk/>
            <pc:sldMk cId="2384780559" sldId="331"/>
            <ac:cxnSpMk id="8" creationId="{E5AC04D9-05E4-109E-AF44-45A471EDCEA9}"/>
          </ac:cxnSpMkLst>
        </pc:cxnChg>
      </pc:sldChg>
      <pc:sldChg chg="addSp modSp add mod modAnim">
        <pc:chgData name="Grégory Morel" userId="8a45a95f-50b8-483c-a5e8-a1e278167fe3" providerId="ADAL" clId="{DE20D033-09F1-4BB6-BF71-E6FF0A0800D4}" dt="2023-03-10T12:38:51.544" v="1282"/>
        <pc:sldMkLst>
          <pc:docMk/>
          <pc:sldMk cId="829290060" sldId="332"/>
        </pc:sldMkLst>
        <pc:spChg chg="mod">
          <ac:chgData name="Grégory Morel" userId="8a45a95f-50b8-483c-a5e8-a1e278167fe3" providerId="ADAL" clId="{DE20D033-09F1-4BB6-BF71-E6FF0A0800D4}" dt="2023-03-10T12:18:45.254" v="57" actId="20577"/>
          <ac:spMkLst>
            <pc:docMk/>
            <pc:sldMk cId="829290060" sldId="332"/>
            <ac:spMk id="2" creationId="{00000000-0000-0000-0000-000000000000}"/>
          </ac:spMkLst>
        </pc:spChg>
        <pc:spChg chg="mod">
          <ac:chgData name="Grégory Morel" userId="8a45a95f-50b8-483c-a5e8-a1e278167fe3" providerId="ADAL" clId="{DE20D033-09F1-4BB6-BF71-E6FF0A0800D4}" dt="2023-03-10T12:26:51.979" v="140" actId="404"/>
          <ac:spMkLst>
            <pc:docMk/>
            <pc:sldMk cId="829290060" sldId="332"/>
            <ac:spMk id="8" creationId="{574A642D-2509-4858-8386-BD03B39083E1}"/>
          </ac:spMkLst>
        </pc:spChg>
        <pc:picChg chg="add mod">
          <ac:chgData name="Grégory Morel" userId="8a45a95f-50b8-483c-a5e8-a1e278167fe3" providerId="ADAL" clId="{DE20D033-09F1-4BB6-BF71-E6FF0A0800D4}" dt="2023-03-10T12:26:54.867" v="141" actId="1076"/>
          <ac:picMkLst>
            <pc:docMk/>
            <pc:sldMk cId="829290060" sldId="332"/>
            <ac:picMk id="4" creationId="{F8A3BE1F-FEFE-BD30-37CB-7424E0F7768F}"/>
          </ac:picMkLst>
        </pc:picChg>
        <pc:cxnChg chg="add mod modVis">
          <ac:chgData name="Grégory Morel" userId="8a45a95f-50b8-483c-a5e8-a1e278167fe3" providerId="ADAL" clId="{DE20D033-09F1-4BB6-BF71-E6FF0A0800D4}" dt="2023-03-10T12:38:51.544" v="1282"/>
          <ac:cxnSpMkLst>
            <pc:docMk/>
            <pc:sldMk cId="829290060" sldId="332"/>
            <ac:cxnSpMk id="5" creationId="{7DB15058-FBD6-010C-CD0D-99931507CFC8}"/>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8346BD-FAEF-46A6-8F45-9ED14EF857D5}" type="datetimeFigureOut">
              <a:rPr lang="fr-FR" smtClean="0"/>
              <a:t>10/03/2023</a:t>
            </a:fld>
            <a:endParaRPr lang="fr-FR"/>
          </a:p>
        </p:txBody>
      </p:sp>
      <p:sp>
        <p:nvSpPr>
          <p:cNvPr id="4" name="Espace réservé de l'image des diapositives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3C795E-7B76-45E7-9AC4-A3D52C7D492C}" type="slidenum">
              <a:rPr lang="fr-FR" smtClean="0"/>
              <a:t>‹N°›</a:t>
            </a:fld>
            <a:endParaRPr lang="fr-FR"/>
          </a:p>
        </p:txBody>
      </p:sp>
    </p:spTree>
    <p:extLst>
      <p:ext uri="{BB962C8B-B14F-4D97-AF65-F5344CB8AC3E}">
        <p14:creationId xmlns:p14="http://schemas.microsoft.com/office/powerpoint/2010/main" val="3895886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fr.wikipedia.org/wiki/Iouri_Matiassevitch"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turingmachine.io/"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interstices.info/comment-fonctionne-une-machine-de-turin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youtube.com/watch?v=sNJbVamAQ6A"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1</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6486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fr-FR" noProof="0" dirty="0"/>
              <a:t>Babbage n’a jamais vu non plus sa machine analytique terminée.</a:t>
            </a:r>
          </a:p>
          <a:p>
            <a:pPr marL="0" marR="0" lvl="0" indent="0" algn="l" defTabSz="914309" rtl="0" eaLnBrk="1" fontAlgn="auto" latinLnBrk="0" hangingPunct="1">
              <a:lnSpc>
                <a:spcPct val="100000"/>
              </a:lnSpc>
              <a:spcBef>
                <a:spcPts val="0"/>
              </a:spcBef>
              <a:spcAft>
                <a:spcPts val="0"/>
              </a:spcAft>
              <a:buClrTx/>
              <a:buSzTx/>
              <a:buFontTx/>
              <a:buNone/>
              <a:tabLst/>
              <a:defRPr/>
            </a:pPr>
            <a:endParaRPr lang="fr-FR" noProof="0" dirty="0"/>
          </a:p>
          <a:p>
            <a:pPr marL="0" marR="0" lvl="0" indent="0" algn="l" defTabSz="914309" rtl="0" eaLnBrk="1" fontAlgn="auto" latinLnBrk="0" hangingPunct="1">
              <a:lnSpc>
                <a:spcPct val="100000"/>
              </a:lnSpc>
              <a:spcBef>
                <a:spcPts val="0"/>
              </a:spcBef>
              <a:spcAft>
                <a:spcPts val="0"/>
              </a:spcAft>
              <a:buClrTx/>
              <a:buSzTx/>
              <a:buFontTx/>
              <a:buNone/>
              <a:tabLst/>
              <a:defRPr/>
            </a:pPr>
            <a:r>
              <a:rPr lang="fr-FR" noProof="0" dirty="0"/>
              <a:t>Le langage </a:t>
            </a:r>
            <a:r>
              <a:rPr lang="fr-FR" i="1" noProof="0" dirty="0"/>
              <a:t>Ada</a:t>
            </a:r>
            <a:r>
              <a:rPr lang="fr-FR" i="0" noProof="0" dirty="0"/>
              <a:t> sera nommé ainsi en l’honneur d’Ada Lovelace</a:t>
            </a:r>
            <a:endParaRPr lang="fr-FR" noProof="0"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10</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046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fr-FR" noProof="0" dirty="0"/>
              <a:t>Le bureau du recensement ciblait un recensement tous les 10 ans, mais en raison de l’immigration massive à la fin du </a:t>
            </a:r>
            <a:r>
              <a:rPr lang="fr-FR" noProof="0" dirty="0" err="1"/>
              <a:t>XIXè</a:t>
            </a:r>
            <a:r>
              <a:rPr lang="fr-FR" noProof="0" dirty="0"/>
              <a:t> siècle, on estimait à 13 ans le temps de compilation des données du recensement. Il fallait donc un moyen plus rapide !</a:t>
            </a:r>
          </a:p>
          <a:p>
            <a:pPr marL="0" marR="0" lvl="0" indent="0" algn="l" defTabSz="914309" rtl="0" eaLnBrk="1" fontAlgn="auto" latinLnBrk="0" hangingPunct="1">
              <a:lnSpc>
                <a:spcPct val="100000"/>
              </a:lnSpc>
              <a:spcBef>
                <a:spcPts val="0"/>
              </a:spcBef>
              <a:spcAft>
                <a:spcPts val="0"/>
              </a:spcAft>
              <a:buClrTx/>
              <a:buSzTx/>
              <a:buFontTx/>
              <a:buNone/>
              <a:tabLst/>
              <a:defRPr/>
            </a:pPr>
            <a:r>
              <a:rPr lang="fr-FR" noProof="0" dirty="0"/>
              <a:t>Avec 50 </a:t>
            </a:r>
            <a:r>
              <a:rPr lang="fr-FR" baseline="0" noProof="0" dirty="0"/>
              <a:t>machines de Hollerith, le recensement a pu être effectué en seulement trois mois (!!!) et les statistiques complètes (genre, ethnie, illettrisme, maladies, etc.) en seulement deux ans et demi !</a:t>
            </a:r>
            <a:endParaRPr lang="fr-FR" noProof="0"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11</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9743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fr-FR" noProof="0"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12</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9319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fr-FR" i="0" noProof="0" dirty="0"/>
              <a:t>Solutions de l’exercice : https://fr.wikipedia.org/wiki/Ensemble_d%C3%A9nombrable#%C2%AB_Sur-ensembles_%C2%BB_de_N</a:t>
            </a:r>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13</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2234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fontAlgn="base"/>
            <a:r>
              <a:rPr lang="fr-FR" sz="1200" b="1" i="0" kern="1200" dirty="0">
                <a:solidFill>
                  <a:schemeClr val="tx1"/>
                </a:solidFill>
                <a:effectLst/>
                <a:latin typeface="+mn-lt"/>
                <a:ea typeface="+mn-ea"/>
                <a:cs typeface="+mn-cs"/>
              </a:rPr>
              <a:t>Qui rase le</a:t>
            </a:r>
            <a:r>
              <a:rPr lang="fr-FR" sz="1200" b="1" i="0" kern="1200" baseline="0" dirty="0">
                <a:solidFill>
                  <a:schemeClr val="tx1"/>
                </a:solidFill>
                <a:effectLst/>
                <a:latin typeface="+mn-lt"/>
                <a:ea typeface="+mn-ea"/>
                <a:cs typeface="+mn-cs"/>
              </a:rPr>
              <a:t> barbier ?</a:t>
            </a:r>
            <a:endParaRPr lang="fr-FR" sz="1200" b="1" i="0" kern="1200" dirty="0">
              <a:solidFill>
                <a:schemeClr val="tx1"/>
              </a:solidFill>
              <a:effectLst/>
              <a:latin typeface="+mn-lt"/>
              <a:ea typeface="+mn-ea"/>
              <a:cs typeface="+mn-cs"/>
            </a:endParaRPr>
          </a:p>
          <a:p>
            <a:pPr fontAlgn="base"/>
            <a:r>
              <a:rPr lang="fr-FR" sz="1200" b="0" i="0" kern="1200" dirty="0">
                <a:solidFill>
                  <a:schemeClr val="tx1"/>
                </a:solidFill>
                <a:effectLst/>
                <a:latin typeface="+mn-lt"/>
                <a:ea typeface="+mn-ea"/>
                <a:cs typeface="+mn-cs"/>
              </a:rPr>
              <a:t>S'il se rase lui-même, il enfreint la règle, car le barbier ne peut raser que les hommes qui ne se rasent pas eux-mêmes ;</a:t>
            </a:r>
          </a:p>
          <a:p>
            <a:pPr fontAlgn="base"/>
            <a:r>
              <a:rPr lang="fr-FR" sz="1200" b="0" i="0" kern="1200" dirty="0">
                <a:solidFill>
                  <a:schemeClr val="tx1"/>
                </a:solidFill>
                <a:effectLst/>
                <a:latin typeface="+mn-lt"/>
                <a:ea typeface="+mn-ea"/>
                <a:cs typeface="+mn-cs"/>
              </a:rPr>
              <a:t>S'il ne se rase pas lui-même — qu'il se fasse raser ou qu'il conserve la barbe —, il est en tort également, car il a la charge de raser les hommes qui ne se rasent pas eux-mêmes.</a:t>
            </a:r>
          </a:p>
          <a:p>
            <a:pPr marL="0" marR="0" lvl="0" indent="0" algn="l" defTabSz="914309" rtl="0" eaLnBrk="1" fontAlgn="auto" latinLnBrk="0" hangingPunct="1">
              <a:lnSpc>
                <a:spcPct val="100000"/>
              </a:lnSpc>
              <a:spcBef>
                <a:spcPts val="0"/>
              </a:spcBef>
              <a:spcAft>
                <a:spcPts val="0"/>
              </a:spcAft>
              <a:buClrTx/>
              <a:buSzTx/>
              <a:buFontTx/>
              <a:buNone/>
              <a:tabLst/>
              <a:defRPr/>
            </a:pPr>
            <a:endParaRPr lang="fr-FR" noProof="0"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14</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4420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Note 1 : Equation diophantienne : équation dont les coefficients sont des nombres entiers et dont les solutions recherchées sont également entières.</a:t>
            </a:r>
          </a:p>
          <a:p>
            <a:pPr marL="0" marR="0" lvl="0" indent="0" algn="l" defTabSz="914309" rtl="0" eaLnBrk="1" fontAlgn="auto" latinLnBrk="0" hangingPunct="1">
              <a:lnSpc>
                <a:spcPct val="100000"/>
              </a:lnSpc>
              <a:spcBef>
                <a:spcPts val="0"/>
              </a:spcBef>
              <a:spcAft>
                <a:spcPts val="0"/>
              </a:spcAft>
              <a:buClrTx/>
              <a:buSzTx/>
              <a:buFontTx/>
              <a:buNone/>
              <a:tabLst/>
              <a:defRPr/>
            </a:pPr>
            <a:endParaRPr lang="fr-FR" i="0" noProof="0" dirty="0"/>
          </a:p>
          <a:p>
            <a:pPr marL="0" marR="0" lvl="0" indent="0" algn="l" defTabSz="914309"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Note 2 : Gödel a aussi démontré un </a:t>
            </a:r>
            <a:r>
              <a:rPr lang="fr-FR" sz="1200" b="0" i="1" kern="1200" dirty="0">
                <a:solidFill>
                  <a:schemeClr val="tx1"/>
                </a:solidFill>
                <a:effectLst/>
                <a:latin typeface="+mn-lt"/>
                <a:ea typeface="+mn-ea"/>
                <a:cs typeface="+mn-cs"/>
              </a:rPr>
              <a:t>théorème de complétude</a:t>
            </a:r>
            <a:r>
              <a:rPr lang="fr-FR" sz="1200" b="0" i="0" kern="1200" dirty="0">
                <a:solidFill>
                  <a:schemeClr val="tx1"/>
                </a:solidFill>
                <a:effectLst/>
                <a:latin typeface="+mn-lt"/>
                <a:ea typeface="+mn-ea"/>
                <a:cs typeface="+mn-cs"/>
              </a:rPr>
              <a:t>, en logique du premier ordre</a:t>
            </a:r>
          </a:p>
          <a:p>
            <a:pPr marL="0" marR="0" lvl="0" indent="0" algn="l" defTabSz="914309" rtl="0" eaLnBrk="1" fontAlgn="auto" latinLnBrk="0" hangingPunct="1">
              <a:lnSpc>
                <a:spcPct val="100000"/>
              </a:lnSpc>
              <a:spcBef>
                <a:spcPts val="0"/>
              </a:spcBef>
              <a:spcAft>
                <a:spcPts val="0"/>
              </a:spcAft>
              <a:buClrTx/>
              <a:buSzTx/>
              <a:buFontTx/>
              <a:buNone/>
              <a:tabLst/>
              <a:defRPr/>
            </a:pPr>
            <a:endParaRPr lang="fr-FR" i="0" noProof="0" dirty="0"/>
          </a:p>
          <a:p>
            <a:pPr marL="0" marR="0" lvl="0" indent="0" algn="l" defTabSz="914309" rtl="0" eaLnBrk="1" fontAlgn="auto" latinLnBrk="0" hangingPunct="1">
              <a:lnSpc>
                <a:spcPct val="100000"/>
              </a:lnSpc>
              <a:spcBef>
                <a:spcPts val="0"/>
              </a:spcBef>
              <a:spcAft>
                <a:spcPts val="0"/>
              </a:spcAft>
              <a:buClrTx/>
              <a:buSzTx/>
              <a:buFont typeface="Arial" panose="020B0604020202020204" pitchFamily="34" charset="0"/>
              <a:buNone/>
              <a:tabLst/>
              <a:defRPr/>
            </a:pPr>
            <a:r>
              <a:rPr lang="fr-FR" i="0" noProof="0" dirty="0"/>
              <a:t>Exemples :</a:t>
            </a:r>
          </a:p>
          <a:p>
            <a:pPr marL="171450" marR="0" lvl="0" indent="-171450"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i="0" noProof="0" dirty="0"/>
              <a:t>La conjecture de Goldbach (« Tout nombre entier pair supérieur à 3 peut s’écrire comme la somme de deux nombres premiers. ») est-elle indécidable ou non ?</a:t>
            </a:r>
          </a:p>
          <a:p>
            <a:pPr marL="0" marR="0" lvl="0" indent="0" algn="l" defTabSz="914309" rtl="0" eaLnBrk="1" fontAlgn="auto" latinLnBrk="0" hangingPunct="1">
              <a:lnSpc>
                <a:spcPct val="100000"/>
              </a:lnSpc>
              <a:spcBef>
                <a:spcPts val="0"/>
              </a:spcBef>
              <a:spcAft>
                <a:spcPts val="0"/>
              </a:spcAft>
              <a:buClrTx/>
              <a:buSzTx/>
              <a:buFont typeface="Arial" panose="020B0604020202020204" pitchFamily="34" charset="0"/>
              <a:buNone/>
              <a:tabLst/>
              <a:defRPr/>
            </a:pPr>
            <a:r>
              <a:rPr lang="fr-FR" i="0" noProof="0" dirty="0"/>
              <a:t>     =&gt; https://fr.wikipedia.org/wiki/Le_Th%C3%A9or%C3%A8me_du_Perroquet</a:t>
            </a:r>
          </a:p>
          <a:p>
            <a:pPr marL="171450" marR="0" lvl="0" indent="-171450"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i="0" noProof="0" dirty="0"/>
              <a:t>La conjecture de Syracuse / </a:t>
            </a:r>
            <a:r>
              <a:rPr lang="fr-FR" i="0" noProof="0" dirty="0" err="1"/>
              <a:t>Collatz</a:t>
            </a:r>
            <a:r>
              <a:rPr lang="fr-FR" i="0" noProof="0" dirty="0"/>
              <a:t> (« toute suite de Syracuse finit par atteindre 1 ») est-elle indécidable ou non ?</a:t>
            </a:r>
          </a:p>
          <a:p>
            <a:pPr marL="0" marR="0" lvl="0" indent="0" algn="l" defTabSz="914309" rtl="0" eaLnBrk="1" fontAlgn="auto" latinLnBrk="0" hangingPunct="1">
              <a:lnSpc>
                <a:spcPct val="100000"/>
              </a:lnSpc>
              <a:spcBef>
                <a:spcPts val="0"/>
              </a:spcBef>
              <a:spcAft>
                <a:spcPts val="0"/>
              </a:spcAft>
              <a:buClrTx/>
              <a:buSzTx/>
              <a:buFontTx/>
              <a:buNone/>
              <a:tabLst/>
              <a:defRPr/>
            </a:pPr>
            <a:endParaRPr lang="fr-FR" i="0" noProof="0" dirty="0"/>
          </a:p>
          <a:p>
            <a:pPr marL="0" marR="0" lvl="0" indent="0" algn="l" defTabSz="914309" rtl="0" eaLnBrk="1" fontAlgn="auto" latinLnBrk="0" hangingPunct="1">
              <a:lnSpc>
                <a:spcPct val="100000"/>
              </a:lnSpc>
              <a:spcBef>
                <a:spcPts val="0"/>
              </a:spcBef>
              <a:spcAft>
                <a:spcPts val="0"/>
              </a:spcAft>
              <a:buClrTx/>
              <a:buSzTx/>
              <a:buFontTx/>
              <a:buNone/>
              <a:tabLst/>
              <a:defRPr/>
            </a:pPr>
            <a:r>
              <a:rPr lang="fr-FR" i="0" noProof="0" dirty="0"/>
              <a:t>Note 3 : l’incomplétude n’est pas « extraordinaire » : si je croise un inconnu dans la rue, il m’est impossible de dire s’il est marié ou non, et pourtant l’une des deux proposition est forcément vraie. En revanche, l’incohérence est beaucoup plus grave !!!</a:t>
            </a:r>
          </a:p>
          <a:p>
            <a:pPr marL="0" marR="0" lvl="0" indent="0" algn="l" defTabSz="914309" rtl="0" eaLnBrk="1" fontAlgn="auto" latinLnBrk="0" hangingPunct="1">
              <a:lnSpc>
                <a:spcPct val="100000"/>
              </a:lnSpc>
              <a:spcBef>
                <a:spcPts val="0"/>
              </a:spcBef>
              <a:spcAft>
                <a:spcPts val="0"/>
              </a:spcAft>
              <a:buClrTx/>
              <a:buSzTx/>
              <a:buFontTx/>
              <a:buNone/>
              <a:tabLst/>
              <a:defRPr/>
            </a:pPr>
            <a:endParaRPr lang="fr-FR" i="0" noProof="0" dirty="0"/>
          </a:p>
          <a:p>
            <a:pPr marL="0" marR="0" lvl="0" indent="0" algn="l" defTabSz="914309" rtl="0" eaLnBrk="1" fontAlgn="auto" latinLnBrk="0" hangingPunct="1">
              <a:lnSpc>
                <a:spcPct val="100000"/>
              </a:lnSpc>
              <a:spcBef>
                <a:spcPts val="0"/>
              </a:spcBef>
              <a:spcAft>
                <a:spcPts val="0"/>
              </a:spcAft>
              <a:buClrTx/>
              <a:buSzTx/>
              <a:buFontTx/>
              <a:buNone/>
              <a:tabLst/>
              <a:defRPr/>
            </a:pPr>
            <a:r>
              <a:rPr lang="fr-FR" i="0" noProof="0" dirty="0"/>
              <a:t>Pour les curieux : https://scienceetonnante.com/2013/01/14/le-theoreme-de-godel/</a:t>
            </a:r>
          </a:p>
          <a:p>
            <a:pPr marL="0" marR="0" lvl="0" indent="0" algn="l" defTabSz="914309" rtl="0" eaLnBrk="1" fontAlgn="auto" latinLnBrk="0" hangingPunct="1">
              <a:lnSpc>
                <a:spcPct val="100000"/>
              </a:lnSpc>
              <a:spcBef>
                <a:spcPts val="0"/>
              </a:spcBef>
              <a:spcAft>
                <a:spcPts val="0"/>
              </a:spcAft>
              <a:buClrTx/>
              <a:buSzTx/>
              <a:buFontTx/>
              <a:buNone/>
              <a:tabLst/>
              <a:defRPr/>
            </a:pPr>
            <a:endParaRPr lang="fr-FR" i="0" noProof="0" dirty="0"/>
          </a:p>
          <a:p>
            <a:pPr marL="0" marR="0" lvl="0" indent="0" algn="l" defTabSz="914309" rtl="0" eaLnBrk="1" fontAlgn="auto" latinLnBrk="0" hangingPunct="1">
              <a:lnSpc>
                <a:spcPct val="100000"/>
              </a:lnSpc>
              <a:spcBef>
                <a:spcPts val="0"/>
              </a:spcBef>
              <a:spcAft>
                <a:spcPts val="0"/>
              </a:spcAft>
              <a:buClrTx/>
              <a:buSzTx/>
              <a:buFontTx/>
              <a:buNone/>
              <a:tabLst/>
              <a:defRPr/>
            </a:pPr>
            <a:r>
              <a:rPr lang="fr-FR" i="0" noProof="0" dirty="0"/>
              <a:t>Le dixième problème sera finalement résolu (par la négative) en 1970 par </a:t>
            </a:r>
            <a:r>
              <a:rPr lang="fr-FR" sz="1200" b="0" i="0" u="sng" kern="1200" dirty="0">
                <a:solidFill>
                  <a:schemeClr val="tx1"/>
                </a:solidFill>
                <a:effectLst/>
                <a:latin typeface="+mn-lt"/>
                <a:ea typeface="+mn-ea"/>
                <a:cs typeface="+mn-cs"/>
                <a:hlinkClick r:id="rId3" tooltip="Iouri Matiassevitch"/>
              </a:rPr>
              <a:t>Youri </a:t>
            </a:r>
            <a:r>
              <a:rPr lang="fr-FR" sz="1200" b="0" i="0" u="sng" kern="1200" dirty="0" err="1">
                <a:solidFill>
                  <a:schemeClr val="tx1"/>
                </a:solidFill>
                <a:effectLst/>
                <a:latin typeface="+mn-lt"/>
                <a:ea typeface="+mn-ea"/>
                <a:cs typeface="+mn-cs"/>
                <a:hlinkClick r:id="rId3" tooltip="Iouri Matiassevitch"/>
              </a:rPr>
              <a:t>Matiiassevitch</a:t>
            </a:r>
            <a:endParaRPr lang="fr-FR" i="0" noProof="0"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15</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568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fr-FR" i="0" noProof="0"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16</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123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fr-FR" i="0" noProof="0"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17</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779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fr-FR" i="0" noProof="0"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18</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6435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fr-FR" sz="1200" dirty="0">
                <a:solidFill>
                  <a:schemeClr val="accent2">
                    <a:lumMod val="75000"/>
                  </a:schemeClr>
                </a:solidFill>
                <a:latin typeface="Titillium" panose="00000500000000000000" pitchFamily="50" charset="0"/>
                <a:hlinkClick r:id="rId3"/>
              </a:rPr>
              <a:t>https://turingmachine.io</a:t>
            </a:r>
            <a:endParaRPr lang="fr-FR" i="0" noProof="0" dirty="0"/>
          </a:p>
          <a:p>
            <a:pPr marL="0" marR="0" lvl="0" indent="0" algn="l" defTabSz="914309" rtl="0" eaLnBrk="1" fontAlgn="auto" latinLnBrk="0" hangingPunct="1">
              <a:lnSpc>
                <a:spcPct val="100000"/>
              </a:lnSpc>
              <a:spcBef>
                <a:spcPts val="0"/>
              </a:spcBef>
              <a:spcAft>
                <a:spcPts val="0"/>
              </a:spcAft>
              <a:buClrTx/>
              <a:buSzTx/>
              <a:buFontTx/>
              <a:buNone/>
              <a:tabLst/>
              <a:defRPr/>
            </a:pPr>
            <a:endParaRPr lang="fr-FR" i="0" noProof="0" dirty="0"/>
          </a:p>
          <a:p>
            <a:pPr marL="0" marR="0" lvl="0" indent="0" algn="l" defTabSz="914309" rtl="0" eaLnBrk="1" fontAlgn="auto" latinLnBrk="0" hangingPunct="1">
              <a:lnSpc>
                <a:spcPct val="100000"/>
              </a:lnSpc>
              <a:spcBef>
                <a:spcPts val="0"/>
              </a:spcBef>
              <a:spcAft>
                <a:spcPts val="0"/>
              </a:spcAft>
              <a:buClrTx/>
              <a:buSzTx/>
              <a:buFontTx/>
              <a:buNone/>
              <a:tabLst/>
              <a:defRPr/>
            </a:pPr>
            <a:r>
              <a:rPr lang="fr-FR" i="0" noProof="0" dirty="0"/>
              <a:t>https://turingmachinesimulator.com/   =&gt; Bon simulateur, programmable</a:t>
            </a:r>
            <a:endParaRPr lang="fr-FR" sz="1200" kern="1200" dirty="0">
              <a:solidFill>
                <a:schemeClr val="tx1"/>
              </a:solidFill>
              <a:effectLst/>
              <a:latin typeface="+mn-lt"/>
              <a:ea typeface="+mn-ea"/>
              <a:cs typeface="+mn-cs"/>
              <a:hlinkClick r:id="rId4"/>
            </a:endParaRPr>
          </a:p>
          <a:p>
            <a:pPr marL="0" marR="0" lvl="0" indent="0" algn="l" defTabSz="914309"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hlinkClick r:id="rId4"/>
            </a:endParaRPr>
          </a:p>
          <a:p>
            <a:pPr marL="0" marR="0" lvl="0" indent="0" algn="l" defTabSz="914309"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hlinkClick r:id="rId4"/>
              </a:rPr>
              <a:t>https://interstices.info/comment-fonctionne-une-machine-de-turing/</a:t>
            </a:r>
            <a:r>
              <a:rPr lang="fr-FR" sz="1200" kern="1200" dirty="0">
                <a:solidFill>
                  <a:schemeClr val="tx1"/>
                </a:solidFill>
                <a:effectLst/>
                <a:latin typeface="+mn-lt"/>
                <a:ea typeface="+mn-ea"/>
                <a:cs typeface="+mn-cs"/>
              </a:rPr>
              <a:t>  =&gt; machine mono ruban</a:t>
            </a:r>
          </a:p>
          <a:p>
            <a:pPr marL="0" marR="0" lvl="0" indent="0" algn="l" defTabSz="914309" rtl="0" eaLnBrk="1" fontAlgn="auto" latinLnBrk="0" hangingPunct="1">
              <a:lnSpc>
                <a:spcPct val="100000"/>
              </a:lnSpc>
              <a:spcBef>
                <a:spcPts val="0"/>
              </a:spcBef>
              <a:spcAft>
                <a:spcPts val="0"/>
              </a:spcAft>
              <a:buClrTx/>
              <a:buSzTx/>
              <a:buFontTx/>
              <a:buNone/>
              <a:tabLst/>
              <a:defRPr/>
            </a:pPr>
            <a:endParaRPr lang="fr-FR" sz="1200" i="0" kern="1200" noProof="0" dirty="0">
              <a:solidFill>
                <a:schemeClr val="tx1"/>
              </a:solidFill>
              <a:effectLst/>
              <a:latin typeface="+mn-lt"/>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r>
              <a:rPr lang="fr-FR" sz="1200" i="0" kern="1200" noProof="0" dirty="0">
                <a:solidFill>
                  <a:schemeClr val="tx1"/>
                </a:solidFill>
                <a:effectLst/>
                <a:latin typeface="+mn-lt"/>
                <a:ea typeface="+mn-ea"/>
                <a:cs typeface="+mn-cs"/>
              </a:rPr>
              <a:t>Une machine de Turing en </a:t>
            </a:r>
            <a:r>
              <a:rPr lang="fr-FR" sz="1200" i="0" kern="1200" noProof="0" dirty="0" err="1">
                <a:solidFill>
                  <a:schemeClr val="tx1"/>
                </a:solidFill>
                <a:effectLst/>
                <a:latin typeface="+mn-lt"/>
                <a:ea typeface="+mn-ea"/>
                <a:cs typeface="+mn-cs"/>
              </a:rPr>
              <a:t>Légo</a:t>
            </a:r>
            <a:r>
              <a:rPr lang="fr-FR" sz="1200" i="0" kern="1200" noProof="0" dirty="0">
                <a:solidFill>
                  <a:schemeClr val="tx1"/>
                </a:solidFill>
                <a:effectLst/>
                <a:latin typeface="+mn-lt"/>
                <a:ea typeface="+mn-ea"/>
                <a:cs typeface="+mn-cs"/>
              </a:rPr>
              <a:t> (30 000 pièces) pour le centenaire de la naissance de Turing ! </a:t>
            </a:r>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19</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7603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2</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831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fr-FR" sz="1200" i="0" kern="1200" noProof="0" dirty="0">
                <a:solidFill>
                  <a:schemeClr val="tx1"/>
                </a:solidFill>
                <a:effectLst/>
                <a:latin typeface="+mn-lt"/>
                <a:ea typeface="+mn-ea"/>
                <a:cs typeface="+mn-cs"/>
              </a:rPr>
              <a:t>Pourquoi « au moins deux symboles » ? Parce qu’avec au moins deux symboles, la </a:t>
            </a:r>
            <a:r>
              <a:rPr lang="fr-FR" sz="1200" b="1" i="0" kern="1200" noProof="0" dirty="0">
                <a:solidFill>
                  <a:schemeClr val="tx1"/>
                </a:solidFill>
                <a:effectLst/>
                <a:latin typeface="+mn-lt"/>
                <a:ea typeface="+mn-ea"/>
                <a:cs typeface="+mn-cs"/>
              </a:rPr>
              <a:t>taille</a:t>
            </a:r>
            <a:r>
              <a:rPr lang="fr-FR" sz="1200" i="0" kern="1200" noProof="0" dirty="0">
                <a:solidFill>
                  <a:schemeClr val="tx1"/>
                </a:solidFill>
                <a:effectLst/>
                <a:latin typeface="+mn-lt"/>
                <a:ea typeface="+mn-ea"/>
                <a:cs typeface="+mn-cs"/>
              </a:rPr>
              <a:t> de la donnée</a:t>
            </a:r>
            <a:r>
              <a:rPr lang="fr-FR" sz="1200" i="0" kern="1200" baseline="0" noProof="0" dirty="0">
                <a:solidFill>
                  <a:schemeClr val="tx1"/>
                </a:solidFill>
                <a:effectLst/>
                <a:latin typeface="+mn-lt"/>
                <a:ea typeface="+mn-ea"/>
                <a:cs typeface="+mn-cs"/>
              </a:rPr>
              <a:t> est </a:t>
            </a:r>
            <a:r>
              <a:rPr lang="fr-FR" sz="1200" b="1" i="0" kern="1200" baseline="0" noProof="0" dirty="0">
                <a:solidFill>
                  <a:schemeClr val="tx1"/>
                </a:solidFill>
                <a:effectLst/>
                <a:latin typeface="+mn-lt"/>
                <a:ea typeface="+mn-ea"/>
                <a:cs typeface="+mn-cs"/>
              </a:rPr>
              <a:t>beaucoup plus petite</a:t>
            </a:r>
            <a:r>
              <a:rPr lang="fr-FR" sz="1200" b="0" i="0" kern="1200" baseline="0" noProof="0" dirty="0">
                <a:solidFill>
                  <a:schemeClr val="tx1"/>
                </a:solidFill>
                <a:effectLst/>
                <a:latin typeface="+mn-lt"/>
                <a:ea typeface="+mn-ea"/>
                <a:cs typeface="+mn-cs"/>
              </a:rPr>
              <a:t> que si on utilise un seul symbole ! Par exemple, pour écrire le nombre « un million » :</a:t>
            </a:r>
          </a:p>
          <a:p>
            <a:pPr marL="628650" marR="0" lvl="1" indent="-171450"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baseline="0" noProof="0" dirty="0">
                <a:solidFill>
                  <a:schemeClr val="tx1"/>
                </a:solidFill>
                <a:effectLst/>
                <a:latin typeface="+mn-lt"/>
                <a:ea typeface="+mn-ea"/>
                <a:cs typeface="+mn-cs"/>
              </a:rPr>
              <a:t>il faut un million de bâtons / cailloux (base 1)</a:t>
            </a:r>
          </a:p>
          <a:p>
            <a:pPr marL="628650" marR="0" lvl="1" indent="-171450"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baseline="0" noProof="0" dirty="0">
                <a:solidFill>
                  <a:schemeClr val="tx1"/>
                </a:solidFill>
                <a:effectLst/>
                <a:latin typeface="+mn-lt"/>
                <a:ea typeface="+mn-ea"/>
                <a:cs typeface="+mn-cs"/>
              </a:rPr>
              <a:t>mais seulement 7 chiffres en base 10 : </a:t>
            </a:r>
            <a:r>
              <a:rPr lang="fr-FR" sz="1200" b="1" i="0" kern="1200" baseline="0" noProof="0" dirty="0">
                <a:solidFill>
                  <a:schemeClr val="tx1"/>
                </a:solidFill>
                <a:effectLst/>
                <a:latin typeface="+mn-lt"/>
                <a:ea typeface="+mn-ea"/>
                <a:cs typeface="+mn-cs"/>
              </a:rPr>
              <a:t>1 000 000</a:t>
            </a:r>
            <a:endParaRPr lang="fr-FR" b="1" i="0" noProof="0" dirty="0"/>
          </a:p>
          <a:p>
            <a:pPr marL="0" marR="0" lvl="0" indent="0" algn="l" defTabSz="914309" rtl="0" eaLnBrk="1" fontAlgn="auto" latinLnBrk="0" hangingPunct="1">
              <a:lnSpc>
                <a:spcPct val="100000"/>
              </a:lnSpc>
              <a:spcBef>
                <a:spcPts val="0"/>
              </a:spcBef>
              <a:spcAft>
                <a:spcPts val="0"/>
              </a:spcAft>
              <a:buClrTx/>
              <a:buSzTx/>
              <a:buFontTx/>
              <a:buNone/>
              <a:tabLst/>
              <a:defRPr/>
            </a:pPr>
            <a:endParaRPr lang="fr-FR" i="0" noProof="0" dirty="0"/>
          </a:p>
          <a:p>
            <a:pPr marL="0" marR="0" lvl="0" indent="0" algn="l" defTabSz="914309" rtl="0" eaLnBrk="1" fontAlgn="auto" latinLnBrk="0" hangingPunct="1">
              <a:lnSpc>
                <a:spcPct val="100000"/>
              </a:lnSpc>
              <a:spcBef>
                <a:spcPts val="0"/>
              </a:spcBef>
              <a:spcAft>
                <a:spcPts val="0"/>
              </a:spcAft>
              <a:buClrTx/>
              <a:buSzTx/>
              <a:buFontTx/>
              <a:buNone/>
              <a:tabLst/>
              <a:defRPr/>
            </a:pPr>
            <a:r>
              <a:rPr lang="fr-FR" i="0" noProof="0" dirty="0"/>
              <a:t>De manière générale, un alphabet d’au moins deux symboles permet de représenter une donnée avec un nombre </a:t>
            </a:r>
            <a:r>
              <a:rPr lang="fr-FR" b="1" i="0" noProof="0" dirty="0"/>
              <a:t>logarithmique</a:t>
            </a:r>
            <a:r>
              <a:rPr lang="fr-FR" b="0" i="0" noProof="0" dirty="0"/>
              <a:t> de symboles.</a:t>
            </a:r>
            <a:endParaRPr lang="fr-FR" i="0" noProof="0" dirty="0"/>
          </a:p>
          <a:p>
            <a:pPr marL="0" marR="0" lvl="0" indent="0" algn="l" defTabSz="914309" rtl="0" eaLnBrk="1" fontAlgn="auto" latinLnBrk="0" hangingPunct="1">
              <a:lnSpc>
                <a:spcPct val="100000"/>
              </a:lnSpc>
              <a:spcBef>
                <a:spcPts val="0"/>
              </a:spcBef>
              <a:spcAft>
                <a:spcPts val="0"/>
              </a:spcAft>
              <a:buClrTx/>
              <a:buSzTx/>
              <a:buFontTx/>
              <a:buNone/>
              <a:tabLst/>
              <a:defRPr/>
            </a:pPr>
            <a:endParaRPr lang="fr-FR" i="0" noProof="0" dirty="0"/>
          </a:p>
          <a:p>
            <a:pPr marL="0" marR="0" lvl="0" indent="0" algn="l" defTabSz="914309" rtl="0" eaLnBrk="1" fontAlgn="auto" latinLnBrk="0" hangingPunct="1">
              <a:lnSpc>
                <a:spcPct val="100000"/>
              </a:lnSpc>
              <a:spcBef>
                <a:spcPts val="0"/>
              </a:spcBef>
              <a:spcAft>
                <a:spcPts val="0"/>
              </a:spcAft>
              <a:buClrTx/>
              <a:buSzTx/>
              <a:buFontTx/>
              <a:buNone/>
              <a:tabLst/>
              <a:defRPr/>
            </a:pPr>
            <a:r>
              <a:rPr lang="fr-FR" b="0" i="0" noProof="0" dirty="0"/>
              <a:t>Le fait d’utiliser 2, 5,</a:t>
            </a:r>
            <a:r>
              <a:rPr lang="fr-FR" b="0" i="0" baseline="0" noProof="0" dirty="0"/>
              <a:t> 10 ou 60 symboles ne change rien, car tous les logarithmes sont proportionnels entre eux : </a:t>
            </a:r>
            <a:r>
              <a:rPr lang="fr-FR" b="0" i="0" baseline="0" noProof="0" dirty="0" err="1"/>
              <a:t>log</a:t>
            </a:r>
            <a:r>
              <a:rPr lang="fr-FR" b="0" i="0" baseline="-25000" noProof="0" dirty="0" err="1"/>
              <a:t>a</a:t>
            </a:r>
            <a:r>
              <a:rPr lang="fr-FR" b="0" i="0" baseline="0" noProof="0" dirty="0"/>
              <a:t>(x) = </a:t>
            </a:r>
            <a:r>
              <a:rPr lang="fr-FR" b="0" i="0" baseline="0" noProof="0" dirty="0" err="1"/>
              <a:t>log</a:t>
            </a:r>
            <a:r>
              <a:rPr lang="fr-FR" b="0" i="0" baseline="-25000" noProof="0" dirty="0" err="1"/>
              <a:t>b</a:t>
            </a:r>
            <a:r>
              <a:rPr lang="fr-FR" b="0" i="0" baseline="0" noProof="0" dirty="0"/>
              <a:t>(x) / </a:t>
            </a:r>
            <a:r>
              <a:rPr lang="fr-FR" b="0" i="0" baseline="0" noProof="0" dirty="0" err="1"/>
              <a:t>log</a:t>
            </a:r>
            <a:r>
              <a:rPr lang="fr-FR" b="0" i="0" baseline="-25000" noProof="0" dirty="0" err="1"/>
              <a:t>b</a:t>
            </a:r>
            <a:r>
              <a:rPr lang="fr-FR" b="0" i="0" baseline="0" noProof="0" dirty="0"/>
              <a:t>(a)</a:t>
            </a:r>
            <a:endParaRPr lang="fr-FR" b="0" i="0" noProof="0"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20</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773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fr-FR" sz="1200" b="0" i="0" kern="1200" dirty="0">
                <a:solidFill>
                  <a:schemeClr val="tx1"/>
                </a:solidFill>
                <a:effectLst/>
                <a:latin typeface="+mn-lt"/>
                <a:ea typeface="+mn-ea"/>
                <a:cs typeface="+mn-cs"/>
              </a:rPr>
              <a:t>Les programmes qui manipulent d'autres programmes en tant que données sont courants</a:t>
            </a:r>
            <a:r>
              <a:rPr lang="fr-FR" sz="1200" b="0" i="0" kern="1200" baseline="0" dirty="0">
                <a:solidFill>
                  <a:schemeClr val="tx1"/>
                </a:solidFill>
                <a:effectLst/>
                <a:latin typeface="+mn-lt"/>
                <a:ea typeface="+mn-ea"/>
                <a:cs typeface="+mn-cs"/>
              </a:rPr>
              <a:t> :</a:t>
            </a:r>
            <a:endParaRPr lang="fr-FR"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fr-FR" sz="1200" b="0" i="0" kern="1200" dirty="0">
                <a:solidFill>
                  <a:schemeClr val="tx1"/>
                </a:solidFill>
                <a:effectLst/>
                <a:latin typeface="+mn-lt"/>
                <a:ea typeface="+mn-ea"/>
                <a:cs typeface="+mn-cs"/>
              </a:rPr>
              <a:t>Les compilateurs qui prennent en entrée un texte et le transforment en une suite de 0 et 1 exécutable par le processeur</a:t>
            </a:r>
          </a:p>
          <a:p>
            <a:pPr marL="171450" indent="-171450">
              <a:buFont typeface="Arial" panose="020B0604020202020204" pitchFamily="34" charset="0"/>
              <a:buChar char="•"/>
            </a:pPr>
            <a:r>
              <a:rPr lang="fr-FR" sz="1200" b="0" i="0" kern="1200" dirty="0">
                <a:solidFill>
                  <a:schemeClr val="tx1"/>
                </a:solidFill>
                <a:effectLst/>
                <a:latin typeface="+mn-lt"/>
                <a:ea typeface="+mn-ea"/>
                <a:cs typeface="+mn-cs"/>
              </a:rPr>
              <a:t>L'interpréteur python fait de même, c'est d'ailleurs lui que nous avons mis à contribution dans notre machine universelle</a:t>
            </a:r>
          </a:p>
          <a:p>
            <a:pPr marL="171450" indent="-171450">
              <a:buFont typeface="Arial" panose="020B0604020202020204" pitchFamily="34" charset="0"/>
              <a:buChar char="•"/>
            </a:pPr>
            <a:r>
              <a:rPr lang="fr-FR" sz="1200" b="0" i="0" kern="1200" dirty="0">
                <a:solidFill>
                  <a:schemeClr val="tx1"/>
                </a:solidFill>
                <a:effectLst/>
                <a:latin typeface="+mn-lt"/>
                <a:ea typeface="+mn-ea"/>
                <a:cs typeface="+mn-cs"/>
              </a:rPr>
              <a:t>Le navigateur internet en est un autre exemple : il reçoit un lot de données d'internet via le protocole </a:t>
            </a:r>
            <a:r>
              <a:rPr lang="fr-FR" sz="1200" b="0" i="1" kern="1200" dirty="0">
                <a:solidFill>
                  <a:schemeClr val="tx1"/>
                </a:solidFill>
                <a:effectLst/>
                <a:latin typeface="+mn-lt"/>
                <a:ea typeface="+mn-ea"/>
                <a:cs typeface="+mn-cs"/>
              </a:rPr>
              <a:t>http</a:t>
            </a:r>
            <a:r>
              <a:rPr lang="fr-FR" sz="1200" b="0" i="0" kern="1200" dirty="0">
                <a:solidFill>
                  <a:schemeClr val="tx1"/>
                </a:solidFill>
                <a:effectLst/>
                <a:latin typeface="+mn-lt"/>
                <a:ea typeface="+mn-ea"/>
                <a:cs typeface="+mn-cs"/>
              </a:rPr>
              <a:t> et interprète certaines d'entre elles comme programme (JavaScript) et d'autres comme données (HTML) etc...</a:t>
            </a:r>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21</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700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fr-FR"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22</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078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De même que la majorité des nombres sont des nombres réels (bien plus nombreux que les entiers), la majorité des problèmes ne sont pas calculables !</a:t>
                </a:r>
              </a:p>
              <a:p>
                <a:pPr marL="0" marR="0" lvl="0" indent="0" algn="l" defTabSz="914309" rtl="0" eaLnBrk="1" fontAlgn="auto" latinLnBrk="0" hangingPunct="1">
                  <a:lnSpc>
                    <a:spcPct val="100000"/>
                  </a:lnSpc>
                  <a:spcBef>
                    <a:spcPts val="0"/>
                  </a:spcBef>
                  <a:spcAft>
                    <a:spcPts val="0"/>
                  </a:spcAft>
                  <a:buClrTx/>
                  <a:buSzTx/>
                  <a:buFontTx/>
                  <a:buNone/>
                  <a:tabLst/>
                  <a:defRPr/>
                </a:pPr>
                <a:endParaRPr lang="fr-FR" sz="1200" b="0" i="0" kern="1200" noProof="0" dirty="0">
                  <a:solidFill>
                    <a:schemeClr val="tx1"/>
                  </a:solidFill>
                  <a:effectLst/>
                  <a:latin typeface="+mn-lt"/>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r>
                  <a:rPr lang="fr-FR" sz="1200" b="0" i="0" kern="1200" noProof="0" dirty="0">
                    <a:solidFill>
                      <a:schemeClr val="tx1"/>
                    </a:solidFill>
                    <a:effectLst/>
                    <a:latin typeface="+mn-lt"/>
                    <a:ea typeface="+mn-ea"/>
                    <a:cs typeface="+mn-cs"/>
                  </a:rPr>
                  <a:t>L’ensemble des fonctions est même en réalité </a:t>
                </a:r>
                <a:r>
                  <a:rPr lang="fr-FR" sz="1200" b="1" i="0" kern="1200" noProof="0" dirty="0">
                    <a:solidFill>
                      <a:schemeClr val="tx1"/>
                    </a:solidFill>
                    <a:effectLst/>
                    <a:latin typeface="+mn-lt"/>
                    <a:ea typeface="+mn-ea"/>
                    <a:cs typeface="+mn-cs"/>
                  </a:rPr>
                  <a:t>beaucoup</a:t>
                </a:r>
                <a:r>
                  <a:rPr lang="fr-FR" sz="1200" b="0" i="0" kern="1200" noProof="0" dirty="0">
                    <a:solidFill>
                      <a:schemeClr val="tx1"/>
                    </a:solidFill>
                    <a:effectLst/>
                    <a:latin typeface="+mn-lt"/>
                    <a:ea typeface="+mn-ea"/>
                    <a:cs typeface="+mn-cs"/>
                  </a:rPr>
                  <a:t> plus grand (cardinal </a:t>
                </a:r>
                <a14:m>
                  <m:oMath xmlns:m="http://schemas.openxmlformats.org/officeDocument/2006/math">
                    <m:sSub>
                      <m:sSubPr>
                        <m:ctrlPr>
                          <a:rPr lang="fr-FR" sz="1200" b="0" i="1" kern="1200" noProof="0" smtClean="0">
                            <a:solidFill>
                              <a:schemeClr val="tx1"/>
                            </a:solidFill>
                            <a:effectLst/>
                            <a:latin typeface="Cambria Math" panose="02040503050406030204" pitchFamily="18" charset="0"/>
                            <a:ea typeface="+mn-ea"/>
                            <a:cs typeface="+mn-cs"/>
                          </a:rPr>
                        </m:ctrlPr>
                      </m:sSubPr>
                      <m:e>
                        <m:r>
                          <a:rPr lang="fr-FR" sz="1200" b="0" i="1" kern="1200" noProof="0" smtClean="0">
                            <a:solidFill>
                              <a:schemeClr val="tx1"/>
                            </a:solidFill>
                            <a:effectLst/>
                            <a:latin typeface="Cambria Math" panose="02040503050406030204" pitchFamily="18" charset="0"/>
                            <a:ea typeface="+mn-ea"/>
                            <a:cs typeface="+mn-cs"/>
                          </a:rPr>
                          <m:t>ℵ</m:t>
                        </m:r>
                      </m:e>
                      <m:sub>
                        <m:r>
                          <a:rPr lang="fr-FR" sz="1200" b="0" i="1" kern="1200" noProof="0" smtClean="0">
                            <a:solidFill>
                              <a:schemeClr val="tx1"/>
                            </a:solidFill>
                            <a:effectLst/>
                            <a:latin typeface="Cambria Math" panose="02040503050406030204" pitchFamily="18" charset="0"/>
                            <a:ea typeface="+mn-ea"/>
                            <a:cs typeface="+mn-cs"/>
                          </a:rPr>
                          <m:t>1</m:t>
                        </m:r>
                      </m:sub>
                    </m:sSub>
                  </m:oMath>
                </a14:m>
                <a:r>
                  <a:rPr lang="fr-FR" sz="1200" b="0" i="0" kern="1200" noProof="0" dirty="0">
                    <a:solidFill>
                      <a:schemeClr val="tx1"/>
                    </a:solidFill>
                    <a:effectLst/>
                    <a:latin typeface="+mn-lt"/>
                    <a:ea typeface="+mn-ea"/>
                    <a:cs typeface="+mn-cs"/>
                  </a:rPr>
                  <a:t>) que l’ensemble des </a:t>
                </a:r>
                <a:r>
                  <a:rPr lang="fr-FR" sz="1200" b="0" i="0" kern="1200" baseline="0" noProof="0" dirty="0">
                    <a:solidFill>
                      <a:schemeClr val="tx1"/>
                    </a:solidFill>
                    <a:effectLst/>
                    <a:latin typeface="+mn-lt"/>
                    <a:ea typeface="+mn-ea"/>
                    <a:cs typeface="+mn-cs"/>
                  </a:rPr>
                  <a:t>nombres réels </a:t>
                </a:r>
                <a:r>
                  <a:rPr lang="fr-FR" sz="1200" b="0" i="0" kern="1200" noProof="0" dirty="0">
                    <a:solidFill>
                      <a:schemeClr val="tx1"/>
                    </a:solidFill>
                    <a:effectLst/>
                    <a:latin typeface="+mn-lt"/>
                    <a:ea typeface="+mn-ea"/>
                    <a:cs typeface="+mn-cs"/>
                  </a:rPr>
                  <a:t>(cardinal </a:t>
                </a:r>
                <a14:m>
                  <m:oMath xmlns:m="http://schemas.openxmlformats.org/officeDocument/2006/math">
                    <m:sSub>
                      <m:sSubPr>
                        <m:ctrlPr>
                          <a:rPr lang="fr-FR" sz="1200" b="0" i="1" kern="1200" noProof="0" smtClean="0">
                            <a:solidFill>
                              <a:schemeClr val="tx1"/>
                            </a:solidFill>
                            <a:effectLst/>
                            <a:latin typeface="Cambria Math" panose="02040503050406030204" pitchFamily="18" charset="0"/>
                            <a:ea typeface="+mn-ea"/>
                            <a:cs typeface="+mn-cs"/>
                          </a:rPr>
                        </m:ctrlPr>
                      </m:sSubPr>
                      <m:e>
                        <m:r>
                          <a:rPr lang="fr-FR" sz="1200" b="0" i="1" kern="1200" noProof="0" smtClean="0">
                            <a:solidFill>
                              <a:schemeClr val="tx1"/>
                            </a:solidFill>
                            <a:effectLst/>
                            <a:latin typeface="Cambria Math" panose="02040503050406030204" pitchFamily="18" charset="0"/>
                            <a:ea typeface="+mn-ea"/>
                            <a:cs typeface="+mn-cs"/>
                          </a:rPr>
                          <m:t>ℵ</m:t>
                        </m:r>
                      </m:e>
                      <m:sub>
                        <m:r>
                          <a:rPr lang="fr-FR" sz="1200" b="0" i="1" kern="1200" noProof="0" smtClean="0">
                            <a:solidFill>
                              <a:schemeClr val="tx1"/>
                            </a:solidFill>
                            <a:effectLst/>
                            <a:latin typeface="Cambria Math" panose="02040503050406030204" pitchFamily="18" charset="0"/>
                            <a:ea typeface="+mn-ea"/>
                            <a:cs typeface="+mn-cs"/>
                          </a:rPr>
                          <m:t>2</m:t>
                        </m:r>
                      </m:sub>
                    </m:sSub>
                  </m:oMath>
                </a14:m>
                <a:r>
                  <a:rPr lang="fr-FR" sz="1200" b="0" i="0" kern="1200" noProof="0" dirty="0">
                    <a:solidFill>
                      <a:schemeClr val="tx1"/>
                    </a:solidFill>
                    <a:effectLst/>
                    <a:latin typeface="+mn-lt"/>
                    <a:ea typeface="+mn-ea"/>
                    <a:cs typeface="+mn-cs"/>
                  </a:rPr>
                  <a:t>)</a:t>
                </a:r>
                <a:endParaRPr lang="fr-FR" i="0" noProof="0" dirty="0"/>
              </a:p>
            </p:txBody>
          </p:sp>
        </mc:Choice>
        <mc:Fallback xmlns="">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fr-FR" sz="1200" b="0" i="0" kern="1200" dirty="0" smtClean="0">
                    <a:solidFill>
                      <a:schemeClr val="tx1"/>
                    </a:solidFill>
                    <a:effectLst/>
                    <a:latin typeface="+mn-lt"/>
                    <a:ea typeface="+mn-ea"/>
                    <a:cs typeface="+mn-cs"/>
                  </a:rPr>
                  <a:t>De même que la majorité des nombres sont des </a:t>
                </a:r>
                <a:r>
                  <a:rPr lang="fr-FR" sz="1200" b="0" i="0" kern="1200" dirty="0" smtClean="0">
                    <a:solidFill>
                      <a:schemeClr val="tx1"/>
                    </a:solidFill>
                    <a:effectLst/>
                    <a:latin typeface="+mn-lt"/>
                    <a:ea typeface="+mn-ea"/>
                    <a:cs typeface="+mn-cs"/>
                  </a:rPr>
                  <a:t>nombres réels (bien plus nombreux que les entiers), la majorité des problèmes ne sont pas calculables </a:t>
                </a:r>
                <a:r>
                  <a:rPr lang="fr-FR" sz="1200" b="0" i="0" kern="1200" dirty="0" smtClean="0">
                    <a:solidFill>
                      <a:schemeClr val="tx1"/>
                    </a:solidFill>
                    <a:effectLst/>
                    <a:latin typeface="+mn-lt"/>
                    <a:ea typeface="+mn-ea"/>
                    <a:cs typeface="+mn-cs"/>
                  </a:rPr>
                  <a:t>!</a:t>
                </a:r>
              </a:p>
              <a:p>
                <a:pPr marL="0" marR="0" lvl="0" indent="0" algn="l" defTabSz="914309" rtl="0" eaLnBrk="1" fontAlgn="auto" latinLnBrk="0" hangingPunct="1">
                  <a:lnSpc>
                    <a:spcPct val="100000"/>
                  </a:lnSpc>
                  <a:spcBef>
                    <a:spcPts val="0"/>
                  </a:spcBef>
                  <a:spcAft>
                    <a:spcPts val="0"/>
                  </a:spcAft>
                  <a:buClrTx/>
                  <a:buSzTx/>
                  <a:buFontTx/>
                  <a:buNone/>
                  <a:tabLst/>
                  <a:defRPr/>
                </a:pPr>
                <a:endParaRPr lang="fr-FR" sz="1200" b="0" i="0" kern="1200" noProof="0" dirty="0" smtClean="0">
                  <a:solidFill>
                    <a:schemeClr val="tx1"/>
                  </a:solidFill>
                  <a:effectLst/>
                  <a:latin typeface="+mn-lt"/>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r>
                  <a:rPr lang="fr-FR" sz="1200" b="0" i="0" kern="1200" noProof="0" dirty="0" smtClean="0">
                    <a:solidFill>
                      <a:schemeClr val="tx1"/>
                    </a:solidFill>
                    <a:effectLst/>
                    <a:latin typeface="+mn-lt"/>
                    <a:ea typeface="+mn-ea"/>
                    <a:cs typeface="+mn-cs"/>
                  </a:rPr>
                  <a:t>L’ensemble des fonctions est même en réalité </a:t>
                </a:r>
                <a:r>
                  <a:rPr lang="fr-FR" sz="1200" b="1" i="0" kern="1200" noProof="0" dirty="0" smtClean="0">
                    <a:solidFill>
                      <a:schemeClr val="tx1"/>
                    </a:solidFill>
                    <a:effectLst/>
                    <a:latin typeface="+mn-lt"/>
                    <a:ea typeface="+mn-ea"/>
                    <a:cs typeface="+mn-cs"/>
                  </a:rPr>
                  <a:t>beaucoup</a:t>
                </a:r>
                <a:r>
                  <a:rPr lang="fr-FR" sz="1200" b="0" i="0" kern="1200" noProof="0" dirty="0" smtClean="0">
                    <a:solidFill>
                      <a:schemeClr val="tx1"/>
                    </a:solidFill>
                    <a:effectLst/>
                    <a:latin typeface="+mn-lt"/>
                    <a:ea typeface="+mn-ea"/>
                    <a:cs typeface="+mn-cs"/>
                  </a:rPr>
                  <a:t> plus grand (cardinal </a:t>
                </a:r>
                <a:r>
                  <a:rPr lang="fr-FR" sz="1200" b="0" i="0" kern="1200" noProof="0" smtClean="0">
                    <a:solidFill>
                      <a:schemeClr val="tx1"/>
                    </a:solidFill>
                    <a:effectLst/>
                    <a:latin typeface="Cambria Math" panose="02040503050406030204" pitchFamily="18" charset="0"/>
                    <a:ea typeface="+mn-ea"/>
                    <a:cs typeface="+mn-cs"/>
                  </a:rPr>
                  <a:t>ℵ_1</a:t>
                </a:r>
                <a:r>
                  <a:rPr lang="fr-FR" sz="1200" b="0" i="0" kern="1200" noProof="0" dirty="0" smtClean="0">
                    <a:solidFill>
                      <a:schemeClr val="tx1"/>
                    </a:solidFill>
                    <a:effectLst/>
                    <a:latin typeface="+mn-lt"/>
                    <a:ea typeface="+mn-ea"/>
                    <a:cs typeface="+mn-cs"/>
                  </a:rPr>
                  <a:t>) que l’ensemble des </a:t>
                </a:r>
                <a:r>
                  <a:rPr lang="fr-FR" sz="1200" b="0" i="0" kern="1200" baseline="0" noProof="0" dirty="0" smtClean="0">
                    <a:solidFill>
                      <a:schemeClr val="tx1"/>
                    </a:solidFill>
                    <a:effectLst/>
                    <a:latin typeface="+mn-lt"/>
                    <a:ea typeface="+mn-ea"/>
                    <a:cs typeface="+mn-cs"/>
                  </a:rPr>
                  <a:t>nombres réels </a:t>
                </a:r>
                <a:r>
                  <a:rPr lang="fr-FR" sz="1200" b="0" i="0" kern="1200" noProof="0" dirty="0" smtClean="0">
                    <a:solidFill>
                      <a:schemeClr val="tx1"/>
                    </a:solidFill>
                    <a:effectLst/>
                    <a:latin typeface="+mn-lt"/>
                    <a:ea typeface="+mn-ea"/>
                    <a:cs typeface="+mn-cs"/>
                  </a:rPr>
                  <a:t>(cardinal </a:t>
                </a:r>
                <a:r>
                  <a:rPr lang="fr-FR" sz="1200" b="0" i="0" kern="1200" noProof="0" smtClean="0">
                    <a:solidFill>
                      <a:schemeClr val="tx1"/>
                    </a:solidFill>
                    <a:effectLst/>
                    <a:latin typeface="Cambria Math" panose="02040503050406030204" pitchFamily="18" charset="0"/>
                    <a:ea typeface="+mn-ea"/>
                    <a:cs typeface="+mn-cs"/>
                  </a:rPr>
                  <a:t>ℵ</a:t>
                </a:r>
                <a:r>
                  <a:rPr lang="fr-FR" sz="1200" b="0" i="0" kern="1200" noProof="0" smtClean="0">
                    <a:solidFill>
                      <a:schemeClr val="tx1"/>
                    </a:solidFill>
                    <a:effectLst/>
                    <a:latin typeface="Cambria Math" panose="02040503050406030204" pitchFamily="18" charset="0"/>
                    <a:ea typeface="+mn-ea"/>
                    <a:cs typeface="+mn-cs"/>
                  </a:rPr>
                  <a:t>_2</a:t>
                </a:r>
                <a:r>
                  <a:rPr lang="fr-FR" sz="1200" b="0" i="0" kern="1200" noProof="0" dirty="0" smtClean="0">
                    <a:solidFill>
                      <a:schemeClr val="tx1"/>
                    </a:solidFill>
                    <a:effectLst/>
                    <a:latin typeface="+mn-lt"/>
                    <a:ea typeface="+mn-ea"/>
                    <a:cs typeface="+mn-cs"/>
                  </a:rPr>
                  <a:t>)</a:t>
                </a:r>
                <a:endParaRPr lang="fr-FR" i="0" noProof="0" dirty="0"/>
              </a:p>
            </p:txBody>
          </p:sp>
        </mc:Fallback>
      </mc:AlternateContent>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23</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332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fr-FR" i="0" noProof="0"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24</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851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fr-FR" i="0" noProof="0"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25</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717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fr-FR" i="0" noProof="0" dirty="0"/>
              <a:t>Voir</a:t>
            </a:r>
            <a:r>
              <a:rPr lang="fr-FR" i="0" baseline="0" noProof="0" dirty="0"/>
              <a:t> aussi cette vidéo : https://www.youtube.com/watch?v=92WHN-pAFCs</a:t>
            </a:r>
          </a:p>
          <a:p>
            <a:pPr marL="0" marR="0" lvl="0" indent="0" algn="l" defTabSz="914309" rtl="0" eaLnBrk="1" fontAlgn="auto" latinLnBrk="0" hangingPunct="1">
              <a:lnSpc>
                <a:spcPct val="100000"/>
              </a:lnSpc>
              <a:spcBef>
                <a:spcPts val="0"/>
              </a:spcBef>
              <a:spcAft>
                <a:spcPts val="0"/>
              </a:spcAft>
              <a:buClrTx/>
              <a:buSzTx/>
              <a:buFontTx/>
              <a:buNone/>
              <a:tabLst/>
              <a:defRPr/>
            </a:pPr>
            <a:endParaRPr lang="fr-FR" i="0" noProof="0"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26</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244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fr-FR" i="0" noProof="0"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27</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7790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fr-FR" i="0" noProof="0"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28</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9117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29</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955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3</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39364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30</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56431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31</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657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dirty="0"/>
                  <a:t>Si</a:t>
                </a:r>
                <a:r>
                  <a:rPr lang="en-US" baseline="0" dirty="0"/>
                  <a:t> un alphabet A1 dispose de k </a:t>
                </a:r>
                <a:r>
                  <a:rPr lang="fr-FR" baseline="0" noProof="0" dirty="0"/>
                  <a:t>symboles</a:t>
                </a:r>
                <a:r>
                  <a:rPr lang="en-US" baseline="0" dirty="0"/>
                  <a:t>, et un alphabet A2 dispose de k’ </a:t>
                </a:r>
                <a:r>
                  <a:rPr lang="en-US" baseline="0" dirty="0" err="1"/>
                  <a:t>symboles</a:t>
                </a:r>
                <a:r>
                  <a:rPr lang="en-US" baseline="0" dirty="0"/>
                  <a:t>, la difference de </a:t>
                </a:r>
                <a:r>
                  <a:rPr lang="en-US" baseline="0" dirty="0" err="1"/>
                  <a:t>taille</a:t>
                </a:r>
                <a:r>
                  <a:rPr lang="en-US" baseline="0" dirty="0"/>
                  <a:t> entre </a:t>
                </a:r>
                <a:r>
                  <a:rPr lang="en-US" baseline="0" dirty="0" err="1"/>
                  <a:t>l’un</a:t>
                </a:r>
                <a:r>
                  <a:rPr lang="en-US" baseline="0" dirty="0"/>
                  <a:t> et </a:t>
                </a:r>
                <a:r>
                  <a:rPr lang="en-US" baseline="0" dirty="0" err="1"/>
                  <a:t>l’autre</a:t>
                </a:r>
                <a:r>
                  <a:rPr lang="en-US" baseline="0" dirty="0"/>
                  <a:t> sera d’un </a:t>
                </a:r>
                <a:r>
                  <a:rPr lang="en-US" baseline="0" dirty="0" err="1"/>
                  <a:t>facteur</a:t>
                </a:r>
                <a:r>
                  <a:rPr lang="en-US" baseline="0" dirty="0"/>
                  <a:t> </a:t>
                </a:r>
                <a14:m>
                  <m:oMath xmlns:m="http://schemas.openxmlformats.org/officeDocument/2006/math">
                    <m:sSub>
                      <m:sSubPr>
                        <m:ctrlPr>
                          <a:rPr lang="fr-FR" b="0" i="1" baseline="0" smtClean="0">
                            <a:latin typeface="Cambria Math" panose="02040503050406030204" pitchFamily="18" charset="0"/>
                          </a:rPr>
                        </m:ctrlPr>
                      </m:sSubPr>
                      <m:e>
                        <m:r>
                          <m:rPr>
                            <m:sty m:val="p"/>
                          </m:rPr>
                          <a:rPr lang="fr-FR" b="0" i="0" baseline="0" smtClean="0">
                            <a:latin typeface="Cambria Math" panose="02040503050406030204" pitchFamily="18" charset="0"/>
                          </a:rPr>
                          <m:t>log</m:t>
                        </m:r>
                      </m:e>
                      <m:sub>
                        <m:r>
                          <a:rPr lang="fr-FR" b="0" i="1" baseline="0" smtClean="0">
                            <a:latin typeface="Cambria Math" panose="02040503050406030204" pitchFamily="18" charset="0"/>
                          </a:rPr>
                          <m:t>𝑘</m:t>
                        </m:r>
                      </m:sub>
                    </m:sSub>
                    <m:r>
                      <a:rPr lang="fr-FR" b="0" i="1" baseline="0" smtClean="0">
                        <a:latin typeface="Cambria Math" panose="02040503050406030204" pitchFamily="18" charset="0"/>
                      </a:rPr>
                      <m:t>(</m:t>
                    </m:r>
                    <m:r>
                      <a:rPr lang="fr-FR" b="0" i="1" baseline="0" smtClean="0">
                        <a:latin typeface="Cambria Math" panose="02040503050406030204" pitchFamily="18" charset="0"/>
                      </a:rPr>
                      <m:t>𝑘</m:t>
                    </m:r>
                    <m:r>
                      <a:rPr lang="fr-FR" b="0" i="1" baseline="0" smtClean="0">
                        <a:latin typeface="Cambria Math" panose="02040503050406030204" pitchFamily="18" charset="0"/>
                      </a:rPr>
                      <m:t>′)</m:t>
                    </m:r>
                  </m:oMath>
                </a14:m>
                <a:r>
                  <a:rPr lang="en-US" dirty="0"/>
                  <a:t> </a:t>
                </a:r>
                <a:r>
                  <a:rPr lang="en-US" dirty="0" err="1"/>
                  <a:t>ou</a:t>
                </a:r>
                <a:r>
                  <a:rPr lang="en-US" dirty="0"/>
                  <a:t> </a:t>
                </a:r>
                <a14:m>
                  <m:oMath xmlns:m="http://schemas.openxmlformats.org/officeDocument/2006/math">
                    <m:sSub>
                      <m:sSubPr>
                        <m:ctrlPr>
                          <a:rPr lang="fr-FR" b="0" i="1" smtClean="0">
                            <a:latin typeface="Cambria Math" panose="02040503050406030204" pitchFamily="18" charset="0"/>
                          </a:rPr>
                        </m:ctrlPr>
                      </m:sSubPr>
                      <m:e>
                        <m:r>
                          <m:rPr>
                            <m:sty m:val="p"/>
                          </m:rPr>
                          <a:rPr lang="fr-FR" b="0" i="0" smtClean="0">
                            <a:latin typeface="Cambria Math" panose="02040503050406030204" pitchFamily="18" charset="0"/>
                          </a:rPr>
                          <m:t>log</m:t>
                        </m:r>
                      </m:e>
                      <m:sub>
                        <m:r>
                          <a:rPr lang="fr-FR" b="0" i="1" smtClean="0">
                            <a:latin typeface="Cambria Math" panose="02040503050406030204" pitchFamily="18" charset="0"/>
                          </a:rPr>
                          <m:t>𝑘</m:t>
                        </m:r>
                        <m:r>
                          <a:rPr lang="fr-FR" b="0" i="1" smtClean="0">
                            <a:latin typeface="Cambria Math" panose="02040503050406030204" pitchFamily="18" charset="0"/>
                          </a:rPr>
                          <m:t>′</m:t>
                        </m:r>
                      </m:sub>
                    </m:sSub>
                    <m:d>
                      <m:dPr>
                        <m:ctrlPr>
                          <a:rPr lang="fr-FR" b="0" i="1" smtClean="0">
                            <a:latin typeface="Cambria Math" panose="02040503050406030204" pitchFamily="18" charset="0"/>
                          </a:rPr>
                        </m:ctrlPr>
                      </m:dPr>
                      <m:e>
                        <m:r>
                          <a:rPr lang="fr-FR" b="0" i="1" smtClean="0">
                            <a:latin typeface="Cambria Math" panose="02040503050406030204" pitchFamily="18" charset="0"/>
                          </a:rPr>
                          <m:t>𝑘</m:t>
                        </m:r>
                      </m:e>
                    </m:d>
                  </m:oMath>
                </a14:m>
                <a:r>
                  <a:rPr lang="en-US" dirty="0"/>
                  <a:t>, qui </a:t>
                </a:r>
                <a:r>
                  <a:rPr lang="en-US" dirty="0" err="1"/>
                  <a:t>sont</a:t>
                </a:r>
                <a:r>
                  <a:rPr lang="en-US" dirty="0"/>
                  <a:t> constants</a:t>
                </a:r>
                <a:r>
                  <a:rPr lang="en-US" baseline="0" dirty="0"/>
                  <a:t> (</a:t>
                </a:r>
                <a:r>
                  <a:rPr lang="en-US" baseline="0" dirty="0" err="1"/>
                  <a:t>tous</a:t>
                </a:r>
                <a:r>
                  <a:rPr lang="en-US" baseline="0" dirty="0"/>
                  <a:t> les </a:t>
                </a:r>
                <a:r>
                  <a:rPr lang="en-US" baseline="0" dirty="0" err="1"/>
                  <a:t>logarithmes</a:t>
                </a:r>
                <a:r>
                  <a:rPr lang="en-US" baseline="0" dirty="0"/>
                  <a:t> </a:t>
                </a:r>
                <a:r>
                  <a:rPr lang="en-US" baseline="0" dirty="0" err="1"/>
                  <a:t>sont</a:t>
                </a:r>
                <a:r>
                  <a:rPr lang="en-US" baseline="0" dirty="0"/>
                  <a:t> </a:t>
                </a:r>
                <a:r>
                  <a:rPr lang="en-US" baseline="0" dirty="0" err="1"/>
                  <a:t>proportionnels</a:t>
                </a:r>
                <a:r>
                  <a:rPr lang="en-US" baseline="0" dirty="0"/>
                  <a:t>).</a:t>
                </a:r>
                <a:endParaRPr lang="en-US" dirty="0"/>
              </a:p>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dirty="0" smtClean="0"/>
                  <a:t>Si</a:t>
                </a:r>
                <a:r>
                  <a:rPr lang="en-US" baseline="0" dirty="0" smtClean="0"/>
                  <a:t> un alphabet A1 dispose de k </a:t>
                </a:r>
                <a:r>
                  <a:rPr lang="fr-FR" baseline="0" noProof="0" dirty="0" smtClean="0"/>
                  <a:t>symboles</a:t>
                </a:r>
                <a:r>
                  <a:rPr lang="en-US" baseline="0" dirty="0" smtClean="0"/>
                  <a:t>, et un alphabet A2 dispose de k’ </a:t>
                </a:r>
                <a:r>
                  <a:rPr lang="en-US" baseline="0" dirty="0" err="1" smtClean="0"/>
                  <a:t>symboles</a:t>
                </a:r>
                <a:r>
                  <a:rPr lang="en-US" baseline="0" dirty="0" smtClean="0"/>
                  <a:t>, la difference de </a:t>
                </a:r>
                <a:r>
                  <a:rPr lang="en-US" baseline="0" dirty="0" err="1" smtClean="0"/>
                  <a:t>taille</a:t>
                </a:r>
                <a:r>
                  <a:rPr lang="en-US" baseline="0" dirty="0" smtClean="0"/>
                  <a:t> entre </a:t>
                </a:r>
                <a:r>
                  <a:rPr lang="en-US" baseline="0" dirty="0" err="1" smtClean="0"/>
                  <a:t>l’un</a:t>
                </a:r>
                <a:r>
                  <a:rPr lang="en-US" baseline="0" dirty="0" smtClean="0"/>
                  <a:t> et </a:t>
                </a:r>
                <a:r>
                  <a:rPr lang="en-US" baseline="0" dirty="0" err="1" smtClean="0"/>
                  <a:t>l’autre</a:t>
                </a:r>
                <a:r>
                  <a:rPr lang="en-US" baseline="0" dirty="0" smtClean="0"/>
                  <a:t> sera d’un </a:t>
                </a:r>
                <a:r>
                  <a:rPr lang="en-US" baseline="0" dirty="0" err="1" smtClean="0"/>
                  <a:t>facteur</a:t>
                </a:r>
                <a:r>
                  <a:rPr lang="en-US" baseline="0" dirty="0" smtClean="0"/>
                  <a:t> </a:t>
                </a:r>
                <a:r>
                  <a:rPr lang="fr-FR" b="0" i="0" baseline="0" smtClean="0">
                    <a:latin typeface="Cambria Math" panose="02040503050406030204" pitchFamily="18" charset="0"/>
                  </a:rPr>
                  <a:t>log_𝑘 (𝑘′)</a:t>
                </a:r>
                <a:r>
                  <a:rPr lang="en-US" dirty="0" smtClean="0"/>
                  <a:t> </a:t>
                </a:r>
                <a:r>
                  <a:rPr lang="en-US" dirty="0" err="1" smtClean="0"/>
                  <a:t>ou</a:t>
                </a:r>
                <a:r>
                  <a:rPr lang="en-US" dirty="0" smtClean="0"/>
                  <a:t> </a:t>
                </a:r>
                <a:r>
                  <a:rPr lang="fr-FR" b="0" i="0" smtClean="0">
                    <a:latin typeface="Cambria Math" panose="02040503050406030204" pitchFamily="18" charset="0"/>
                  </a:rPr>
                  <a:t>log_𝑘′ (𝑘)</a:t>
                </a:r>
                <a:r>
                  <a:rPr lang="en-US" dirty="0" smtClean="0"/>
                  <a:t>, qui </a:t>
                </a:r>
                <a:r>
                  <a:rPr lang="en-US" dirty="0" err="1" smtClean="0"/>
                  <a:t>sont</a:t>
                </a:r>
                <a:r>
                  <a:rPr lang="en-US" dirty="0" smtClean="0"/>
                  <a:t> constants</a:t>
                </a:r>
                <a:r>
                  <a:rPr lang="en-US" baseline="0" dirty="0" smtClean="0"/>
                  <a:t> (</a:t>
                </a:r>
                <a:r>
                  <a:rPr lang="en-US" baseline="0" dirty="0" err="1" smtClean="0"/>
                  <a:t>tous</a:t>
                </a:r>
                <a:r>
                  <a:rPr lang="en-US" baseline="0" dirty="0" smtClean="0"/>
                  <a:t> les </a:t>
                </a:r>
                <a:r>
                  <a:rPr lang="en-US" baseline="0" dirty="0" err="1" smtClean="0"/>
                  <a:t>logarithmes</a:t>
                </a:r>
                <a:r>
                  <a:rPr lang="en-US" baseline="0" dirty="0" smtClean="0"/>
                  <a:t> </a:t>
                </a:r>
                <a:r>
                  <a:rPr lang="en-US" baseline="0" dirty="0" err="1" smtClean="0"/>
                  <a:t>sont</a:t>
                </a:r>
                <a:r>
                  <a:rPr lang="en-US" baseline="0" dirty="0" smtClean="0"/>
                  <a:t> </a:t>
                </a:r>
                <a:r>
                  <a:rPr lang="en-US" baseline="0" dirty="0" err="1" smtClean="0"/>
                  <a:t>proportionnels</a:t>
                </a:r>
                <a:r>
                  <a:rPr lang="en-US" baseline="0" dirty="0" smtClean="0"/>
                  <a:t>).</a:t>
                </a:r>
                <a:endParaRPr lang="en-US" dirty="0" smtClean="0"/>
              </a:p>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smtClean="0"/>
              </a:p>
            </p:txBody>
          </p:sp>
        </mc:Fallback>
      </mc:AlternateContent>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32</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01336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33</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655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Une très</a:t>
            </a:r>
            <a:r>
              <a:rPr lang="fr-FR" sz="1200" dirty="0">
                <a:solidFill>
                  <a:srgbClr val="878787">
                    <a:lumMod val="75000"/>
                  </a:srgbClr>
                </a:solidFill>
                <a:latin typeface="Titillium" panose="00000500000000000000" pitchFamily="50" charset="0"/>
              </a:rPr>
              <a:t> bonne vidéo de présentation : </a:t>
            </a:r>
            <a:r>
              <a:rPr lang="fr-FR" sz="1200" dirty="0">
                <a:solidFill>
                  <a:srgbClr val="878787">
                    <a:lumMod val="75000"/>
                  </a:srgbClr>
                </a:solidFill>
                <a:latin typeface="Titillium" panose="00000500000000000000" pitchFamily="50" charset="0"/>
                <a:hlinkClick r:id="rId3"/>
              </a:rPr>
              <a:t>https://www.youtube.com/watch?v=sNJbVamAQ6A</a:t>
            </a:r>
            <a:endParaRPr lang="fr-FR" sz="1200" dirty="0">
              <a:solidFill>
                <a:srgbClr val="878787">
                  <a:lumMod val="75000"/>
                </a:srgbClr>
              </a:solidFill>
              <a:latin typeface="Titillium" panose="00000500000000000000" pitchFamily="50" charset="0"/>
            </a:endParaRPr>
          </a:p>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34</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848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35</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2426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36</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3172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37</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24237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dirty="0"/>
              <a:t>Ex. : </a:t>
            </a:r>
            <a:r>
              <a:rPr lang="en-US" dirty="0" err="1"/>
              <a:t>QuickSort</a:t>
            </a: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38</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655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39</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9068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fr-FR" dirty="0"/>
              <a:t>Le 12 novembre 1946 fut organisé à Tokyo un concours de rapidité entre le soroban manipulé par </a:t>
            </a:r>
            <a:r>
              <a:rPr lang="fr-FR" dirty="0" err="1"/>
              <a:t>Kiyoshi</a:t>
            </a:r>
            <a:r>
              <a:rPr lang="fr-FR" dirty="0"/>
              <a:t> </a:t>
            </a:r>
            <a:r>
              <a:rPr lang="fr-FR" dirty="0" err="1"/>
              <a:t>Matsuzaki</a:t>
            </a:r>
            <a:r>
              <a:rPr lang="fr-FR" dirty="0"/>
              <a:t> et une calculatrice électronique utilisée par le soldat de l'armée américaine Nathan Wood, sélectionné pour sa maîtrise de l'outil. Les épreuves reposaient sur les quatre opérations élémentaires, ainsi qu'un problème qui les combinait toutes. Le soroban l'emporta par 4 à 1, ne perdant que sur la multiplication.</a:t>
            </a: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4</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8741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40</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31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41</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7879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42</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86091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dirty="0"/>
              <a:t>A un </a:t>
            </a:r>
            <a:r>
              <a:rPr lang="en-US" dirty="0" err="1"/>
              <a:t>facteur</a:t>
            </a:r>
            <a:r>
              <a:rPr lang="en-US" dirty="0"/>
              <a:t> </a:t>
            </a:r>
            <a:r>
              <a:rPr lang="en-US" dirty="0" err="1"/>
              <a:t>près</a:t>
            </a:r>
            <a:r>
              <a:rPr lang="en-US" dirty="0"/>
              <a:t>, f ne </a:t>
            </a:r>
            <a:r>
              <a:rPr lang="en-US" dirty="0" err="1"/>
              <a:t>croît</a:t>
            </a:r>
            <a:r>
              <a:rPr lang="en-US" dirty="0"/>
              <a:t> pas plus </a:t>
            </a:r>
            <a:r>
              <a:rPr lang="en-US" dirty="0" err="1"/>
              <a:t>vite</a:t>
            </a:r>
            <a:r>
              <a:rPr lang="en-US" dirty="0"/>
              <a:t> que g</a:t>
            </a:r>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43</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193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44</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7908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45</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50771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46</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2575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fr-FR" noProof="0" dirty="0"/>
              <a:t>Plus exactement : notation de Landau et </a:t>
            </a:r>
            <a:r>
              <a:rPr lang="fr-FR" noProof="0" dirty="0" err="1"/>
              <a:t>Bachman</a:t>
            </a:r>
            <a:endParaRPr lang="fr-FR" noProof="0" dirty="0"/>
          </a:p>
          <a:p>
            <a:pPr marL="0" marR="0" lvl="0" indent="0" algn="l" defTabSz="914309" rtl="0" eaLnBrk="1" fontAlgn="auto" latinLnBrk="0" hangingPunct="1">
              <a:lnSpc>
                <a:spcPct val="100000"/>
              </a:lnSpc>
              <a:spcBef>
                <a:spcPts val="0"/>
              </a:spcBef>
              <a:spcAft>
                <a:spcPts val="0"/>
              </a:spcAft>
              <a:buClrTx/>
              <a:buSzTx/>
              <a:buFontTx/>
              <a:buNone/>
              <a:tabLst/>
              <a:defRPr/>
            </a:pPr>
            <a:endParaRPr lang="fr-FR" noProof="0" dirty="0"/>
          </a:p>
          <a:p>
            <a:pPr marL="0" marR="0" lvl="0" indent="0" algn="l" defTabSz="914309" rtl="0" eaLnBrk="1" fontAlgn="auto" latinLnBrk="0" hangingPunct="1">
              <a:lnSpc>
                <a:spcPct val="100000"/>
              </a:lnSpc>
              <a:spcBef>
                <a:spcPts val="0"/>
              </a:spcBef>
              <a:spcAft>
                <a:spcPts val="0"/>
              </a:spcAft>
              <a:buClrTx/>
              <a:buSzTx/>
              <a:buFontTx/>
              <a:buNone/>
              <a:tabLst/>
              <a:defRPr/>
            </a:pPr>
            <a:r>
              <a:rPr lang="fr-FR" noProof="0" dirty="0"/>
              <a:t>Dire qu’un algorithme est en </a:t>
            </a:r>
            <a:r>
              <a:rPr lang="fr-FR" i="1" noProof="0" dirty="0"/>
              <a:t>O</a:t>
            </a:r>
            <a:r>
              <a:rPr lang="fr-FR" i="0" noProof="0" dirty="0"/>
              <a:t>(n²) nous assure que cet algorithme ne demandera jamais un temps de l’ordre de n</a:t>
            </a:r>
            <a:r>
              <a:rPr lang="fr-FR" i="0" baseline="30000" noProof="0" dirty="0"/>
              <a:t>3</a:t>
            </a:r>
          </a:p>
          <a:p>
            <a:pPr marL="0" marR="0" lvl="0" indent="0" algn="l" defTabSz="914309" rtl="0" eaLnBrk="1" fontAlgn="auto" latinLnBrk="0" hangingPunct="1">
              <a:lnSpc>
                <a:spcPct val="100000"/>
              </a:lnSpc>
              <a:spcBef>
                <a:spcPts val="0"/>
              </a:spcBef>
              <a:spcAft>
                <a:spcPts val="0"/>
              </a:spcAft>
              <a:buClrTx/>
              <a:buSzTx/>
              <a:buFontTx/>
              <a:buNone/>
              <a:tabLst/>
              <a:defRPr/>
            </a:pPr>
            <a:endParaRPr lang="fr-FR" i="0" noProof="0"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47</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20841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48</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699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49</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048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5</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70558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dirty="0"/>
              <a:t>Cf. </a:t>
            </a:r>
            <a:r>
              <a:rPr lang="en-US"/>
              <a:t>https://en.wikipedia.org/wiki/Time_complexity#Table_of_common_time_complexities</a:t>
            </a:r>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50</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9836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51</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67131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52</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3930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fr-FR" noProof="0"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53</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2568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54</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6742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55</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2216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fr-FR" noProof="0" dirty="0"/>
              <a:t>Important ! La réciproque n’est pas toujours vraie !! sin(n) = O(1), mais </a:t>
            </a:r>
            <a:r>
              <a:rPr lang="fr-FR" noProof="0" dirty="0" err="1"/>
              <a:t>lim</a:t>
            </a:r>
            <a:r>
              <a:rPr lang="fr-FR" noProof="0" dirty="0"/>
              <a:t> sin(n)/1 n’existe pas quand n -&gt; infini</a:t>
            </a:r>
          </a:p>
          <a:p>
            <a:pPr marL="0" marR="0" lvl="0" indent="0" algn="l" defTabSz="914309" rtl="0" eaLnBrk="1" fontAlgn="auto" latinLnBrk="0" hangingPunct="1">
              <a:lnSpc>
                <a:spcPct val="100000"/>
              </a:lnSpc>
              <a:spcBef>
                <a:spcPts val="0"/>
              </a:spcBef>
              <a:spcAft>
                <a:spcPts val="0"/>
              </a:spcAft>
              <a:buClrTx/>
              <a:buSzTx/>
              <a:buFontTx/>
              <a:buNone/>
              <a:tabLst/>
              <a:defRPr/>
            </a:pPr>
            <a:endParaRPr lang="fr-FR" noProof="0" dirty="0"/>
          </a:p>
          <a:p>
            <a:pPr marL="0" marR="0" lvl="0" indent="0" algn="l" defTabSz="914309" rtl="0" eaLnBrk="1" fontAlgn="auto" latinLnBrk="0" hangingPunct="1">
              <a:lnSpc>
                <a:spcPct val="100000"/>
              </a:lnSpc>
              <a:spcBef>
                <a:spcPts val="0"/>
              </a:spcBef>
              <a:spcAft>
                <a:spcPts val="0"/>
              </a:spcAft>
              <a:buClrTx/>
              <a:buSzTx/>
              <a:buFontTx/>
              <a:buNone/>
              <a:tabLst/>
              <a:defRPr/>
            </a:pPr>
            <a:r>
              <a:rPr lang="fr-FR" noProof="0" dirty="0"/>
              <a:t>Voir aussi</a:t>
            </a:r>
            <a:r>
              <a:rPr lang="fr-FR" baseline="0" noProof="0" dirty="0"/>
              <a:t> le</a:t>
            </a:r>
            <a:r>
              <a:rPr lang="fr-FR" noProof="0" dirty="0"/>
              <a:t> cours de Mickael</a:t>
            </a:r>
            <a:r>
              <a:rPr lang="fr-FR" baseline="0" noProof="0" dirty="0"/>
              <a:t> Langer</a:t>
            </a:r>
            <a:endParaRPr lang="fr-FR" noProof="0"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56</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0394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fr-FR" noProof="0" dirty="0"/>
                  <a:t>Il existe des centaines de classes de complexité :</a:t>
                </a:r>
              </a:p>
              <a:p>
                <a:pPr marL="171450" marR="0" lvl="0" indent="-171450"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noProof="0" dirty="0"/>
                  <a:t>https://www.math.ucdavis.edu/~greg/zoology/diagram.pdf</a:t>
                </a:r>
              </a:p>
              <a:p>
                <a:pPr marL="171450" marR="0" lvl="0" indent="-171450"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noProof="0" dirty="0"/>
                  <a:t>https://complexityzoo.net/Complexity_Zoo</a:t>
                </a:r>
              </a:p>
              <a:p>
                <a:pPr marL="171450" marR="0" lvl="0" indent="-171450"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noProof="0" dirty="0"/>
              </a:p>
              <a:p>
                <a:pPr marL="0" marR="0" lvl="0" indent="0" algn="l" defTabSz="914309" rtl="0" eaLnBrk="1" fontAlgn="auto" latinLnBrk="0" hangingPunct="1">
                  <a:lnSpc>
                    <a:spcPct val="100000"/>
                  </a:lnSpc>
                  <a:spcBef>
                    <a:spcPts val="0"/>
                  </a:spcBef>
                  <a:spcAft>
                    <a:spcPts val="0"/>
                  </a:spcAft>
                  <a:buClrTx/>
                  <a:buSzTx/>
                  <a:buFont typeface="Arial" panose="020B0604020202020204" pitchFamily="34" charset="0"/>
                  <a:buNone/>
                  <a:tabLst/>
                  <a:defRPr/>
                </a:pPr>
                <a:r>
                  <a:rPr lang="fr-FR" noProof="0" dirty="0"/>
                  <a:t>Chaque année de nouvelles classes (notamment avec l’arrivée des ordinateurs quantiques, des ordinateurs à ADN…)</a:t>
                </a:r>
              </a:p>
            </p:txBody>
          </p:sp>
        </mc:Choice>
        <mc:Fallback xmlns="">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fr-FR" noProof="0" dirty="0"/>
                  <a:t>Il existe des centaines de classes de complexité :</a:t>
                </a:r>
              </a:p>
              <a:p>
                <a:pPr marL="171450" marR="0" lvl="0" indent="-171450"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noProof="0" dirty="0"/>
                  <a:t>https://www.math.ucdavis.edu/~greg/zoology/diagram.pdf</a:t>
                </a:r>
              </a:p>
              <a:p>
                <a:pPr marL="171450" marR="0" lvl="0" indent="-171450"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noProof="0" dirty="0"/>
                  <a:t>https://complexityzoo.net/Complexity_Zoo</a:t>
                </a:r>
              </a:p>
              <a:p>
                <a:pPr marL="171450" marR="0" lvl="0" indent="-171450"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noProof="0" dirty="0"/>
              </a:p>
              <a:p>
                <a:pPr marL="0" marR="0" lvl="0" indent="0" algn="l" defTabSz="914309" rtl="0" eaLnBrk="1" fontAlgn="auto" latinLnBrk="0" hangingPunct="1">
                  <a:lnSpc>
                    <a:spcPct val="100000"/>
                  </a:lnSpc>
                  <a:spcBef>
                    <a:spcPts val="0"/>
                  </a:spcBef>
                  <a:spcAft>
                    <a:spcPts val="0"/>
                  </a:spcAft>
                  <a:buClrTx/>
                  <a:buSzTx/>
                  <a:buFont typeface="Arial" panose="020B0604020202020204" pitchFamily="34" charset="0"/>
                  <a:buNone/>
                  <a:tabLst/>
                  <a:defRPr/>
                </a:pPr>
                <a:r>
                  <a:rPr lang="fr-FR" noProof="0" dirty="0"/>
                  <a:t>Chaque année de nouvelles classes (notamment avec l’arrivée des ordinateurs quantiques, des ordinateurs à ADN…)</a:t>
                </a:r>
              </a:p>
              <a:p>
                <a:pPr marL="0" marR="0" lvl="0" indent="0" algn="l" defTabSz="914309"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sz="1200" b="0" i="0" noProof="0" dirty="0">
                  <a:solidFill>
                    <a:schemeClr val="tx1"/>
                  </a:solidFill>
                  <a:latin typeface="+mn-lt"/>
                </a:endParaRPr>
              </a:p>
              <a:p>
                <a:pPr marL="0" marR="0" lvl="0" indent="0" algn="l" defTabSz="914309"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200" b="0" i="0">
                    <a:solidFill>
                      <a:schemeClr val="tx1"/>
                    </a:solidFill>
                    <a:latin typeface="Cambria Math" panose="02040503050406030204" pitchFamily="18" charset="0"/>
                  </a:rPr>
                  <a:t>𝑃⊆𝑁𝑃</a:t>
                </a:r>
                <a:r>
                  <a:rPr lang="fr-FR" sz="1200" dirty="0">
                    <a:solidFill>
                      <a:schemeClr val="tx1"/>
                    </a:solidFill>
                    <a:latin typeface="Titillium" panose="00000500000000000000" pitchFamily="50" charset="0"/>
                  </a:rPr>
                  <a:t> : trivial : si c’est facile</a:t>
                </a:r>
                <a:r>
                  <a:rPr lang="fr-FR" sz="1200" baseline="0" dirty="0">
                    <a:solidFill>
                      <a:schemeClr val="tx1"/>
                    </a:solidFill>
                    <a:latin typeface="Titillium" panose="00000500000000000000" pitchFamily="50" charset="0"/>
                  </a:rPr>
                  <a:t> à résoudre, c’est facile à vérifier</a:t>
                </a:r>
                <a:endParaRPr lang="fr-FR" sz="1200" dirty="0">
                  <a:solidFill>
                    <a:schemeClr val="tx1"/>
                  </a:solidFill>
                  <a:latin typeface="Titillium" panose="00000500000000000000" pitchFamily="50" charset="0"/>
                </a:endParaRPr>
              </a:p>
              <a:p>
                <a:pPr marL="0" marR="0" lvl="0" indent="0" algn="l" defTabSz="914309"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noProof="0" dirty="0"/>
              </a:p>
            </p:txBody>
          </p:sp>
        </mc:Fallback>
      </mc:AlternateContent>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57</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6066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fr-FR" noProof="0"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58</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755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fr-FR" noProof="0" dirty="0"/>
              <a:t>Problèmes qui ne sont même pas dans NP : rechercher le meilleur mouvement aux échecs ou au go…</a:t>
            </a:r>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59</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294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6</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2353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60</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02590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61</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37092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62</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0287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63</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84867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64</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7150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65</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036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fr-FR" noProof="0" dirty="0"/>
              <a:t>Rem. : On a découvert qu’il existait des machines mécaniques dans l’Antiquité, la plus célèbre étant sans doute la machine d’Anticythère</a:t>
            </a:r>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7</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427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fr-FR" noProof="0" dirty="0"/>
              <a:t>Jusqu’au </a:t>
            </a:r>
            <a:r>
              <a:rPr lang="fr-FR" noProof="0" dirty="0" err="1"/>
              <a:t>XXè</a:t>
            </a:r>
            <a:r>
              <a:rPr lang="fr-FR" noProof="0" dirty="0"/>
              <a:t> siècle, les machines mécaniques étaient chères, lentes, et on avait plutôt recours à des tables précalculées (cf. https://fr.wikipedia.org/wiki/Table_de_logarithmes)</a:t>
            </a:r>
          </a:p>
          <a:p>
            <a:pPr marL="0" marR="0" lvl="0" indent="0" algn="l" defTabSz="914309"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8</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313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fr-FR" noProof="0" dirty="0"/>
              <a:t>Faute de financement, Babbage n’a jamais terminé la construction de sa machine à différences. Celle-ci fut achevée pour la première fois en 1991 par des historiens.</a:t>
            </a:r>
          </a:p>
        </p:txBody>
      </p:sp>
      <p:sp>
        <p:nvSpPr>
          <p:cNvPr id="4" name="Slide Number Placeholder 3"/>
          <p:cNvSpPr>
            <a:spLocks noGrp="1"/>
          </p:cNvSpPr>
          <p:nvPr>
            <p:ph type="sldNum" sz="quarter" idx="10"/>
          </p:nvPr>
        </p:nvSpPr>
        <p:spPr/>
        <p:txBody>
          <a:bodyPr/>
          <a:lstStyle/>
          <a:p>
            <a:pPr marL="0" marR="0" lvl="0" indent="0" algn="r" defTabSz="914309" rtl="0" eaLnBrk="1" fontAlgn="auto" latinLnBrk="0" hangingPunct="1">
              <a:lnSpc>
                <a:spcPct val="100000"/>
              </a:lnSpc>
              <a:spcBef>
                <a:spcPts val="0"/>
              </a:spcBef>
              <a:spcAft>
                <a:spcPts val="0"/>
              </a:spcAft>
              <a:buClrTx/>
              <a:buSzTx/>
              <a:buFontTx/>
              <a:buNone/>
              <a:tabLst/>
              <a:defRPr/>
            </a:pPr>
            <a:fld id="{8CECA5A7-B492-48DE-AC04-28E27A2EEFEF}"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9</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822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247070"/>
            <a:ext cx="9144000" cy="2652889"/>
          </a:xfrm>
        </p:spPr>
        <p:txBody>
          <a:bodyPr anchor="b"/>
          <a:lstStyle>
            <a:lvl1pPr algn="ctr">
              <a:defRPr sz="6667"/>
            </a:lvl1pPr>
          </a:lstStyle>
          <a:p>
            <a:r>
              <a:rPr lang="fr-FR"/>
              <a:t>Modifiez le style du titre</a:t>
            </a:r>
          </a:p>
        </p:txBody>
      </p:sp>
      <p:sp>
        <p:nvSpPr>
          <p:cNvPr id="3" name="Sous-titre 2"/>
          <p:cNvSpPr>
            <a:spLocks noGrp="1"/>
          </p:cNvSpPr>
          <p:nvPr>
            <p:ph type="subTitle" idx="1"/>
          </p:nvPr>
        </p:nvSpPr>
        <p:spPr>
          <a:xfrm>
            <a:off x="1524000" y="4002264"/>
            <a:ext cx="9144000" cy="1839735"/>
          </a:xfrm>
        </p:spPr>
        <p:txBody>
          <a:bodyPr/>
          <a:lstStyle>
            <a:lvl1pPr marL="0" indent="0" algn="ctr">
              <a:buNone/>
              <a:defRPr sz="2667"/>
            </a:lvl1pPr>
            <a:lvl2pPr marL="508003" indent="0" algn="ctr">
              <a:buNone/>
              <a:defRPr sz="2222"/>
            </a:lvl2pPr>
            <a:lvl3pPr marL="1016006" indent="0" algn="ctr">
              <a:buNone/>
              <a:defRPr sz="1999"/>
            </a:lvl3pPr>
            <a:lvl4pPr marL="1524009" indent="0" algn="ctr">
              <a:buNone/>
              <a:defRPr sz="1778"/>
            </a:lvl4pPr>
            <a:lvl5pPr marL="2032013" indent="0" algn="ctr">
              <a:buNone/>
              <a:defRPr sz="1778"/>
            </a:lvl5pPr>
            <a:lvl6pPr marL="2540016" indent="0" algn="ctr">
              <a:buNone/>
              <a:defRPr sz="1778"/>
            </a:lvl6pPr>
            <a:lvl7pPr marL="3048019" indent="0" algn="ctr">
              <a:buNone/>
              <a:defRPr sz="1778"/>
            </a:lvl7pPr>
            <a:lvl8pPr marL="3556021" indent="0" algn="ctr">
              <a:buNone/>
              <a:defRPr sz="1778"/>
            </a:lvl8pPr>
            <a:lvl9pPr marL="4064024" indent="0" algn="ctr">
              <a:buNone/>
              <a:defRPr sz="1778"/>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64833C9D-6D0A-4EAC-BB11-A31A3D6D4251}" type="datetimeFigureOut">
              <a:rPr lang="fr-FR" smtClean="0"/>
              <a:t>10/03/2023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C0E6BA-F2DD-4CD8-917B-B3D82417B0A1}" type="slidenum">
              <a:rPr lang="fr-FR" smtClean="0"/>
              <a:t>‹N°›</a:t>
            </a:fld>
            <a:endParaRPr lang="fr-FR"/>
          </a:p>
        </p:txBody>
      </p:sp>
    </p:spTree>
    <p:extLst>
      <p:ext uri="{BB962C8B-B14F-4D97-AF65-F5344CB8AC3E}">
        <p14:creationId xmlns:p14="http://schemas.microsoft.com/office/powerpoint/2010/main" val="200843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4833C9D-6D0A-4EAC-BB11-A31A3D6D4251}" type="datetimeFigureOut">
              <a:rPr lang="fr-FR" smtClean="0"/>
              <a:t>10/03/2023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C0E6BA-F2DD-4CD8-917B-B3D82417B0A1}" type="slidenum">
              <a:rPr lang="fr-FR" smtClean="0"/>
              <a:t>‹N°›</a:t>
            </a:fld>
            <a:endParaRPr lang="fr-FR"/>
          </a:p>
        </p:txBody>
      </p:sp>
    </p:spTree>
    <p:extLst>
      <p:ext uri="{BB962C8B-B14F-4D97-AF65-F5344CB8AC3E}">
        <p14:creationId xmlns:p14="http://schemas.microsoft.com/office/powerpoint/2010/main" val="1982805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405694"/>
            <a:ext cx="2628900" cy="645759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405694"/>
            <a:ext cx="7734300" cy="645759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4833C9D-6D0A-4EAC-BB11-A31A3D6D4251}" type="datetimeFigureOut">
              <a:rPr lang="fr-FR" smtClean="0"/>
              <a:t>10/03/2023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C0E6BA-F2DD-4CD8-917B-B3D82417B0A1}" type="slidenum">
              <a:rPr lang="fr-FR" smtClean="0"/>
              <a:t>‹N°›</a:t>
            </a:fld>
            <a:endParaRPr lang="fr-FR"/>
          </a:p>
        </p:txBody>
      </p:sp>
    </p:spTree>
    <p:extLst>
      <p:ext uri="{BB962C8B-B14F-4D97-AF65-F5344CB8AC3E}">
        <p14:creationId xmlns:p14="http://schemas.microsoft.com/office/powerpoint/2010/main" val="2867718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ictur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963938" y="119285"/>
            <a:ext cx="9144001" cy="900747"/>
          </a:xfrm>
          <a:prstGeom prst="rect">
            <a:avLst/>
          </a:prstGeom>
        </p:spPr>
        <p:txBody>
          <a:bodyPr anchor="b"/>
          <a:lstStyle>
            <a:lvl1pPr algn="l">
              <a:defRPr sz="4000" baseline="0">
                <a:latin typeface="Open Sans Condensed Light" panose="020B0306030504020204" pitchFamily="34" charset="0"/>
                <a:ea typeface="Open Sans Condensed Light" panose="020B0306030504020204" pitchFamily="34" charset="0"/>
                <a:cs typeface="Open Sans Condensed Light" panose="020B0306030504020204" pitchFamily="34" charset="0"/>
              </a:defRPr>
            </a:lvl1pPr>
          </a:lstStyle>
          <a:p>
            <a:r>
              <a:rPr lang="en-US" dirty="0"/>
              <a:t>Click to Edit Title</a:t>
            </a:r>
            <a:endParaRPr lang="bg-BG" dirty="0"/>
          </a:p>
        </p:txBody>
      </p:sp>
      <p:sp>
        <p:nvSpPr>
          <p:cNvPr id="5" name="Subtitle 2"/>
          <p:cNvSpPr>
            <a:spLocks noGrp="1"/>
          </p:cNvSpPr>
          <p:nvPr>
            <p:ph type="subTitle" idx="1"/>
          </p:nvPr>
        </p:nvSpPr>
        <p:spPr>
          <a:xfrm>
            <a:off x="986798" y="882873"/>
            <a:ext cx="9144001" cy="445771"/>
          </a:xfrm>
          <a:prstGeom prst="rect">
            <a:avLst/>
          </a:prstGeom>
        </p:spPr>
        <p:txBody>
          <a:bodyPr/>
          <a:lstStyle>
            <a:lvl1pPr marL="0" indent="0" algn="l">
              <a:buNone/>
              <a:defRPr sz="1400">
                <a:solidFill>
                  <a:schemeClr val="accent2"/>
                </a:solidFill>
                <a:latin typeface="Myriad Pro Light" panose="020B0403030403020204" pitchFamily="34" charset="0"/>
              </a:defRPr>
            </a:lvl1pPr>
            <a:lvl2pPr marL="457151" indent="0" algn="ctr">
              <a:buNone/>
              <a:defRPr sz="2000"/>
            </a:lvl2pPr>
            <a:lvl3pPr marL="914300" indent="0" algn="ctr">
              <a:buNone/>
              <a:defRPr sz="1800"/>
            </a:lvl3pPr>
            <a:lvl4pPr marL="1371451" indent="0" algn="ctr">
              <a:buNone/>
              <a:defRPr sz="1600"/>
            </a:lvl4pPr>
            <a:lvl5pPr marL="1828599" indent="0" algn="ctr">
              <a:buNone/>
              <a:defRPr sz="1600"/>
            </a:lvl5pPr>
            <a:lvl6pPr marL="2285751" indent="0" algn="ctr">
              <a:buNone/>
              <a:defRPr sz="1600"/>
            </a:lvl6pPr>
            <a:lvl7pPr marL="2742899" indent="0" algn="ctr">
              <a:buNone/>
              <a:defRPr sz="1600"/>
            </a:lvl7pPr>
            <a:lvl8pPr marL="3200048" indent="0" algn="ctr">
              <a:buNone/>
              <a:defRPr sz="1600"/>
            </a:lvl8pPr>
            <a:lvl9pPr marL="3657199" indent="0" algn="ctr">
              <a:buNone/>
              <a:defRPr sz="1600"/>
            </a:lvl9pPr>
          </a:lstStyle>
          <a:p>
            <a:r>
              <a:rPr lang="en-US" dirty="0"/>
              <a:t>Click to edit Master subtitle style</a:t>
            </a:r>
            <a:endParaRPr lang="bg-BG" dirty="0"/>
          </a:p>
        </p:txBody>
      </p:sp>
      <p:sp>
        <p:nvSpPr>
          <p:cNvPr id="7" name="Rectangle 6"/>
          <p:cNvSpPr/>
          <p:nvPr userDrawn="1"/>
        </p:nvSpPr>
        <p:spPr>
          <a:xfrm>
            <a:off x="-7618" y="471393"/>
            <a:ext cx="937260" cy="600075"/>
          </a:xfrm>
          <a:prstGeom prst="rect">
            <a:avLst/>
          </a:prstGeom>
          <a:solidFill>
            <a:srgbClr val="87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351"/>
          </a:p>
        </p:txBody>
      </p:sp>
      <p:sp>
        <p:nvSpPr>
          <p:cNvPr id="8" name="Slide Number Placeholder 5"/>
          <p:cNvSpPr>
            <a:spLocks noGrp="1"/>
          </p:cNvSpPr>
          <p:nvPr>
            <p:ph type="sldNum" sz="quarter" idx="4"/>
          </p:nvPr>
        </p:nvSpPr>
        <p:spPr>
          <a:xfrm>
            <a:off x="84595" y="520663"/>
            <a:ext cx="729985" cy="465076"/>
          </a:xfrm>
          <a:prstGeom prst="rect">
            <a:avLst/>
          </a:prstGeom>
          <a:noFill/>
        </p:spPr>
        <p:txBody>
          <a:bodyPr/>
          <a:lstStyle>
            <a:lvl1pPr algn="ctr">
              <a:defRPr sz="2800">
                <a:solidFill>
                  <a:schemeClr val="accent5"/>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defRPr>
            </a:lvl1pPr>
          </a:lstStyle>
          <a:p>
            <a:fld id="{CCB13F18-A32D-40F8-92A2-4CABB04772E8}" type="slidenum">
              <a:rPr lang="bg-BG" smtClean="0"/>
              <a:pPr/>
              <a:t>‹N°›</a:t>
            </a:fld>
            <a:endParaRPr lang="bg-BG" dirty="0"/>
          </a:p>
        </p:txBody>
      </p:sp>
      <p:sp>
        <p:nvSpPr>
          <p:cNvPr id="15" name="Freeform 5"/>
          <p:cNvSpPr>
            <a:spLocks/>
          </p:cNvSpPr>
          <p:nvPr userDrawn="1"/>
        </p:nvSpPr>
        <p:spPr bwMode="auto">
          <a:xfrm>
            <a:off x="11561329" y="7234321"/>
            <a:ext cx="311009" cy="194979"/>
          </a:xfrm>
          <a:custGeom>
            <a:avLst/>
            <a:gdLst>
              <a:gd name="T0" fmla="*/ 2677 w 3900"/>
              <a:gd name="T1" fmla="*/ 521 h 2445"/>
              <a:gd name="T2" fmla="*/ 2677 w 3900"/>
              <a:gd name="T3" fmla="*/ 0 h 2445"/>
              <a:gd name="T4" fmla="*/ 3900 w 3900"/>
              <a:gd name="T5" fmla="*/ 1222 h 2445"/>
              <a:gd name="T6" fmla="*/ 2677 w 3900"/>
              <a:gd name="T7" fmla="*/ 2445 h 2445"/>
              <a:gd name="T8" fmla="*/ 2677 w 3900"/>
              <a:gd name="T9" fmla="*/ 1923 h 2445"/>
              <a:gd name="T10" fmla="*/ 0 w 3900"/>
              <a:gd name="T11" fmla="*/ 1923 h 2445"/>
              <a:gd name="T12" fmla="*/ 1401 w 3900"/>
              <a:gd name="T13" fmla="*/ 521 h 2445"/>
              <a:gd name="T14" fmla="*/ 2677 w 3900"/>
              <a:gd name="T15" fmla="*/ 521 h 24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00" h="2445">
                <a:moveTo>
                  <a:pt x="2677" y="521"/>
                </a:moveTo>
                <a:lnTo>
                  <a:pt x="2677" y="0"/>
                </a:lnTo>
                <a:lnTo>
                  <a:pt x="3900" y="1222"/>
                </a:lnTo>
                <a:lnTo>
                  <a:pt x="2677" y="2445"/>
                </a:lnTo>
                <a:lnTo>
                  <a:pt x="2677" y="1923"/>
                </a:lnTo>
                <a:lnTo>
                  <a:pt x="0" y="1923"/>
                </a:lnTo>
                <a:lnTo>
                  <a:pt x="1401" y="521"/>
                </a:lnTo>
                <a:lnTo>
                  <a:pt x="2677" y="52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bg-BG" sz="1351"/>
          </a:p>
        </p:txBody>
      </p:sp>
      <p:sp>
        <p:nvSpPr>
          <p:cNvPr id="16" name="Freeform 5"/>
          <p:cNvSpPr>
            <a:spLocks/>
          </p:cNvSpPr>
          <p:nvPr userDrawn="1"/>
        </p:nvSpPr>
        <p:spPr bwMode="auto">
          <a:xfrm rot="10800000">
            <a:off x="11306194" y="7234321"/>
            <a:ext cx="311009" cy="194979"/>
          </a:xfrm>
          <a:custGeom>
            <a:avLst/>
            <a:gdLst>
              <a:gd name="T0" fmla="*/ 2677 w 3900"/>
              <a:gd name="T1" fmla="*/ 521 h 2445"/>
              <a:gd name="T2" fmla="*/ 2677 w 3900"/>
              <a:gd name="T3" fmla="*/ 0 h 2445"/>
              <a:gd name="T4" fmla="*/ 3900 w 3900"/>
              <a:gd name="T5" fmla="*/ 1222 h 2445"/>
              <a:gd name="T6" fmla="*/ 2677 w 3900"/>
              <a:gd name="T7" fmla="*/ 2445 h 2445"/>
              <a:gd name="T8" fmla="*/ 2677 w 3900"/>
              <a:gd name="T9" fmla="*/ 1923 h 2445"/>
              <a:gd name="T10" fmla="*/ 0 w 3900"/>
              <a:gd name="T11" fmla="*/ 1923 h 2445"/>
              <a:gd name="T12" fmla="*/ 1401 w 3900"/>
              <a:gd name="T13" fmla="*/ 521 h 2445"/>
              <a:gd name="T14" fmla="*/ 2677 w 3900"/>
              <a:gd name="T15" fmla="*/ 521 h 24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00" h="2445">
                <a:moveTo>
                  <a:pt x="2677" y="521"/>
                </a:moveTo>
                <a:lnTo>
                  <a:pt x="2677" y="0"/>
                </a:lnTo>
                <a:lnTo>
                  <a:pt x="3900" y="1222"/>
                </a:lnTo>
                <a:lnTo>
                  <a:pt x="2677" y="2445"/>
                </a:lnTo>
                <a:lnTo>
                  <a:pt x="2677" y="1923"/>
                </a:lnTo>
                <a:lnTo>
                  <a:pt x="0" y="1923"/>
                </a:lnTo>
                <a:lnTo>
                  <a:pt x="1401" y="521"/>
                </a:lnTo>
                <a:lnTo>
                  <a:pt x="2677" y="52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bg-BG" sz="1351"/>
          </a:p>
        </p:txBody>
      </p:sp>
      <p:sp>
        <p:nvSpPr>
          <p:cNvPr id="17" name="Rectangle 16"/>
          <p:cNvSpPr/>
          <p:nvPr userDrawn="1"/>
        </p:nvSpPr>
        <p:spPr>
          <a:xfrm>
            <a:off x="1760101" y="7136912"/>
            <a:ext cx="8671798" cy="292388"/>
          </a:xfrm>
          <a:prstGeom prst="rect">
            <a:avLst/>
          </a:prstGeom>
        </p:spPr>
        <p:txBody>
          <a:bodyPr wrap="none">
            <a:spAutoFit/>
          </a:bodyPr>
          <a:lstStyle/>
          <a:p>
            <a:pPr algn="l"/>
            <a:r>
              <a:rPr lang="en-US" sz="1300" dirty="0">
                <a:solidFill>
                  <a:schemeClr val="accent2">
                    <a:alpha val="79000"/>
                  </a:schemeClr>
                </a:solidFill>
                <a:latin typeface="Titillium Lt" panose="00000400000000000000" pitchFamily="50" charset="0"/>
                <a:ea typeface="Open Sans Condensed Light" panose="020B0306030504020204" pitchFamily="34" charset="0"/>
                <a:cs typeface="Open Sans Condensed Light" panose="020B0306030504020204" pitchFamily="34" charset="0"/>
              </a:rPr>
              <a:t>GREGORY MOREL 	        STRUCTURES DE DONNEES ET ALGORITHMES AVANCES		CPE LYON 2023</a:t>
            </a:r>
            <a:endParaRPr lang="bg-BG" sz="1300" dirty="0">
              <a:solidFill>
                <a:schemeClr val="accent2">
                  <a:alpha val="79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Tree>
    <p:extLst>
      <p:ext uri="{BB962C8B-B14F-4D97-AF65-F5344CB8AC3E}">
        <p14:creationId xmlns:p14="http://schemas.microsoft.com/office/powerpoint/2010/main" val="2363259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620000"/>
          </a:xfrm>
          <a:prstGeom prst="rect">
            <a:avLst/>
          </a:prstGeom>
        </p:spPr>
        <p:txBody>
          <a:bodyPr/>
          <a:lstStyle/>
          <a:p>
            <a:endParaRPr lang="bg-BG"/>
          </a:p>
        </p:txBody>
      </p:sp>
    </p:spTree>
    <p:extLst>
      <p:ext uri="{BB962C8B-B14F-4D97-AF65-F5344CB8AC3E}">
        <p14:creationId xmlns:p14="http://schemas.microsoft.com/office/powerpoint/2010/main" val="4263141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317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4833C9D-6D0A-4EAC-BB11-A31A3D6D4251}" type="datetimeFigureOut">
              <a:rPr lang="fr-FR" smtClean="0"/>
              <a:t>10/03/2023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C0E6BA-F2DD-4CD8-917B-B3D82417B0A1}" type="slidenum">
              <a:rPr lang="fr-FR" smtClean="0"/>
              <a:t>‹N°›</a:t>
            </a:fld>
            <a:endParaRPr lang="fr-FR"/>
          </a:p>
        </p:txBody>
      </p:sp>
    </p:spTree>
    <p:extLst>
      <p:ext uri="{BB962C8B-B14F-4D97-AF65-F5344CB8AC3E}">
        <p14:creationId xmlns:p14="http://schemas.microsoft.com/office/powerpoint/2010/main" val="154475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899710"/>
            <a:ext cx="10515600" cy="3169707"/>
          </a:xfrm>
        </p:spPr>
        <p:txBody>
          <a:bodyPr anchor="b"/>
          <a:lstStyle>
            <a:lvl1pPr>
              <a:defRPr sz="6667"/>
            </a:lvl1pPr>
          </a:lstStyle>
          <a:p>
            <a:r>
              <a:rPr lang="fr-FR"/>
              <a:t>Modifiez le style du titre</a:t>
            </a:r>
          </a:p>
        </p:txBody>
      </p:sp>
      <p:sp>
        <p:nvSpPr>
          <p:cNvPr id="3" name="Espace réservé du texte 2"/>
          <p:cNvSpPr>
            <a:spLocks noGrp="1"/>
          </p:cNvSpPr>
          <p:nvPr>
            <p:ph type="body" idx="1"/>
          </p:nvPr>
        </p:nvSpPr>
        <p:spPr>
          <a:xfrm>
            <a:off x="831850" y="5099404"/>
            <a:ext cx="10515600" cy="1666874"/>
          </a:xfrm>
        </p:spPr>
        <p:txBody>
          <a:bodyPr/>
          <a:lstStyle>
            <a:lvl1pPr marL="0" indent="0">
              <a:buNone/>
              <a:defRPr sz="2667">
                <a:solidFill>
                  <a:schemeClr val="tx1">
                    <a:tint val="75000"/>
                  </a:schemeClr>
                </a:solidFill>
              </a:defRPr>
            </a:lvl1pPr>
            <a:lvl2pPr marL="508003" indent="0">
              <a:buNone/>
              <a:defRPr sz="2222">
                <a:solidFill>
                  <a:schemeClr val="tx1">
                    <a:tint val="75000"/>
                  </a:schemeClr>
                </a:solidFill>
              </a:defRPr>
            </a:lvl2pPr>
            <a:lvl3pPr marL="1016006" indent="0">
              <a:buNone/>
              <a:defRPr sz="1999">
                <a:solidFill>
                  <a:schemeClr val="tx1">
                    <a:tint val="75000"/>
                  </a:schemeClr>
                </a:solidFill>
              </a:defRPr>
            </a:lvl3pPr>
            <a:lvl4pPr marL="1524009" indent="0">
              <a:buNone/>
              <a:defRPr sz="1778">
                <a:solidFill>
                  <a:schemeClr val="tx1">
                    <a:tint val="75000"/>
                  </a:schemeClr>
                </a:solidFill>
              </a:defRPr>
            </a:lvl4pPr>
            <a:lvl5pPr marL="2032013" indent="0">
              <a:buNone/>
              <a:defRPr sz="1778">
                <a:solidFill>
                  <a:schemeClr val="tx1">
                    <a:tint val="75000"/>
                  </a:schemeClr>
                </a:solidFill>
              </a:defRPr>
            </a:lvl5pPr>
            <a:lvl6pPr marL="2540016" indent="0">
              <a:buNone/>
              <a:defRPr sz="1778">
                <a:solidFill>
                  <a:schemeClr val="tx1">
                    <a:tint val="75000"/>
                  </a:schemeClr>
                </a:solidFill>
              </a:defRPr>
            </a:lvl6pPr>
            <a:lvl7pPr marL="3048019" indent="0">
              <a:buNone/>
              <a:defRPr sz="1778">
                <a:solidFill>
                  <a:schemeClr val="tx1">
                    <a:tint val="75000"/>
                  </a:schemeClr>
                </a:solidFill>
              </a:defRPr>
            </a:lvl7pPr>
            <a:lvl8pPr marL="3556021" indent="0">
              <a:buNone/>
              <a:defRPr sz="1778">
                <a:solidFill>
                  <a:schemeClr val="tx1">
                    <a:tint val="75000"/>
                  </a:schemeClr>
                </a:solidFill>
              </a:defRPr>
            </a:lvl8pPr>
            <a:lvl9pPr marL="4064024" indent="0">
              <a:buNone/>
              <a:defRPr sz="1778">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64833C9D-6D0A-4EAC-BB11-A31A3D6D4251}" type="datetimeFigureOut">
              <a:rPr lang="fr-FR" smtClean="0"/>
              <a:t>10/03/2023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C0E6BA-F2DD-4CD8-917B-B3D82417B0A1}" type="slidenum">
              <a:rPr lang="fr-FR" smtClean="0"/>
              <a:t>‹N°›</a:t>
            </a:fld>
            <a:endParaRPr lang="fr-FR"/>
          </a:p>
        </p:txBody>
      </p:sp>
    </p:spTree>
    <p:extLst>
      <p:ext uri="{BB962C8B-B14F-4D97-AF65-F5344CB8AC3E}">
        <p14:creationId xmlns:p14="http://schemas.microsoft.com/office/powerpoint/2010/main" val="1724548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2028472"/>
            <a:ext cx="5181600" cy="483482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2028472"/>
            <a:ext cx="5181600" cy="483482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64833C9D-6D0A-4EAC-BB11-A31A3D6D4251}" type="datetimeFigureOut">
              <a:rPr lang="fr-FR" smtClean="0"/>
              <a:t>10/03/2023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CC0E6BA-F2DD-4CD8-917B-B3D82417B0A1}" type="slidenum">
              <a:rPr lang="fr-FR" smtClean="0"/>
              <a:t>‹N°›</a:t>
            </a:fld>
            <a:endParaRPr lang="fr-FR"/>
          </a:p>
        </p:txBody>
      </p:sp>
    </p:spTree>
    <p:extLst>
      <p:ext uri="{BB962C8B-B14F-4D97-AF65-F5344CB8AC3E}">
        <p14:creationId xmlns:p14="http://schemas.microsoft.com/office/powerpoint/2010/main" val="49445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405696"/>
            <a:ext cx="10515600" cy="1472848"/>
          </a:xfrm>
        </p:spPr>
        <p:txBody>
          <a:bodyPr/>
          <a:lstStyle/>
          <a:p>
            <a:r>
              <a:rPr lang="fr-FR"/>
              <a:t>Modifiez le style du titre</a:t>
            </a:r>
          </a:p>
        </p:txBody>
      </p:sp>
      <p:sp>
        <p:nvSpPr>
          <p:cNvPr id="3" name="Espace réservé du texte 2"/>
          <p:cNvSpPr>
            <a:spLocks noGrp="1"/>
          </p:cNvSpPr>
          <p:nvPr>
            <p:ph type="body" idx="1"/>
          </p:nvPr>
        </p:nvSpPr>
        <p:spPr>
          <a:xfrm>
            <a:off x="839790" y="1867959"/>
            <a:ext cx="5157787" cy="915457"/>
          </a:xfrm>
        </p:spPr>
        <p:txBody>
          <a:bodyPr anchor="b"/>
          <a:lstStyle>
            <a:lvl1pPr marL="0" indent="0">
              <a:buNone/>
              <a:defRPr sz="2667" b="1"/>
            </a:lvl1pPr>
            <a:lvl2pPr marL="508003" indent="0">
              <a:buNone/>
              <a:defRPr sz="2222" b="1"/>
            </a:lvl2pPr>
            <a:lvl3pPr marL="1016006" indent="0">
              <a:buNone/>
              <a:defRPr sz="1999" b="1"/>
            </a:lvl3pPr>
            <a:lvl4pPr marL="1524009" indent="0">
              <a:buNone/>
              <a:defRPr sz="1778" b="1"/>
            </a:lvl4pPr>
            <a:lvl5pPr marL="2032013" indent="0">
              <a:buNone/>
              <a:defRPr sz="1778" b="1"/>
            </a:lvl5pPr>
            <a:lvl6pPr marL="2540016" indent="0">
              <a:buNone/>
              <a:defRPr sz="1778" b="1"/>
            </a:lvl6pPr>
            <a:lvl7pPr marL="3048019" indent="0">
              <a:buNone/>
              <a:defRPr sz="1778" b="1"/>
            </a:lvl7pPr>
            <a:lvl8pPr marL="3556021" indent="0">
              <a:buNone/>
              <a:defRPr sz="1778" b="1"/>
            </a:lvl8pPr>
            <a:lvl9pPr marL="4064024" indent="0">
              <a:buNone/>
              <a:defRPr sz="1778" b="1"/>
            </a:lvl9pPr>
          </a:lstStyle>
          <a:p>
            <a:pPr lvl="0"/>
            <a:r>
              <a:rPr lang="fr-FR"/>
              <a:t>Modifier les styles du texte du masque</a:t>
            </a:r>
          </a:p>
        </p:txBody>
      </p:sp>
      <p:sp>
        <p:nvSpPr>
          <p:cNvPr id="4" name="Espace réservé du contenu 3"/>
          <p:cNvSpPr>
            <a:spLocks noGrp="1"/>
          </p:cNvSpPr>
          <p:nvPr>
            <p:ph sz="half" idx="2"/>
          </p:nvPr>
        </p:nvSpPr>
        <p:spPr>
          <a:xfrm>
            <a:off x="839790" y="2783418"/>
            <a:ext cx="5157787" cy="4093986"/>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867959"/>
            <a:ext cx="5183188" cy="915457"/>
          </a:xfrm>
        </p:spPr>
        <p:txBody>
          <a:bodyPr anchor="b"/>
          <a:lstStyle>
            <a:lvl1pPr marL="0" indent="0">
              <a:buNone/>
              <a:defRPr sz="2667" b="1"/>
            </a:lvl1pPr>
            <a:lvl2pPr marL="508003" indent="0">
              <a:buNone/>
              <a:defRPr sz="2222" b="1"/>
            </a:lvl2pPr>
            <a:lvl3pPr marL="1016006" indent="0">
              <a:buNone/>
              <a:defRPr sz="1999" b="1"/>
            </a:lvl3pPr>
            <a:lvl4pPr marL="1524009" indent="0">
              <a:buNone/>
              <a:defRPr sz="1778" b="1"/>
            </a:lvl4pPr>
            <a:lvl5pPr marL="2032013" indent="0">
              <a:buNone/>
              <a:defRPr sz="1778" b="1"/>
            </a:lvl5pPr>
            <a:lvl6pPr marL="2540016" indent="0">
              <a:buNone/>
              <a:defRPr sz="1778" b="1"/>
            </a:lvl6pPr>
            <a:lvl7pPr marL="3048019" indent="0">
              <a:buNone/>
              <a:defRPr sz="1778" b="1"/>
            </a:lvl7pPr>
            <a:lvl8pPr marL="3556021" indent="0">
              <a:buNone/>
              <a:defRPr sz="1778" b="1"/>
            </a:lvl8pPr>
            <a:lvl9pPr marL="4064024" indent="0">
              <a:buNone/>
              <a:defRPr sz="1778" b="1"/>
            </a:lvl9pPr>
          </a:lstStyle>
          <a:p>
            <a:pPr lvl="0"/>
            <a:r>
              <a:rPr lang="fr-FR"/>
              <a:t>Modifier les styles du texte du masque</a:t>
            </a:r>
          </a:p>
        </p:txBody>
      </p:sp>
      <p:sp>
        <p:nvSpPr>
          <p:cNvPr id="6" name="Espace réservé du contenu 5"/>
          <p:cNvSpPr>
            <a:spLocks noGrp="1"/>
          </p:cNvSpPr>
          <p:nvPr>
            <p:ph sz="quarter" idx="4"/>
          </p:nvPr>
        </p:nvSpPr>
        <p:spPr>
          <a:xfrm>
            <a:off x="6172200" y="2783418"/>
            <a:ext cx="5183188" cy="4093986"/>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64833C9D-6D0A-4EAC-BB11-A31A3D6D4251}" type="datetimeFigureOut">
              <a:rPr lang="fr-FR" smtClean="0"/>
              <a:t>10/03/2023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CC0E6BA-F2DD-4CD8-917B-B3D82417B0A1}" type="slidenum">
              <a:rPr lang="fr-FR" smtClean="0"/>
              <a:t>‹N°›</a:t>
            </a:fld>
            <a:endParaRPr lang="fr-FR"/>
          </a:p>
        </p:txBody>
      </p:sp>
    </p:spTree>
    <p:extLst>
      <p:ext uri="{BB962C8B-B14F-4D97-AF65-F5344CB8AC3E}">
        <p14:creationId xmlns:p14="http://schemas.microsoft.com/office/powerpoint/2010/main" val="3633726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64833C9D-6D0A-4EAC-BB11-A31A3D6D4251}" type="datetimeFigureOut">
              <a:rPr lang="fr-FR" smtClean="0"/>
              <a:t>10/03/2023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CC0E6BA-F2DD-4CD8-917B-B3D82417B0A1}" type="slidenum">
              <a:rPr lang="fr-FR" smtClean="0"/>
              <a:t>‹N°›</a:t>
            </a:fld>
            <a:endParaRPr lang="fr-FR"/>
          </a:p>
        </p:txBody>
      </p:sp>
    </p:spTree>
    <p:extLst>
      <p:ext uri="{BB962C8B-B14F-4D97-AF65-F5344CB8AC3E}">
        <p14:creationId xmlns:p14="http://schemas.microsoft.com/office/powerpoint/2010/main" val="4237661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4833C9D-6D0A-4EAC-BB11-A31A3D6D4251}" type="datetimeFigureOut">
              <a:rPr lang="fr-FR" smtClean="0"/>
              <a:t>10/03/2023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CC0E6BA-F2DD-4CD8-917B-B3D82417B0A1}" type="slidenum">
              <a:rPr lang="fr-FR" smtClean="0"/>
              <a:t>‹N°›</a:t>
            </a:fld>
            <a:endParaRPr lang="fr-FR"/>
          </a:p>
        </p:txBody>
      </p:sp>
    </p:spTree>
    <p:extLst>
      <p:ext uri="{BB962C8B-B14F-4D97-AF65-F5344CB8AC3E}">
        <p14:creationId xmlns:p14="http://schemas.microsoft.com/office/powerpoint/2010/main" val="1923594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90" y="508000"/>
            <a:ext cx="3932237" cy="1778001"/>
          </a:xfrm>
        </p:spPr>
        <p:txBody>
          <a:bodyPr anchor="b"/>
          <a:lstStyle>
            <a:lvl1pPr>
              <a:defRPr sz="3556"/>
            </a:lvl1pPr>
          </a:lstStyle>
          <a:p>
            <a:r>
              <a:rPr lang="fr-FR"/>
              <a:t>Modifiez le style du titre</a:t>
            </a:r>
          </a:p>
        </p:txBody>
      </p:sp>
      <p:sp>
        <p:nvSpPr>
          <p:cNvPr id="3" name="Espace réservé du contenu 2"/>
          <p:cNvSpPr>
            <a:spLocks noGrp="1"/>
          </p:cNvSpPr>
          <p:nvPr>
            <p:ph idx="1"/>
          </p:nvPr>
        </p:nvSpPr>
        <p:spPr>
          <a:xfrm>
            <a:off x="5183188" y="1097140"/>
            <a:ext cx="6172200" cy="5415139"/>
          </a:xfrm>
        </p:spPr>
        <p:txBody>
          <a:bodyPr/>
          <a:lstStyle>
            <a:lvl1pPr>
              <a:defRPr sz="3556"/>
            </a:lvl1pPr>
            <a:lvl2pPr>
              <a:defRPr sz="3111"/>
            </a:lvl2pPr>
            <a:lvl3pPr>
              <a:defRPr sz="2667"/>
            </a:lvl3pPr>
            <a:lvl4pPr>
              <a:defRPr sz="2222"/>
            </a:lvl4pPr>
            <a:lvl5pPr>
              <a:defRPr sz="2222"/>
            </a:lvl5pPr>
            <a:lvl6pPr>
              <a:defRPr sz="2222"/>
            </a:lvl6pPr>
            <a:lvl7pPr>
              <a:defRPr sz="2222"/>
            </a:lvl7pPr>
            <a:lvl8pPr>
              <a:defRPr sz="2222"/>
            </a:lvl8pPr>
            <a:lvl9pPr>
              <a:defRPr sz="2222"/>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90" y="2285999"/>
            <a:ext cx="3932237" cy="4235098"/>
          </a:xfrm>
        </p:spPr>
        <p:txBody>
          <a:bodyPr/>
          <a:lstStyle>
            <a:lvl1pPr marL="0" indent="0">
              <a:buNone/>
              <a:defRPr sz="1778"/>
            </a:lvl1pPr>
            <a:lvl2pPr marL="508003" indent="0">
              <a:buNone/>
              <a:defRPr sz="1556"/>
            </a:lvl2pPr>
            <a:lvl3pPr marL="1016006" indent="0">
              <a:buNone/>
              <a:defRPr sz="1333"/>
            </a:lvl3pPr>
            <a:lvl4pPr marL="1524009" indent="0">
              <a:buNone/>
              <a:defRPr sz="1112"/>
            </a:lvl4pPr>
            <a:lvl5pPr marL="2032013" indent="0">
              <a:buNone/>
              <a:defRPr sz="1112"/>
            </a:lvl5pPr>
            <a:lvl6pPr marL="2540016" indent="0">
              <a:buNone/>
              <a:defRPr sz="1112"/>
            </a:lvl6pPr>
            <a:lvl7pPr marL="3048019" indent="0">
              <a:buNone/>
              <a:defRPr sz="1112"/>
            </a:lvl7pPr>
            <a:lvl8pPr marL="3556021" indent="0">
              <a:buNone/>
              <a:defRPr sz="1112"/>
            </a:lvl8pPr>
            <a:lvl9pPr marL="4064024" indent="0">
              <a:buNone/>
              <a:defRPr sz="1112"/>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64833C9D-6D0A-4EAC-BB11-A31A3D6D4251}" type="datetimeFigureOut">
              <a:rPr lang="fr-FR" smtClean="0"/>
              <a:t>10/03/2023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CC0E6BA-F2DD-4CD8-917B-B3D82417B0A1}" type="slidenum">
              <a:rPr lang="fr-FR" smtClean="0"/>
              <a:t>‹N°›</a:t>
            </a:fld>
            <a:endParaRPr lang="fr-FR"/>
          </a:p>
        </p:txBody>
      </p:sp>
    </p:spTree>
    <p:extLst>
      <p:ext uri="{BB962C8B-B14F-4D97-AF65-F5344CB8AC3E}">
        <p14:creationId xmlns:p14="http://schemas.microsoft.com/office/powerpoint/2010/main" val="2610614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90" y="508000"/>
            <a:ext cx="3932237" cy="1778001"/>
          </a:xfrm>
        </p:spPr>
        <p:txBody>
          <a:bodyPr anchor="b"/>
          <a:lstStyle>
            <a:lvl1pPr>
              <a:defRPr sz="3556"/>
            </a:lvl1pPr>
          </a:lstStyle>
          <a:p>
            <a:r>
              <a:rPr lang="fr-FR"/>
              <a:t>Modifiez le style du titre</a:t>
            </a:r>
          </a:p>
        </p:txBody>
      </p:sp>
      <p:sp>
        <p:nvSpPr>
          <p:cNvPr id="3" name="Espace réservé pour une image  2"/>
          <p:cNvSpPr>
            <a:spLocks noGrp="1"/>
          </p:cNvSpPr>
          <p:nvPr>
            <p:ph type="pic" idx="1"/>
          </p:nvPr>
        </p:nvSpPr>
        <p:spPr>
          <a:xfrm>
            <a:off x="5183188" y="1097140"/>
            <a:ext cx="6172200" cy="5415139"/>
          </a:xfrm>
        </p:spPr>
        <p:txBody>
          <a:bodyPr/>
          <a:lstStyle>
            <a:lvl1pPr marL="0" indent="0">
              <a:buNone/>
              <a:defRPr sz="3556"/>
            </a:lvl1pPr>
            <a:lvl2pPr marL="508003" indent="0">
              <a:buNone/>
              <a:defRPr sz="3111"/>
            </a:lvl2pPr>
            <a:lvl3pPr marL="1016006" indent="0">
              <a:buNone/>
              <a:defRPr sz="2667"/>
            </a:lvl3pPr>
            <a:lvl4pPr marL="1524009" indent="0">
              <a:buNone/>
              <a:defRPr sz="2222"/>
            </a:lvl4pPr>
            <a:lvl5pPr marL="2032013" indent="0">
              <a:buNone/>
              <a:defRPr sz="2222"/>
            </a:lvl5pPr>
            <a:lvl6pPr marL="2540016" indent="0">
              <a:buNone/>
              <a:defRPr sz="2222"/>
            </a:lvl6pPr>
            <a:lvl7pPr marL="3048019" indent="0">
              <a:buNone/>
              <a:defRPr sz="2222"/>
            </a:lvl7pPr>
            <a:lvl8pPr marL="3556021" indent="0">
              <a:buNone/>
              <a:defRPr sz="2222"/>
            </a:lvl8pPr>
            <a:lvl9pPr marL="4064024" indent="0">
              <a:buNone/>
              <a:defRPr sz="2222"/>
            </a:lvl9pPr>
          </a:lstStyle>
          <a:p>
            <a:endParaRPr lang="fr-FR"/>
          </a:p>
        </p:txBody>
      </p:sp>
      <p:sp>
        <p:nvSpPr>
          <p:cNvPr id="4" name="Espace réservé du texte 3"/>
          <p:cNvSpPr>
            <a:spLocks noGrp="1"/>
          </p:cNvSpPr>
          <p:nvPr>
            <p:ph type="body" sz="half" idx="2"/>
          </p:nvPr>
        </p:nvSpPr>
        <p:spPr>
          <a:xfrm>
            <a:off x="839790" y="2285999"/>
            <a:ext cx="3932237" cy="4235098"/>
          </a:xfrm>
        </p:spPr>
        <p:txBody>
          <a:bodyPr/>
          <a:lstStyle>
            <a:lvl1pPr marL="0" indent="0">
              <a:buNone/>
              <a:defRPr sz="1778"/>
            </a:lvl1pPr>
            <a:lvl2pPr marL="508003" indent="0">
              <a:buNone/>
              <a:defRPr sz="1556"/>
            </a:lvl2pPr>
            <a:lvl3pPr marL="1016006" indent="0">
              <a:buNone/>
              <a:defRPr sz="1333"/>
            </a:lvl3pPr>
            <a:lvl4pPr marL="1524009" indent="0">
              <a:buNone/>
              <a:defRPr sz="1112"/>
            </a:lvl4pPr>
            <a:lvl5pPr marL="2032013" indent="0">
              <a:buNone/>
              <a:defRPr sz="1112"/>
            </a:lvl5pPr>
            <a:lvl6pPr marL="2540016" indent="0">
              <a:buNone/>
              <a:defRPr sz="1112"/>
            </a:lvl6pPr>
            <a:lvl7pPr marL="3048019" indent="0">
              <a:buNone/>
              <a:defRPr sz="1112"/>
            </a:lvl7pPr>
            <a:lvl8pPr marL="3556021" indent="0">
              <a:buNone/>
              <a:defRPr sz="1112"/>
            </a:lvl8pPr>
            <a:lvl9pPr marL="4064024" indent="0">
              <a:buNone/>
              <a:defRPr sz="1112"/>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64833C9D-6D0A-4EAC-BB11-A31A3D6D4251}" type="datetimeFigureOut">
              <a:rPr lang="fr-FR" smtClean="0"/>
              <a:t>10/03/2023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CC0E6BA-F2DD-4CD8-917B-B3D82417B0A1}" type="slidenum">
              <a:rPr lang="fr-FR" smtClean="0"/>
              <a:t>‹N°›</a:t>
            </a:fld>
            <a:endParaRPr lang="fr-FR"/>
          </a:p>
        </p:txBody>
      </p:sp>
    </p:spTree>
    <p:extLst>
      <p:ext uri="{BB962C8B-B14F-4D97-AF65-F5344CB8AC3E}">
        <p14:creationId xmlns:p14="http://schemas.microsoft.com/office/powerpoint/2010/main" val="2292596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405696"/>
            <a:ext cx="10515600" cy="1472848"/>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2028472"/>
            <a:ext cx="10515600" cy="4834820"/>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7062612"/>
            <a:ext cx="2743200" cy="405694"/>
          </a:xfrm>
          <a:prstGeom prst="rect">
            <a:avLst/>
          </a:prstGeom>
        </p:spPr>
        <p:txBody>
          <a:bodyPr vert="horz" lIns="91440" tIns="45720" rIns="91440" bIns="45720" rtlCol="0" anchor="ctr"/>
          <a:lstStyle>
            <a:lvl1pPr algn="l">
              <a:defRPr sz="1333">
                <a:solidFill>
                  <a:schemeClr val="tx1">
                    <a:tint val="75000"/>
                  </a:schemeClr>
                </a:solidFill>
              </a:defRPr>
            </a:lvl1pPr>
          </a:lstStyle>
          <a:p>
            <a:fld id="{64833C9D-6D0A-4EAC-BB11-A31A3D6D4251}" type="datetimeFigureOut">
              <a:rPr lang="fr-FR" smtClean="0"/>
              <a:t>10/03/2023</a:t>
            </a:fld>
            <a:endParaRPr lang="fr-FR"/>
          </a:p>
        </p:txBody>
      </p:sp>
      <p:sp>
        <p:nvSpPr>
          <p:cNvPr id="5" name="Espace réservé du pied de page 4"/>
          <p:cNvSpPr>
            <a:spLocks noGrp="1"/>
          </p:cNvSpPr>
          <p:nvPr>
            <p:ph type="ftr" sz="quarter" idx="3"/>
          </p:nvPr>
        </p:nvSpPr>
        <p:spPr>
          <a:xfrm>
            <a:off x="4038600" y="7062612"/>
            <a:ext cx="4114800" cy="405694"/>
          </a:xfrm>
          <a:prstGeom prst="rect">
            <a:avLst/>
          </a:prstGeom>
        </p:spPr>
        <p:txBody>
          <a:bodyPr vert="horz" lIns="91440" tIns="45720" rIns="91440" bIns="45720" rtlCol="0" anchor="ctr"/>
          <a:lstStyle>
            <a:lvl1pPr algn="ctr">
              <a:defRPr sz="1333">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7062612"/>
            <a:ext cx="2743200" cy="405694"/>
          </a:xfrm>
          <a:prstGeom prst="rect">
            <a:avLst/>
          </a:prstGeom>
        </p:spPr>
        <p:txBody>
          <a:bodyPr vert="horz" lIns="91440" tIns="45720" rIns="91440" bIns="45720" rtlCol="0" anchor="ctr"/>
          <a:lstStyle>
            <a:lvl1pPr algn="r">
              <a:defRPr sz="1333">
                <a:solidFill>
                  <a:schemeClr val="tx1">
                    <a:tint val="75000"/>
                  </a:schemeClr>
                </a:solidFill>
              </a:defRPr>
            </a:lvl1pPr>
          </a:lstStyle>
          <a:p>
            <a:fld id="{0CC0E6BA-F2DD-4CD8-917B-B3D82417B0A1}" type="slidenum">
              <a:rPr lang="fr-FR" smtClean="0"/>
              <a:t>‹N°›</a:t>
            </a:fld>
            <a:endParaRPr lang="fr-FR"/>
          </a:p>
        </p:txBody>
      </p:sp>
    </p:spTree>
    <p:extLst>
      <p:ext uri="{BB962C8B-B14F-4D97-AF65-F5344CB8AC3E}">
        <p14:creationId xmlns:p14="http://schemas.microsoft.com/office/powerpoint/2010/main" val="2783825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016006" rtl="0" eaLnBrk="1" latinLnBrk="0" hangingPunct="1">
        <a:lnSpc>
          <a:spcPct val="90000"/>
        </a:lnSpc>
        <a:spcBef>
          <a:spcPct val="0"/>
        </a:spcBef>
        <a:buNone/>
        <a:defRPr sz="4889" kern="1200">
          <a:solidFill>
            <a:schemeClr val="tx1"/>
          </a:solidFill>
          <a:latin typeface="+mj-lt"/>
          <a:ea typeface="+mj-ea"/>
          <a:cs typeface="+mj-cs"/>
        </a:defRPr>
      </a:lvl1pPr>
    </p:titleStyle>
    <p:bodyStyle>
      <a:lvl1pPr marL="254002" indent="-254002" algn="l" defTabSz="1016006" rtl="0" eaLnBrk="1" latinLnBrk="0" hangingPunct="1">
        <a:lnSpc>
          <a:spcPct val="90000"/>
        </a:lnSpc>
        <a:spcBef>
          <a:spcPts val="1112"/>
        </a:spcBef>
        <a:buFont typeface="Arial" panose="020B0604020202020204" pitchFamily="34" charset="0"/>
        <a:buChar char="•"/>
        <a:defRPr sz="3111" kern="1200">
          <a:solidFill>
            <a:schemeClr val="tx1"/>
          </a:solidFill>
          <a:latin typeface="+mn-lt"/>
          <a:ea typeface="+mn-ea"/>
          <a:cs typeface="+mn-cs"/>
        </a:defRPr>
      </a:lvl1pPr>
      <a:lvl2pPr marL="762005" indent="-254002" algn="l" defTabSz="1016006" rtl="0" eaLnBrk="1" latinLnBrk="0" hangingPunct="1">
        <a:lnSpc>
          <a:spcPct val="90000"/>
        </a:lnSpc>
        <a:spcBef>
          <a:spcPts val="556"/>
        </a:spcBef>
        <a:buFont typeface="Arial" panose="020B0604020202020204" pitchFamily="34" charset="0"/>
        <a:buChar char="•"/>
        <a:defRPr sz="2667" kern="1200">
          <a:solidFill>
            <a:schemeClr val="tx1"/>
          </a:solidFill>
          <a:latin typeface="+mn-lt"/>
          <a:ea typeface="+mn-ea"/>
          <a:cs typeface="+mn-cs"/>
        </a:defRPr>
      </a:lvl2pPr>
      <a:lvl3pPr marL="1270008" indent="-254002" algn="l" defTabSz="1016006" rtl="0" eaLnBrk="1" latinLnBrk="0" hangingPunct="1">
        <a:lnSpc>
          <a:spcPct val="90000"/>
        </a:lnSpc>
        <a:spcBef>
          <a:spcPts val="556"/>
        </a:spcBef>
        <a:buFont typeface="Arial" panose="020B0604020202020204" pitchFamily="34" charset="0"/>
        <a:buChar char="•"/>
        <a:defRPr sz="2222" kern="1200">
          <a:solidFill>
            <a:schemeClr val="tx1"/>
          </a:solidFill>
          <a:latin typeface="+mn-lt"/>
          <a:ea typeface="+mn-ea"/>
          <a:cs typeface="+mn-cs"/>
        </a:defRPr>
      </a:lvl3pPr>
      <a:lvl4pPr marL="1778011" indent="-254002" algn="l" defTabSz="1016006" rtl="0" eaLnBrk="1" latinLnBrk="0" hangingPunct="1">
        <a:lnSpc>
          <a:spcPct val="90000"/>
        </a:lnSpc>
        <a:spcBef>
          <a:spcPts val="556"/>
        </a:spcBef>
        <a:buFont typeface="Arial" panose="020B0604020202020204" pitchFamily="34" charset="0"/>
        <a:buChar char="•"/>
        <a:defRPr sz="1999" kern="1200">
          <a:solidFill>
            <a:schemeClr val="tx1"/>
          </a:solidFill>
          <a:latin typeface="+mn-lt"/>
          <a:ea typeface="+mn-ea"/>
          <a:cs typeface="+mn-cs"/>
        </a:defRPr>
      </a:lvl4pPr>
      <a:lvl5pPr marL="2286014" indent="-254002" algn="l" defTabSz="1016006" rtl="0" eaLnBrk="1" latinLnBrk="0" hangingPunct="1">
        <a:lnSpc>
          <a:spcPct val="90000"/>
        </a:lnSpc>
        <a:spcBef>
          <a:spcPts val="556"/>
        </a:spcBef>
        <a:buFont typeface="Arial" panose="020B0604020202020204" pitchFamily="34" charset="0"/>
        <a:buChar char="•"/>
        <a:defRPr sz="1999" kern="1200">
          <a:solidFill>
            <a:schemeClr val="tx1"/>
          </a:solidFill>
          <a:latin typeface="+mn-lt"/>
          <a:ea typeface="+mn-ea"/>
          <a:cs typeface="+mn-cs"/>
        </a:defRPr>
      </a:lvl5pPr>
      <a:lvl6pPr marL="2794017" indent="-254002" algn="l" defTabSz="1016006" rtl="0" eaLnBrk="1" latinLnBrk="0" hangingPunct="1">
        <a:lnSpc>
          <a:spcPct val="90000"/>
        </a:lnSpc>
        <a:spcBef>
          <a:spcPts val="556"/>
        </a:spcBef>
        <a:buFont typeface="Arial" panose="020B0604020202020204" pitchFamily="34" charset="0"/>
        <a:buChar char="•"/>
        <a:defRPr sz="1999" kern="1200">
          <a:solidFill>
            <a:schemeClr val="tx1"/>
          </a:solidFill>
          <a:latin typeface="+mn-lt"/>
          <a:ea typeface="+mn-ea"/>
          <a:cs typeface="+mn-cs"/>
        </a:defRPr>
      </a:lvl6pPr>
      <a:lvl7pPr marL="3302019" indent="-254002" algn="l" defTabSz="1016006" rtl="0" eaLnBrk="1" latinLnBrk="0" hangingPunct="1">
        <a:lnSpc>
          <a:spcPct val="90000"/>
        </a:lnSpc>
        <a:spcBef>
          <a:spcPts val="556"/>
        </a:spcBef>
        <a:buFont typeface="Arial" panose="020B0604020202020204" pitchFamily="34" charset="0"/>
        <a:buChar char="•"/>
        <a:defRPr sz="1999" kern="1200">
          <a:solidFill>
            <a:schemeClr val="tx1"/>
          </a:solidFill>
          <a:latin typeface="+mn-lt"/>
          <a:ea typeface="+mn-ea"/>
          <a:cs typeface="+mn-cs"/>
        </a:defRPr>
      </a:lvl7pPr>
      <a:lvl8pPr marL="3810023" indent="-254002" algn="l" defTabSz="1016006" rtl="0" eaLnBrk="1" latinLnBrk="0" hangingPunct="1">
        <a:lnSpc>
          <a:spcPct val="90000"/>
        </a:lnSpc>
        <a:spcBef>
          <a:spcPts val="556"/>
        </a:spcBef>
        <a:buFont typeface="Arial" panose="020B0604020202020204" pitchFamily="34" charset="0"/>
        <a:buChar char="•"/>
        <a:defRPr sz="1999" kern="1200">
          <a:solidFill>
            <a:schemeClr val="tx1"/>
          </a:solidFill>
          <a:latin typeface="+mn-lt"/>
          <a:ea typeface="+mn-ea"/>
          <a:cs typeface="+mn-cs"/>
        </a:defRPr>
      </a:lvl8pPr>
      <a:lvl9pPr marL="4318026" indent="-254002" algn="l" defTabSz="1016006" rtl="0" eaLnBrk="1" latinLnBrk="0" hangingPunct="1">
        <a:lnSpc>
          <a:spcPct val="90000"/>
        </a:lnSpc>
        <a:spcBef>
          <a:spcPts val="556"/>
        </a:spcBef>
        <a:buFont typeface="Arial" panose="020B0604020202020204" pitchFamily="34" charset="0"/>
        <a:buChar char="•"/>
        <a:defRPr sz="1999" kern="1200">
          <a:solidFill>
            <a:schemeClr val="tx1"/>
          </a:solidFill>
          <a:latin typeface="+mn-lt"/>
          <a:ea typeface="+mn-ea"/>
          <a:cs typeface="+mn-cs"/>
        </a:defRPr>
      </a:lvl9pPr>
    </p:bodyStyle>
    <p:otherStyle>
      <a:defPPr>
        <a:defRPr lang="fr-FR"/>
      </a:defPPr>
      <a:lvl1pPr marL="0" algn="l" defTabSz="1016006" rtl="0" eaLnBrk="1" latinLnBrk="0" hangingPunct="1">
        <a:defRPr sz="1999" kern="1200">
          <a:solidFill>
            <a:schemeClr val="tx1"/>
          </a:solidFill>
          <a:latin typeface="+mn-lt"/>
          <a:ea typeface="+mn-ea"/>
          <a:cs typeface="+mn-cs"/>
        </a:defRPr>
      </a:lvl1pPr>
      <a:lvl2pPr marL="508003" algn="l" defTabSz="1016006" rtl="0" eaLnBrk="1" latinLnBrk="0" hangingPunct="1">
        <a:defRPr sz="1999" kern="1200">
          <a:solidFill>
            <a:schemeClr val="tx1"/>
          </a:solidFill>
          <a:latin typeface="+mn-lt"/>
          <a:ea typeface="+mn-ea"/>
          <a:cs typeface="+mn-cs"/>
        </a:defRPr>
      </a:lvl2pPr>
      <a:lvl3pPr marL="1016006" algn="l" defTabSz="1016006" rtl="0" eaLnBrk="1" latinLnBrk="0" hangingPunct="1">
        <a:defRPr sz="1999" kern="1200">
          <a:solidFill>
            <a:schemeClr val="tx1"/>
          </a:solidFill>
          <a:latin typeface="+mn-lt"/>
          <a:ea typeface="+mn-ea"/>
          <a:cs typeface="+mn-cs"/>
        </a:defRPr>
      </a:lvl3pPr>
      <a:lvl4pPr marL="1524009" algn="l" defTabSz="1016006" rtl="0" eaLnBrk="1" latinLnBrk="0" hangingPunct="1">
        <a:defRPr sz="1999" kern="1200">
          <a:solidFill>
            <a:schemeClr val="tx1"/>
          </a:solidFill>
          <a:latin typeface="+mn-lt"/>
          <a:ea typeface="+mn-ea"/>
          <a:cs typeface="+mn-cs"/>
        </a:defRPr>
      </a:lvl4pPr>
      <a:lvl5pPr marL="2032013" algn="l" defTabSz="1016006" rtl="0" eaLnBrk="1" latinLnBrk="0" hangingPunct="1">
        <a:defRPr sz="1999" kern="1200">
          <a:solidFill>
            <a:schemeClr val="tx1"/>
          </a:solidFill>
          <a:latin typeface="+mn-lt"/>
          <a:ea typeface="+mn-ea"/>
          <a:cs typeface="+mn-cs"/>
        </a:defRPr>
      </a:lvl5pPr>
      <a:lvl6pPr marL="2540016" algn="l" defTabSz="1016006" rtl="0" eaLnBrk="1" latinLnBrk="0" hangingPunct="1">
        <a:defRPr sz="1999" kern="1200">
          <a:solidFill>
            <a:schemeClr val="tx1"/>
          </a:solidFill>
          <a:latin typeface="+mn-lt"/>
          <a:ea typeface="+mn-ea"/>
          <a:cs typeface="+mn-cs"/>
        </a:defRPr>
      </a:lvl6pPr>
      <a:lvl7pPr marL="3048019" algn="l" defTabSz="1016006" rtl="0" eaLnBrk="1" latinLnBrk="0" hangingPunct="1">
        <a:defRPr sz="1999" kern="1200">
          <a:solidFill>
            <a:schemeClr val="tx1"/>
          </a:solidFill>
          <a:latin typeface="+mn-lt"/>
          <a:ea typeface="+mn-ea"/>
          <a:cs typeface="+mn-cs"/>
        </a:defRPr>
      </a:lvl7pPr>
      <a:lvl8pPr marL="3556021" algn="l" defTabSz="1016006" rtl="0" eaLnBrk="1" latinLnBrk="0" hangingPunct="1">
        <a:defRPr sz="1999" kern="1200">
          <a:solidFill>
            <a:schemeClr val="tx1"/>
          </a:solidFill>
          <a:latin typeface="+mn-lt"/>
          <a:ea typeface="+mn-ea"/>
          <a:cs typeface="+mn-cs"/>
        </a:defRPr>
      </a:lvl8pPr>
      <a:lvl9pPr marL="4064024" algn="l" defTabSz="1016006" rtl="0" eaLnBrk="1" latinLnBrk="0" hangingPunct="1">
        <a:defRPr sz="19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46982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9143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6" indent="-228576" algn="l" defTabSz="9143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27" indent="-228576" algn="l" defTabSz="9143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75" indent="-228576" algn="l" defTabSz="9143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24" indent="-228576" algn="l" defTabSz="9143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74" indent="-228576" algn="l" defTabSz="9143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24" indent="-228576" algn="l" defTabSz="9143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74" indent="-228576" algn="l" defTabSz="9143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24" indent="-228576" algn="l" defTabSz="9143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75" indent="-228576" algn="l" defTabSz="9143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0" rtl="0" eaLnBrk="1" latinLnBrk="0" hangingPunct="1">
        <a:defRPr sz="1800" kern="1200">
          <a:solidFill>
            <a:schemeClr val="tx1"/>
          </a:solidFill>
          <a:latin typeface="+mn-lt"/>
          <a:ea typeface="+mn-ea"/>
          <a:cs typeface="+mn-cs"/>
        </a:defRPr>
      </a:lvl1pPr>
      <a:lvl2pPr marL="457151" algn="l" defTabSz="914300" rtl="0" eaLnBrk="1" latinLnBrk="0" hangingPunct="1">
        <a:defRPr sz="1800" kern="1200">
          <a:solidFill>
            <a:schemeClr val="tx1"/>
          </a:solidFill>
          <a:latin typeface="+mn-lt"/>
          <a:ea typeface="+mn-ea"/>
          <a:cs typeface="+mn-cs"/>
        </a:defRPr>
      </a:lvl2pPr>
      <a:lvl3pPr marL="914300" algn="l" defTabSz="914300" rtl="0" eaLnBrk="1" latinLnBrk="0" hangingPunct="1">
        <a:defRPr sz="1800" kern="1200">
          <a:solidFill>
            <a:schemeClr val="tx1"/>
          </a:solidFill>
          <a:latin typeface="+mn-lt"/>
          <a:ea typeface="+mn-ea"/>
          <a:cs typeface="+mn-cs"/>
        </a:defRPr>
      </a:lvl3pPr>
      <a:lvl4pPr marL="1371451" algn="l" defTabSz="914300" rtl="0" eaLnBrk="1" latinLnBrk="0" hangingPunct="1">
        <a:defRPr sz="1800" kern="1200">
          <a:solidFill>
            <a:schemeClr val="tx1"/>
          </a:solidFill>
          <a:latin typeface="+mn-lt"/>
          <a:ea typeface="+mn-ea"/>
          <a:cs typeface="+mn-cs"/>
        </a:defRPr>
      </a:lvl4pPr>
      <a:lvl5pPr marL="1828599" algn="l" defTabSz="914300" rtl="0" eaLnBrk="1" latinLnBrk="0" hangingPunct="1">
        <a:defRPr sz="1800" kern="1200">
          <a:solidFill>
            <a:schemeClr val="tx1"/>
          </a:solidFill>
          <a:latin typeface="+mn-lt"/>
          <a:ea typeface="+mn-ea"/>
          <a:cs typeface="+mn-cs"/>
        </a:defRPr>
      </a:lvl5pPr>
      <a:lvl6pPr marL="2285751" algn="l" defTabSz="914300" rtl="0" eaLnBrk="1" latinLnBrk="0" hangingPunct="1">
        <a:defRPr sz="1800" kern="1200">
          <a:solidFill>
            <a:schemeClr val="tx1"/>
          </a:solidFill>
          <a:latin typeface="+mn-lt"/>
          <a:ea typeface="+mn-ea"/>
          <a:cs typeface="+mn-cs"/>
        </a:defRPr>
      </a:lvl6pPr>
      <a:lvl7pPr marL="2742899" algn="l" defTabSz="914300" rtl="0" eaLnBrk="1" latinLnBrk="0" hangingPunct="1">
        <a:defRPr sz="1800" kern="1200">
          <a:solidFill>
            <a:schemeClr val="tx1"/>
          </a:solidFill>
          <a:latin typeface="+mn-lt"/>
          <a:ea typeface="+mn-ea"/>
          <a:cs typeface="+mn-cs"/>
        </a:defRPr>
      </a:lvl7pPr>
      <a:lvl8pPr marL="3200048" algn="l" defTabSz="914300" rtl="0" eaLnBrk="1" latinLnBrk="0" hangingPunct="1">
        <a:defRPr sz="1800" kern="1200">
          <a:solidFill>
            <a:schemeClr val="tx1"/>
          </a:solidFill>
          <a:latin typeface="+mn-lt"/>
          <a:ea typeface="+mn-ea"/>
          <a:cs typeface="+mn-cs"/>
        </a:defRPr>
      </a:lvl8pPr>
      <a:lvl9pPr marL="3657199" algn="l" defTabSz="9143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s://fr.wikipedia.org/wiki/Machine_analytique"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17On5ItcrBA"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5.emf"/><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fr.wikipedia.org/wiki/Programme_de_Hilbert"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hyperlink" Target="https://math.hws.edu/eck/js/turing-machine/TM.html"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hyperlink" Target="https://images.cnrs.fr/video/3001"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150.png"/></Relationships>
</file>

<file path=ppt/slides/_rels/slide4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demonstrations.wolfram.com/NapiersBones/"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280.png"/><Relationship Id="rId5" Type="http://schemas.openxmlformats.org/officeDocument/2006/relationships/image" Target="../media/image35.jpeg"/><Relationship Id="rId4" Type="http://schemas.openxmlformats.org/officeDocument/2006/relationships/image" Target="../media/image260.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37.png"/><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hyperlink" Target="https://fr.wikipedia.org/wiki/Probl%C3%A8mes_du_prix_du_mill%C3%A9naire" TargetMode="External"/><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fr.wikipedia.org/wiki/Pascaline"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hyperlink" Target="https://www.youtube.com/watch?v=3h71HAJWnVU" TargetMode="External"/><Relationship Id="rId4" Type="http://schemas.openxmlformats.org/officeDocument/2006/relationships/hyperlink" Target="http://christophe.bascoul.free.fr/pascalin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ZDn_DDsBWws"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hyperlink" Target="https://youtu.be/fhUfRIeRSZE?t=11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fr.wikipedia.org/wiki/Machine_%C3%A0_diff%C3%A9rences"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6F9E9095-BF7B-E3B8-17D0-FE0A8B91689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0" y="7"/>
            <a:ext cx="12192000" cy="4289777"/>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CBB9F"/>
              </a:solidFill>
              <a:effectLst/>
              <a:uLnTx/>
              <a:uFillTx/>
              <a:latin typeface="Calibri" panose="020F0502020204030204"/>
              <a:ea typeface="+mn-ea"/>
              <a:cs typeface="+mn-cs"/>
            </a:endParaRPr>
          </a:p>
        </p:txBody>
      </p:sp>
      <p:sp>
        <p:nvSpPr>
          <p:cNvPr id="82" name="Freeform 5"/>
          <p:cNvSpPr>
            <a:spLocks noEditPoints="1"/>
          </p:cNvSpPr>
          <p:nvPr/>
        </p:nvSpPr>
        <p:spPr bwMode="auto">
          <a:xfrm>
            <a:off x="1200836" y="1915755"/>
            <a:ext cx="9790339" cy="2374029"/>
          </a:xfrm>
          <a:custGeom>
            <a:avLst/>
            <a:gdLst>
              <a:gd name="T0" fmla="*/ 10828 w 11635"/>
              <a:gd name="T1" fmla="*/ 718 h 2818"/>
              <a:gd name="T2" fmla="*/ 10188 w 11635"/>
              <a:gd name="T3" fmla="*/ 754 h 2818"/>
              <a:gd name="T4" fmla="*/ 9592 w 11635"/>
              <a:gd name="T5" fmla="*/ 1294 h 2818"/>
              <a:gd name="T6" fmla="*/ 8364 w 11635"/>
              <a:gd name="T7" fmla="*/ 1162 h 2818"/>
              <a:gd name="T8" fmla="*/ 8092 w 11635"/>
              <a:gd name="T9" fmla="*/ 350 h 2818"/>
              <a:gd name="T10" fmla="*/ 7564 w 11635"/>
              <a:gd name="T11" fmla="*/ 586 h 2818"/>
              <a:gd name="T12" fmla="*/ 7484 w 11635"/>
              <a:gd name="T13" fmla="*/ 642 h 2818"/>
              <a:gd name="T14" fmla="*/ 6692 w 11635"/>
              <a:gd name="T15" fmla="*/ 1450 h 2818"/>
              <a:gd name="T16" fmla="*/ 4340 w 11635"/>
              <a:gd name="T17" fmla="*/ 1650 h 2818"/>
              <a:gd name="T18" fmla="*/ 4000 w 11635"/>
              <a:gd name="T19" fmla="*/ 594 h 2818"/>
              <a:gd name="T20" fmla="*/ 3616 w 11635"/>
              <a:gd name="T21" fmla="*/ 1114 h 2818"/>
              <a:gd name="T22" fmla="*/ 2956 w 11635"/>
              <a:gd name="T23" fmla="*/ 866 h 2818"/>
              <a:gd name="T24" fmla="*/ 2404 w 11635"/>
              <a:gd name="T25" fmla="*/ 142 h 2818"/>
              <a:gd name="T26" fmla="*/ 2384 w 11635"/>
              <a:gd name="T27" fmla="*/ 562 h 2818"/>
              <a:gd name="T28" fmla="*/ 1704 w 11635"/>
              <a:gd name="T29" fmla="*/ 806 h 2818"/>
              <a:gd name="T30" fmla="*/ 536 w 11635"/>
              <a:gd name="T31" fmla="*/ 434 h 2818"/>
              <a:gd name="T32" fmla="*/ 668 w 11635"/>
              <a:gd name="T33" fmla="*/ 834 h 2818"/>
              <a:gd name="T34" fmla="*/ 736 w 11635"/>
              <a:gd name="T35" fmla="*/ 1558 h 2818"/>
              <a:gd name="T36" fmla="*/ 1160 w 11635"/>
              <a:gd name="T37" fmla="*/ 1390 h 2818"/>
              <a:gd name="T38" fmla="*/ 2172 w 11635"/>
              <a:gd name="T39" fmla="*/ 1346 h 2818"/>
              <a:gd name="T40" fmla="*/ 2768 w 11635"/>
              <a:gd name="T41" fmla="*/ 1038 h 2818"/>
              <a:gd name="T42" fmla="*/ 3136 w 11635"/>
              <a:gd name="T43" fmla="*/ 1714 h 2818"/>
              <a:gd name="T44" fmla="*/ 3972 w 11635"/>
              <a:gd name="T45" fmla="*/ 2042 h 2818"/>
              <a:gd name="T46" fmla="*/ 4148 w 11635"/>
              <a:gd name="T47" fmla="*/ 1662 h 2818"/>
              <a:gd name="T48" fmla="*/ 5308 w 11635"/>
              <a:gd name="T49" fmla="*/ 2782 h 2818"/>
              <a:gd name="T50" fmla="*/ 6804 w 11635"/>
              <a:gd name="T51" fmla="*/ 2094 h 2818"/>
              <a:gd name="T52" fmla="*/ 7844 w 11635"/>
              <a:gd name="T53" fmla="*/ 1430 h 2818"/>
              <a:gd name="T54" fmla="*/ 8224 w 11635"/>
              <a:gd name="T55" fmla="*/ 1626 h 2818"/>
              <a:gd name="T56" fmla="*/ 8484 w 11635"/>
              <a:gd name="T57" fmla="*/ 1242 h 2818"/>
              <a:gd name="T58" fmla="*/ 8788 w 11635"/>
              <a:gd name="T59" fmla="*/ 2366 h 2818"/>
              <a:gd name="T60" fmla="*/ 9168 w 11635"/>
              <a:gd name="T61" fmla="*/ 1902 h 2818"/>
              <a:gd name="T62" fmla="*/ 10460 w 11635"/>
              <a:gd name="T63" fmla="*/ 2122 h 2818"/>
              <a:gd name="T64" fmla="*/ 9600 w 11635"/>
              <a:gd name="T65" fmla="*/ 1338 h 2818"/>
              <a:gd name="T66" fmla="*/ 10260 w 11635"/>
              <a:gd name="T67" fmla="*/ 910 h 2818"/>
              <a:gd name="T68" fmla="*/ 10800 w 11635"/>
              <a:gd name="T69" fmla="*/ 754 h 2818"/>
              <a:gd name="T70" fmla="*/ 8180 w 11635"/>
              <a:gd name="T71" fmla="*/ 206 h 2818"/>
              <a:gd name="T72" fmla="*/ 7368 w 11635"/>
              <a:gd name="T73" fmla="*/ 410 h 2818"/>
              <a:gd name="T74" fmla="*/ 4024 w 11635"/>
              <a:gd name="T75" fmla="*/ 646 h 2818"/>
              <a:gd name="T76" fmla="*/ 2336 w 11635"/>
              <a:gd name="T77" fmla="*/ 198 h 2818"/>
              <a:gd name="T78" fmla="*/ 328 w 11635"/>
              <a:gd name="T79" fmla="*/ 522 h 2818"/>
              <a:gd name="T80" fmla="*/ 600 w 11635"/>
              <a:gd name="T81" fmla="*/ 1730 h 2818"/>
              <a:gd name="T82" fmla="*/ 1216 w 11635"/>
              <a:gd name="T83" fmla="*/ 1138 h 2818"/>
              <a:gd name="T84" fmla="*/ 1440 w 11635"/>
              <a:gd name="T85" fmla="*/ 966 h 2818"/>
              <a:gd name="T86" fmla="*/ 2148 w 11635"/>
              <a:gd name="T87" fmla="*/ 1270 h 2818"/>
              <a:gd name="T88" fmla="*/ 3088 w 11635"/>
              <a:gd name="T89" fmla="*/ 1802 h 2818"/>
              <a:gd name="T90" fmla="*/ 3088 w 11635"/>
              <a:gd name="T91" fmla="*/ 1802 h 2818"/>
              <a:gd name="T92" fmla="*/ 3996 w 11635"/>
              <a:gd name="T93" fmla="*/ 2150 h 2818"/>
              <a:gd name="T94" fmla="*/ 3980 w 11635"/>
              <a:gd name="T95" fmla="*/ 1430 h 2818"/>
              <a:gd name="T96" fmla="*/ 5200 w 11635"/>
              <a:gd name="T97" fmla="*/ 1830 h 2818"/>
              <a:gd name="T98" fmla="*/ 6440 w 11635"/>
              <a:gd name="T99" fmla="*/ 2046 h 2818"/>
              <a:gd name="T100" fmla="*/ 7528 w 11635"/>
              <a:gd name="T101" fmla="*/ 906 h 2818"/>
              <a:gd name="T102" fmla="*/ 8788 w 11635"/>
              <a:gd name="T103" fmla="*/ 2582 h 2818"/>
              <a:gd name="T104" fmla="*/ 9172 w 11635"/>
              <a:gd name="T105" fmla="*/ 1678 h 2818"/>
              <a:gd name="T106" fmla="*/ 10144 w 11635"/>
              <a:gd name="T107" fmla="*/ 2010 h 2818"/>
              <a:gd name="T108" fmla="*/ 9920 w 11635"/>
              <a:gd name="T109" fmla="*/ 1266 h 2818"/>
              <a:gd name="T110" fmla="*/ 10400 w 11635"/>
              <a:gd name="T111" fmla="*/ 314 h 2818"/>
              <a:gd name="T112" fmla="*/ 11408 w 11635"/>
              <a:gd name="T113" fmla="*/ 1230 h 2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35" h="2818">
                <a:moveTo>
                  <a:pt x="11432" y="934"/>
                </a:moveTo>
                <a:cubicBezTo>
                  <a:pt x="11418" y="929"/>
                  <a:pt x="11387" y="919"/>
                  <a:pt x="11368" y="922"/>
                </a:cubicBezTo>
                <a:cubicBezTo>
                  <a:pt x="11322" y="930"/>
                  <a:pt x="11283" y="940"/>
                  <a:pt x="11252" y="962"/>
                </a:cubicBezTo>
                <a:cubicBezTo>
                  <a:pt x="11237" y="973"/>
                  <a:pt x="11231" y="991"/>
                  <a:pt x="11212" y="998"/>
                </a:cubicBezTo>
                <a:cubicBezTo>
                  <a:pt x="11183" y="967"/>
                  <a:pt x="11140" y="947"/>
                  <a:pt x="11104" y="922"/>
                </a:cubicBezTo>
                <a:cubicBezTo>
                  <a:pt x="11043" y="879"/>
                  <a:pt x="10985" y="829"/>
                  <a:pt x="10924" y="786"/>
                </a:cubicBezTo>
                <a:cubicBezTo>
                  <a:pt x="10893" y="764"/>
                  <a:pt x="10851" y="747"/>
                  <a:pt x="10828" y="718"/>
                </a:cubicBezTo>
                <a:cubicBezTo>
                  <a:pt x="10824" y="713"/>
                  <a:pt x="10846" y="671"/>
                  <a:pt x="10852" y="658"/>
                </a:cubicBezTo>
                <a:cubicBezTo>
                  <a:pt x="10872" y="616"/>
                  <a:pt x="10901" y="530"/>
                  <a:pt x="10884" y="458"/>
                </a:cubicBezTo>
                <a:cubicBezTo>
                  <a:pt x="10843" y="288"/>
                  <a:pt x="10761" y="177"/>
                  <a:pt x="10604" y="126"/>
                </a:cubicBezTo>
                <a:cubicBezTo>
                  <a:pt x="10572" y="121"/>
                  <a:pt x="10540" y="115"/>
                  <a:pt x="10508" y="110"/>
                </a:cubicBezTo>
                <a:cubicBezTo>
                  <a:pt x="10453" y="98"/>
                  <a:pt x="10370" y="132"/>
                  <a:pt x="10336" y="146"/>
                </a:cubicBezTo>
                <a:cubicBezTo>
                  <a:pt x="10218" y="197"/>
                  <a:pt x="10140" y="286"/>
                  <a:pt x="10104" y="418"/>
                </a:cubicBezTo>
                <a:cubicBezTo>
                  <a:pt x="10066" y="558"/>
                  <a:pt x="10133" y="680"/>
                  <a:pt x="10188" y="754"/>
                </a:cubicBezTo>
                <a:cubicBezTo>
                  <a:pt x="10206" y="779"/>
                  <a:pt x="10229" y="811"/>
                  <a:pt x="10260" y="822"/>
                </a:cubicBezTo>
                <a:cubicBezTo>
                  <a:pt x="10247" y="860"/>
                  <a:pt x="10210" y="891"/>
                  <a:pt x="10188" y="922"/>
                </a:cubicBezTo>
                <a:cubicBezTo>
                  <a:pt x="10149" y="977"/>
                  <a:pt x="10115" y="1031"/>
                  <a:pt x="10076" y="1086"/>
                </a:cubicBezTo>
                <a:cubicBezTo>
                  <a:pt x="10063" y="1104"/>
                  <a:pt x="10043" y="1118"/>
                  <a:pt x="10036" y="1142"/>
                </a:cubicBezTo>
                <a:cubicBezTo>
                  <a:pt x="9945" y="1117"/>
                  <a:pt x="9860" y="1150"/>
                  <a:pt x="9860" y="1250"/>
                </a:cubicBezTo>
                <a:cubicBezTo>
                  <a:pt x="9794" y="1252"/>
                  <a:pt x="9724" y="1267"/>
                  <a:pt x="9664" y="1282"/>
                </a:cubicBezTo>
                <a:cubicBezTo>
                  <a:pt x="9639" y="1288"/>
                  <a:pt x="9611" y="1282"/>
                  <a:pt x="9592" y="1294"/>
                </a:cubicBezTo>
                <a:cubicBezTo>
                  <a:pt x="9580" y="1279"/>
                  <a:pt x="9580" y="1257"/>
                  <a:pt x="9572" y="1238"/>
                </a:cubicBezTo>
                <a:cubicBezTo>
                  <a:pt x="9553" y="1194"/>
                  <a:pt x="9524" y="1151"/>
                  <a:pt x="9496" y="1114"/>
                </a:cubicBezTo>
                <a:cubicBezTo>
                  <a:pt x="9370" y="946"/>
                  <a:pt x="9064" y="887"/>
                  <a:pt x="8860" y="1022"/>
                </a:cubicBezTo>
                <a:cubicBezTo>
                  <a:pt x="8805" y="1058"/>
                  <a:pt x="8751" y="1114"/>
                  <a:pt x="8716" y="1170"/>
                </a:cubicBezTo>
                <a:cubicBezTo>
                  <a:pt x="8701" y="1194"/>
                  <a:pt x="8695" y="1229"/>
                  <a:pt x="8676" y="1250"/>
                </a:cubicBezTo>
                <a:cubicBezTo>
                  <a:pt x="8653" y="1259"/>
                  <a:pt x="8590" y="1227"/>
                  <a:pt x="8564" y="1218"/>
                </a:cubicBezTo>
                <a:cubicBezTo>
                  <a:pt x="8496" y="1195"/>
                  <a:pt x="8432" y="1185"/>
                  <a:pt x="8364" y="1162"/>
                </a:cubicBezTo>
                <a:cubicBezTo>
                  <a:pt x="8320" y="1147"/>
                  <a:pt x="8273" y="1127"/>
                  <a:pt x="8224" y="1118"/>
                </a:cubicBezTo>
                <a:cubicBezTo>
                  <a:pt x="8228" y="1086"/>
                  <a:pt x="8237" y="1050"/>
                  <a:pt x="8244" y="1018"/>
                </a:cubicBezTo>
                <a:cubicBezTo>
                  <a:pt x="8254" y="974"/>
                  <a:pt x="8240" y="917"/>
                  <a:pt x="8232" y="886"/>
                </a:cubicBezTo>
                <a:cubicBezTo>
                  <a:pt x="8203" y="778"/>
                  <a:pt x="8161" y="688"/>
                  <a:pt x="8084" y="630"/>
                </a:cubicBezTo>
                <a:cubicBezTo>
                  <a:pt x="8061" y="613"/>
                  <a:pt x="8026" y="600"/>
                  <a:pt x="8008" y="578"/>
                </a:cubicBezTo>
                <a:cubicBezTo>
                  <a:pt x="8003" y="572"/>
                  <a:pt x="8042" y="485"/>
                  <a:pt x="8048" y="470"/>
                </a:cubicBezTo>
                <a:cubicBezTo>
                  <a:pt x="8055" y="453"/>
                  <a:pt x="8083" y="354"/>
                  <a:pt x="8092" y="350"/>
                </a:cubicBezTo>
                <a:cubicBezTo>
                  <a:pt x="8104" y="344"/>
                  <a:pt x="8130" y="356"/>
                  <a:pt x="8148" y="350"/>
                </a:cubicBezTo>
                <a:cubicBezTo>
                  <a:pt x="8201" y="333"/>
                  <a:pt x="8272" y="267"/>
                  <a:pt x="8240" y="182"/>
                </a:cubicBezTo>
                <a:cubicBezTo>
                  <a:pt x="8205" y="90"/>
                  <a:pt x="8068" y="61"/>
                  <a:pt x="8008" y="150"/>
                </a:cubicBezTo>
                <a:cubicBezTo>
                  <a:pt x="7970" y="206"/>
                  <a:pt x="7991" y="311"/>
                  <a:pt x="8048" y="330"/>
                </a:cubicBezTo>
                <a:cubicBezTo>
                  <a:pt x="8020" y="406"/>
                  <a:pt x="7992" y="482"/>
                  <a:pt x="7964" y="558"/>
                </a:cubicBezTo>
                <a:cubicBezTo>
                  <a:pt x="7925" y="549"/>
                  <a:pt x="7883" y="536"/>
                  <a:pt x="7840" y="526"/>
                </a:cubicBezTo>
                <a:cubicBezTo>
                  <a:pt x="7735" y="503"/>
                  <a:pt x="7624" y="558"/>
                  <a:pt x="7564" y="586"/>
                </a:cubicBezTo>
                <a:cubicBezTo>
                  <a:pt x="7542" y="550"/>
                  <a:pt x="7498" y="522"/>
                  <a:pt x="7484" y="482"/>
                </a:cubicBezTo>
                <a:cubicBezTo>
                  <a:pt x="7478" y="466"/>
                  <a:pt x="7503" y="443"/>
                  <a:pt x="7496" y="414"/>
                </a:cubicBezTo>
                <a:cubicBezTo>
                  <a:pt x="7485" y="367"/>
                  <a:pt x="7457" y="363"/>
                  <a:pt x="7424" y="338"/>
                </a:cubicBezTo>
                <a:cubicBezTo>
                  <a:pt x="7347" y="336"/>
                  <a:pt x="7318" y="375"/>
                  <a:pt x="7320" y="454"/>
                </a:cubicBezTo>
                <a:cubicBezTo>
                  <a:pt x="7337" y="473"/>
                  <a:pt x="7376" y="545"/>
                  <a:pt x="7428" y="510"/>
                </a:cubicBezTo>
                <a:cubicBezTo>
                  <a:pt x="7468" y="515"/>
                  <a:pt x="7495" y="583"/>
                  <a:pt x="7524" y="606"/>
                </a:cubicBezTo>
                <a:cubicBezTo>
                  <a:pt x="7516" y="625"/>
                  <a:pt x="7499" y="631"/>
                  <a:pt x="7484" y="642"/>
                </a:cubicBezTo>
                <a:cubicBezTo>
                  <a:pt x="7458" y="661"/>
                  <a:pt x="7430" y="700"/>
                  <a:pt x="7412" y="726"/>
                </a:cubicBezTo>
                <a:cubicBezTo>
                  <a:pt x="7333" y="840"/>
                  <a:pt x="7319" y="1020"/>
                  <a:pt x="7380" y="1162"/>
                </a:cubicBezTo>
                <a:cubicBezTo>
                  <a:pt x="7390" y="1185"/>
                  <a:pt x="7394" y="1208"/>
                  <a:pt x="7412" y="1222"/>
                </a:cubicBezTo>
                <a:cubicBezTo>
                  <a:pt x="7386" y="1260"/>
                  <a:pt x="7268" y="1317"/>
                  <a:pt x="7224" y="1346"/>
                </a:cubicBezTo>
                <a:cubicBezTo>
                  <a:pt x="7123" y="1414"/>
                  <a:pt x="7021" y="1480"/>
                  <a:pt x="6916" y="1546"/>
                </a:cubicBezTo>
                <a:cubicBezTo>
                  <a:pt x="6869" y="1576"/>
                  <a:pt x="6824" y="1617"/>
                  <a:pt x="6772" y="1642"/>
                </a:cubicBezTo>
                <a:cubicBezTo>
                  <a:pt x="6745" y="1576"/>
                  <a:pt x="6727" y="1508"/>
                  <a:pt x="6692" y="1450"/>
                </a:cubicBezTo>
                <a:cubicBezTo>
                  <a:pt x="6557" y="1228"/>
                  <a:pt x="6373" y="1066"/>
                  <a:pt x="6104" y="978"/>
                </a:cubicBezTo>
                <a:cubicBezTo>
                  <a:pt x="6053" y="967"/>
                  <a:pt x="6003" y="957"/>
                  <a:pt x="5952" y="946"/>
                </a:cubicBezTo>
                <a:cubicBezTo>
                  <a:pt x="5854" y="924"/>
                  <a:pt x="5702" y="940"/>
                  <a:pt x="5620" y="962"/>
                </a:cubicBezTo>
                <a:cubicBezTo>
                  <a:pt x="5315" y="1042"/>
                  <a:pt x="5132" y="1167"/>
                  <a:pt x="4984" y="1402"/>
                </a:cubicBezTo>
                <a:cubicBezTo>
                  <a:pt x="4935" y="1480"/>
                  <a:pt x="4852" y="1621"/>
                  <a:pt x="4848" y="1738"/>
                </a:cubicBezTo>
                <a:cubicBezTo>
                  <a:pt x="4747" y="1730"/>
                  <a:pt x="4638" y="1706"/>
                  <a:pt x="4544" y="1682"/>
                </a:cubicBezTo>
                <a:cubicBezTo>
                  <a:pt x="4474" y="1664"/>
                  <a:pt x="4410" y="1668"/>
                  <a:pt x="4340" y="1650"/>
                </a:cubicBezTo>
                <a:cubicBezTo>
                  <a:pt x="4287" y="1636"/>
                  <a:pt x="4224" y="1618"/>
                  <a:pt x="4164" y="1618"/>
                </a:cubicBezTo>
                <a:cubicBezTo>
                  <a:pt x="4160" y="1614"/>
                  <a:pt x="4164" y="1618"/>
                  <a:pt x="4160" y="1614"/>
                </a:cubicBezTo>
                <a:cubicBezTo>
                  <a:pt x="4175" y="1416"/>
                  <a:pt x="4126" y="1286"/>
                  <a:pt x="4008" y="1198"/>
                </a:cubicBezTo>
                <a:cubicBezTo>
                  <a:pt x="3976" y="1174"/>
                  <a:pt x="3945" y="1142"/>
                  <a:pt x="3900" y="1130"/>
                </a:cubicBezTo>
                <a:cubicBezTo>
                  <a:pt x="3928" y="1019"/>
                  <a:pt x="4002" y="925"/>
                  <a:pt x="4028" y="814"/>
                </a:cubicBezTo>
                <a:cubicBezTo>
                  <a:pt x="4125" y="816"/>
                  <a:pt x="4193" y="718"/>
                  <a:pt x="4136" y="634"/>
                </a:cubicBezTo>
                <a:cubicBezTo>
                  <a:pt x="4107" y="592"/>
                  <a:pt x="4057" y="588"/>
                  <a:pt x="4000" y="594"/>
                </a:cubicBezTo>
                <a:cubicBezTo>
                  <a:pt x="3977" y="615"/>
                  <a:pt x="3949" y="626"/>
                  <a:pt x="3936" y="658"/>
                </a:cubicBezTo>
                <a:cubicBezTo>
                  <a:pt x="3913" y="714"/>
                  <a:pt x="3948" y="782"/>
                  <a:pt x="3984" y="794"/>
                </a:cubicBezTo>
                <a:cubicBezTo>
                  <a:pt x="3979" y="828"/>
                  <a:pt x="3960" y="855"/>
                  <a:pt x="3948" y="882"/>
                </a:cubicBezTo>
                <a:cubicBezTo>
                  <a:pt x="3926" y="933"/>
                  <a:pt x="3913" y="979"/>
                  <a:pt x="3892" y="1030"/>
                </a:cubicBezTo>
                <a:cubicBezTo>
                  <a:pt x="3881" y="1056"/>
                  <a:pt x="3863" y="1084"/>
                  <a:pt x="3856" y="1114"/>
                </a:cubicBezTo>
                <a:cubicBezTo>
                  <a:pt x="3827" y="1107"/>
                  <a:pt x="3789" y="1101"/>
                  <a:pt x="3756" y="1094"/>
                </a:cubicBezTo>
                <a:cubicBezTo>
                  <a:pt x="3708" y="1084"/>
                  <a:pt x="3648" y="1104"/>
                  <a:pt x="3616" y="1114"/>
                </a:cubicBezTo>
                <a:cubicBezTo>
                  <a:pt x="3526" y="1143"/>
                  <a:pt x="3446" y="1182"/>
                  <a:pt x="3396" y="1250"/>
                </a:cubicBezTo>
                <a:cubicBezTo>
                  <a:pt x="3386" y="1264"/>
                  <a:pt x="3380" y="1278"/>
                  <a:pt x="3368" y="1290"/>
                </a:cubicBezTo>
                <a:cubicBezTo>
                  <a:pt x="3368" y="1291"/>
                  <a:pt x="3368" y="1293"/>
                  <a:pt x="3368" y="1294"/>
                </a:cubicBezTo>
                <a:cubicBezTo>
                  <a:pt x="3318" y="1276"/>
                  <a:pt x="3284" y="1216"/>
                  <a:pt x="3244" y="1186"/>
                </a:cubicBezTo>
                <a:cubicBezTo>
                  <a:pt x="3170" y="1130"/>
                  <a:pt x="3109" y="1057"/>
                  <a:pt x="3036" y="1002"/>
                </a:cubicBezTo>
                <a:cubicBezTo>
                  <a:pt x="3003" y="977"/>
                  <a:pt x="2959" y="949"/>
                  <a:pt x="2936" y="914"/>
                </a:cubicBezTo>
                <a:cubicBezTo>
                  <a:pt x="2933" y="911"/>
                  <a:pt x="2950" y="877"/>
                  <a:pt x="2956" y="866"/>
                </a:cubicBezTo>
                <a:cubicBezTo>
                  <a:pt x="2976" y="828"/>
                  <a:pt x="3006" y="751"/>
                  <a:pt x="2988" y="682"/>
                </a:cubicBezTo>
                <a:cubicBezTo>
                  <a:pt x="2948" y="525"/>
                  <a:pt x="2873" y="452"/>
                  <a:pt x="2716" y="410"/>
                </a:cubicBezTo>
                <a:cubicBezTo>
                  <a:pt x="2681" y="401"/>
                  <a:pt x="2630" y="399"/>
                  <a:pt x="2592" y="410"/>
                </a:cubicBezTo>
                <a:cubicBezTo>
                  <a:pt x="2554" y="421"/>
                  <a:pt x="2522" y="443"/>
                  <a:pt x="2488" y="454"/>
                </a:cubicBezTo>
                <a:cubicBezTo>
                  <a:pt x="2469" y="417"/>
                  <a:pt x="2439" y="387"/>
                  <a:pt x="2416" y="354"/>
                </a:cubicBezTo>
                <a:cubicBezTo>
                  <a:pt x="2398" y="328"/>
                  <a:pt x="2386" y="299"/>
                  <a:pt x="2364" y="278"/>
                </a:cubicBezTo>
                <a:cubicBezTo>
                  <a:pt x="2374" y="237"/>
                  <a:pt x="2421" y="212"/>
                  <a:pt x="2404" y="142"/>
                </a:cubicBezTo>
                <a:cubicBezTo>
                  <a:pt x="2386" y="71"/>
                  <a:pt x="2288" y="0"/>
                  <a:pt x="2200" y="54"/>
                </a:cubicBezTo>
                <a:cubicBezTo>
                  <a:pt x="2117" y="105"/>
                  <a:pt x="2116" y="227"/>
                  <a:pt x="2196" y="282"/>
                </a:cubicBezTo>
                <a:cubicBezTo>
                  <a:pt x="2216" y="296"/>
                  <a:pt x="2279" y="324"/>
                  <a:pt x="2312" y="298"/>
                </a:cubicBezTo>
                <a:cubicBezTo>
                  <a:pt x="2336" y="303"/>
                  <a:pt x="2336" y="321"/>
                  <a:pt x="2348" y="338"/>
                </a:cubicBezTo>
                <a:cubicBezTo>
                  <a:pt x="2366" y="363"/>
                  <a:pt x="2390" y="389"/>
                  <a:pt x="2408" y="414"/>
                </a:cubicBezTo>
                <a:cubicBezTo>
                  <a:pt x="2423" y="436"/>
                  <a:pt x="2432" y="462"/>
                  <a:pt x="2452" y="478"/>
                </a:cubicBezTo>
                <a:cubicBezTo>
                  <a:pt x="2440" y="510"/>
                  <a:pt x="2402" y="533"/>
                  <a:pt x="2384" y="562"/>
                </a:cubicBezTo>
                <a:cubicBezTo>
                  <a:pt x="2337" y="639"/>
                  <a:pt x="2316" y="824"/>
                  <a:pt x="2388" y="894"/>
                </a:cubicBezTo>
                <a:cubicBezTo>
                  <a:pt x="2381" y="915"/>
                  <a:pt x="2362" y="924"/>
                  <a:pt x="2348" y="938"/>
                </a:cubicBezTo>
                <a:cubicBezTo>
                  <a:pt x="2302" y="984"/>
                  <a:pt x="2240" y="1028"/>
                  <a:pt x="2204" y="1082"/>
                </a:cubicBezTo>
                <a:cubicBezTo>
                  <a:pt x="2182" y="1074"/>
                  <a:pt x="2164" y="1057"/>
                  <a:pt x="2140" y="1050"/>
                </a:cubicBezTo>
                <a:cubicBezTo>
                  <a:pt x="2068" y="1028"/>
                  <a:pt x="1983" y="1077"/>
                  <a:pt x="1968" y="1126"/>
                </a:cubicBezTo>
                <a:cubicBezTo>
                  <a:pt x="1876" y="1082"/>
                  <a:pt x="1784" y="1038"/>
                  <a:pt x="1692" y="994"/>
                </a:cubicBezTo>
                <a:cubicBezTo>
                  <a:pt x="1696" y="943"/>
                  <a:pt x="1718" y="871"/>
                  <a:pt x="1704" y="806"/>
                </a:cubicBezTo>
                <a:cubicBezTo>
                  <a:pt x="1658" y="598"/>
                  <a:pt x="1558" y="460"/>
                  <a:pt x="1380" y="386"/>
                </a:cubicBezTo>
                <a:cubicBezTo>
                  <a:pt x="1243" y="329"/>
                  <a:pt x="1038" y="350"/>
                  <a:pt x="928" y="418"/>
                </a:cubicBezTo>
                <a:cubicBezTo>
                  <a:pt x="899" y="436"/>
                  <a:pt x="874" y="462"/>
                  <a:pt x="848" y="482"/>
                </a:cubicBezTo>
                <a:cubicBezTo>
                  <a:pt x="806" y="513"/>
                  <a:pt x="753" y="564"/>
                  <a:pt x="736" y="618"/>
                </a:cubicBezTo>
                <a:cubicBezTo>
                  <a:pt x="682" y="602"/>
                  <a:pt x="633" y="554"/>
                  <a:pt x="588" y="526"/>
                </a:cubicBezTo>
                <a:cubicBezTo>
                  <a:pt x="566" y="512"/>
                  <a:pt x="540" y="506"/>
                  <a:pt x="524" y="486"/>
                </a:cubicBezTo>
                <a:cubicBezTo>
                  <a:pt x="520" y="480"/>
                  <a:pt x="533" y="447"/>
                  <a:pt x="536" y="434"/>
                </a:cubicBezTo>
                <a:cubicBezTo>
                  <a:pt x="546" y="391"/>
                  <a:pt x="532" y="337"/>
                  <a:pt x="520" y="310"/>
                </a:cubicBezTo>
                <a:cubicBezTo>
                  <a:pt x="447" y="142"/>
                  <a:pt x="202" y="109"/>
                  <a:pt x="96" y="270"/>
                </a:cubicBezTo>
                <a:cubicBezTo>
                  <a:pt x="0" y="416"/>
                  <a:pt x="100" y="588"/>
                  <a:pt x="224" y="630"/>
                </a:cubicBezTo>
                <a:cubicBezTo>
                  <a:pt x="331" y="666"/>
                  <a:pt x="473" y="601"/>
                  <a:pt x="496" y="530"/>
                </a:cubicBezTo>
                <a:cubicBezTo>
                  <a:pt x="570" y="551"/>
                  <a:pt x="639" y="636"/>
                  <a:pt x="712" y="658"/>
                </a:cubicBezTo>
                <a:cubicBezTo>
                  <a:pt x="707" y="681"/>
                  <a:pt x="695" y="701"/>
                  <a:pt x="688" y="722"/>
                </a:cubicBezTo>
                <a:cubicBezTo>
                  <a:pt x="681" y="759"/>
                  <a:pt x="675" y="797"/>
                  <a:pt x="668" y="834"/>
                </a:cubicBezTo>
                <a:cubicBezTo>
                  <a:pt x="663" y="855"/>
                  <a:pt x="669" y="891"/>
                  <a:pt x="672" y="906"/>
                </a:cubicBezTo>
                <a:cubicBezTo>
                  <a:pt x="675" y="933"/>
                  <a:pt x="677" y="959"/>
                  <a:pt x="680" y="986"/>
                </a:cubicBezTo>
                <a:cubicBezTo>
                  <a:pt x="705" y="1079"/>
                  <a:pt x="747" y="1140"/>
                  <a:pt x="796" y="1206"/>
                </a:cubicBezTo>
                <a:cubicBezTo>
                  <a:pt x="818" y="1236"/>
                  <a:pt x="850" y="1277"/>
                  <a:pt x="888" y="1290"/>
                </a:cubicBezTo>
                <a:cubicBezTo>
                  <a:pt x="875" y="1330"/>
                  <a:pt x="845" y="1364"/>
                  <a:pt x="824" y="1398"/>
                </a:cubicBezTo>
                <a:cubicBezTo>
                  <a:pt x="805" y="1429"/>
                  <a:pt x="795" y="1460"/>
                  <a:pt x="776" y="1490"/>
                </a:cubicBezTo>
                <a:cubicBezTo>
                  <a:pt x="763" y="1511"/>
                  <a:pt x="743" y="1532"/>
                  <a:pt x="736" y="1558"/>
                </a:cubicBezTo>
                <a:cubicBezTo>
                  <a:pt x="646" y="1545"/>
                  <a:pt x="584" y="1558"/>
                  <a:pt x="544" y="1618"/>
                </a:cubicBezTo>
                <a:cubicBezTo>
                  <a:pt x="492" y="1697"/>
                  <a:pt x="536" y="1805"/>
                  <a:pt x="596" y="1842"/>
                </a:cubicBezTo>
                <a:cubicBezTo>
                  <a:pt x="767" y="1948"/>
                  <a:pt x="924" y="1679"/>
                  <a:pt x="776" y="1586"/>
                </a:cubicBezTo>
                <a:cubicBezTo>
                  <a:pt x="782" y="1553"/>
                  <a:pt x="805" y="1530"/>
                  <a:pt x="820" y="1506"/>
                </a:cubicBezTo>
                <a:cubicBezTo>
                  <a:pt x="857" y="1447"/>
                  <a:pt x="895" y="1385"/>
                  <a:pt x="924" y="1322"/>
                </a:cubicBezTo>
                <a:cubicBezTo>
                  <a:pt x="962" y="1328"/>
                  <a:pt x="993" y="1354"/>
                  <a:pt x="1028" y="1366"/>
                </a:cubicBezTo>
                <a:cubicBezTo>
                  <a:pt x="1069" y="1380"/>
                  <a:pt x="1116" y="1380"/>
                  <a:pt x="1160" y="1390"/>
                </a:cubicBezTo>
                <a:cubicBezTo>
                  <a:pt x="1210" y="1401"/>
                  <a:pt x="1298" y="1378"/>
                  <a:pt x="1332" y="1366"/>
                </a:cubicBezTo>
                <a:cubicBezTo>
                  <a:pt x="1471" y="1319"/>
                  <a:pt x="1557" y="1252"/>
                  <a:pt x="1628" y="1138"/>
                </a:cubicBezTo>
                <a:cubicBezTo>
                  <a:pt x="1646" y="1110"/>
                  <a:pt x="1670" y="1077"/>
                  <a:pt x="1676" y="1038"/>
                </a:cubicBezTo>
                <a:cubicBezTo>
                  <a:pt x="1730" y="1065"/>
                  <a:pt x="1785" y="1086"/>
                  <a:pt x="1840" y="1114"/>
                </a:cubicBezTo>
                <a:cubicBezTo>
                  <a:pt x="1873" y="1131"/>
                  <a:pt x="1909" y="1157"/>
                  <a:pt x="1948" y="1166"/>
                </a:cubicBezTo>
                <a:cubicBezTo>
                  <a:pt x="1946" y="1203"/>
                  <a:pt x="1943" y="1235"/>
                  <a:pt x="1956" y="1266"/>
                </a:cubicBezTo>
                <a:cubicBezTo>
                  <a:pt x="1984" y="1332"/>
                  <a:pt x="2084" y="1391"/>
                  <a:pt x="2172" y="1346"/>
                </a:cubicBezTo>
                <a:cubicBezTo>
                  <a:pt x="2221" y="1321"/>
                  <a:pt x="2274" y="1253"/>
                  <a:pt x="2252" y="1170"/>
                </a:cubicBezTo>
                <a:cubicBezTo>
                  <a:pt x="2246" y="1148"/>
                  <a:pt x="2247" y="1134"/>
                  <a:pt x="2232" y="1122"/>
                </a:cubicBezTo>
                <a:cubicBezTo>
                  <a:pt x="2241" y="1097"/>
                  <a:pt x="2268" y="1081"/>
                  <a:pt x="2288" y="1066"/>
                </a:cubicBezTo>
                <a:cubicBezTo>
                  <a:pt x="2335" y="1031"/>
                  <a:pt x="2366" y="975"/>
                  <a:pt x="2416" y="942"/>
                </a:cubicBezTo>
                <a:cubicBezTo>
                  <a:pt x="2416" y="941"/>
                  <a:pt x="2416" y="939"/>
                  <a:pt x="2416" y="938"/>
                </a:cubicBezTo>
                <a:cubicBezTo>
                  <a:pt x="2417" y="938"/>
                  <a:pt x="2419" y="938"/>
                  <a:pt x="2420" y="938"/>
                </a:cubicBezTo>
                <a:cubicBezTo>
                  <a:pt x="2471" y="1023"/>
                  <a:pt x="2637" y="1086"/>
                  <a:pt x="2768" y="1038"/>
                </a:cubicBezTo>
                <a:cubicBezTo>
                  <a:pt x="2822" y="1018"/>
                  <a:pt x="2857" y="983"/>
                  <a:pt x="2900" y="954"/>
                </a:cubicBezTo>
                <a:cubicBezTo>
                  <a:pt x="2908" y="946"/>
                  <a:pt x="2989" y="1028"/>
                  <a:pt x="3004" y="1042"/>
                </a:cubicBezTo>
                <a:cubicBezTo>
                  <a:pt x="3076" y="1106"/>
                  <a:pt x="3147" y="1172"/>
                  <a:pt x="3224" y="1230"/>
                </a:cubicBezTo>
                <a:cubicBezTo>
                  <a:pt x="3265" y="1261"/>
                  <a:pt x="3296" y="1306"/>
                  <a:pt x="3340" y="1334"/>
                </a:cubicBezTo>
                <a:cubicBezTo>
                  <a:pt x="3328" y="1370"/>
                  <a:pt x="3316" y="1406"/>
                  <a:pt x="3304" y="1442"/>
                </a:cubicBezTo>
                <a:cubicBezTo>
                  <a:pt x="3286" y="1511"/>
                  <a:pt x="3304" y="1588"/>
                  <a:pt x="3312" y="1650"/>
                </a:cubicBezTo>
                <a:cubicBezTo>
                  <a:pt x="3253" y="1671"/>
                  <a:pt x="3195" y="1693"/>
                  <a:pt x="3136" y="1714"/>
                </a:cubicBezTo>
                <a:cubicBezTo>
                  <a:pt x="3074" y="1588"/>
                  <a:pt x="2837" y="1665"/>
                  <a:pt x="2896" y="1826"/>
                </a:cubicBezTo>
                <a:cubicBezTo>
                  <a:pt x="2912" y="1869"/>
                  <a:pt x="2953" y="1902"/>
                  <a:pt x="3000" y="1914"/>
                </a:cubicBezTo>
                <a:cubicBezTo>
                  <a:pt x="3084" y="1936"/>
                  <a:pt x="3180" y="1835"/>
                  <a:pt x="3152" y="1758"/>
                </a:cubicBezTo>
                <a:cubicBezTo>
                  <a:pt x="3195" y="1738"/>
                  <a:pt x="3283" y="1723"/>
                  <a:pt x="3316" y="1694"/>
                </a:cubicBezTo>
                <a:cubicBezTo>
                  <a:pt x="3339" y="1700"/>
                  <a:pt x="3386" y="1800"/>
                  <a:pt x="3408" y="1822"/>
                </a:cubicBezTo>
                <a:cubicBezTo>
                  <a:pt x="3515" y="1931"/>
                  <a:pt x="3709" y="2019"/>
                  <a:pt x="3904" y="1930"/>
                </a:cubicBezTo>
                <a:cubicBezTo>
                  <a:pt x="3925" y="1965"/>
                  <a:pt x="3960" y="2002"/>
                  <a:pt x="3972" y="2042"/>
                </a:cubicBezTo>
                <a:cubicBezTo>
                  <a:pt x="3971" y="2066"/>
                  <a:pt x="3920" y="2099"/>
                  <a:pt x="3936" y="2158"/>
                </a:cubicBezTo>
                <a:cubicBezTo>
                  <a:pt x="3954" y="2224"/>
                  <a:pt x="4040" y="2288"/>
                  <a:pt x="4120" y="2238"/>
                </a:cubicBezTo>
                <a:cubicBezTo>
                  <a:pt x="4192" y="2193"/>
                  <a:pt x="4195" y="2078"/>
                  <a:pt x="4120" y="2034"/>
                </a:cubicBezTo>
                <a:cubicBezTo>
                  <a:pt x="4105" y="2025"/>
                  <a:pt x="4057" y="1998"/>
                  <a:pt x="4028" y="2018"/>
                </a:cubicBezTo>
                <a:cubicBezTo>
                  <a:pt x="3992" y="2013"/>
                  <a:pt x="3974" y="1940"/>
                  <a:pt x="3948" y="1918"/>
                </a:cubicBezTo>
                <a:cubicBezTo>
                  <a:pt x="3954" y="1896"/>
                  <a:pt x="4018" y="1860"/>
                  <a:pt x="4036" y="1842"/>
                </a:cubicBezTo>
                <a:cubicBezTo>
                  <a:pt x="4086" y="1792"/>
                  <a:pt x="4119" y="1734"/>
                  <a:pt x="4148" y="1662"/>
                </a:cubicBezTo>
                <a:cubicBezTo>
                  <a:pt x="4232" y="1667"/>
                  <a:pt x="4334" y="1690"/>
                  <a:pt x="4412" y="1710"/>
                </a:cubicBezTo>
                <a:cubicBezTo>
                  <a:pt x="4502" y="1733"/>
                  <a:pt x="4590" y="1731"/>
                  <a:pt x="4680" y="1754"/>
                </a:cubicBezTo>
                <a:cubicBezTo>
                  <a:pt x="4727" y="1766"/>
                  <a:pt x="4783" y="1782"/>
                  <a:pt x="4836" y="1782"/>
                </a:cubicBezTo>
                <a:cubicBezTo>
                  <a:pt x="4835" y="1864"/>
                  <a:pt x="4813" y="1969"/>
                  <a:pt x="4832" y="2054"/>
                </a:cubicBezTo>
                <a:cubicBezTo>
                  <a:pt x="4846" y="2117"/>
                  <a:pt x="4853" y="2180"/>
                  <a:pt x="4872" y="2238"/>
                </a:cubicBezTo>
                <a:cubicBezTo>
                  <a:pt x="4925" y="2400"/>
                  <a:pt x="5016" y="2537"/>
                  <a:pt x="5128" y="2642"/>
                </a:cubicBezTo>
                <a:cubicBezTo>
                  <a:pt x="5185" y="2695"/>
                  <a:pt x="5239" y="2739"/>
                  <a:pt x="5308" y="2782"/>
                </a:cubicBezTo>
                <a:cubicBezTo>
                  <a:pt x="5324" y="2792"/>
                  <a:pt x="5345" y="2812"/>
                  <a:pt x="5364" y="2818"/>
                </a:cubicBezTo>
                <a:cubicBezTo>
                  <a:pt x="5509" y="2818"/>
                  <a:pt x="5655" y="2818"/>
                  <a:pt x="5800" y="2818"/>
                </a:cubicBezTo>
                <a:cubicBezTo>
                  <a:pt x="5959" y="2818"/>
                  <a:pt x="6117" y="2818"/>
                  <a:pt x="6276" y="2818"/>
                </a:cubicBezTo>
                <a:cubicBezTo>
                  <a:pt x="6290" y="2813"/>
                  <a:pt x="6308" y="2798"/>
                  <a:pt x="6320" y="2790"/>
                </a:cubicBezTo>
                <a:cubicBezTo>
                  <a:pt x="6356" y="2768"/>
                  <a:pt x="6391" y="2751"/>
                  <a:pt x="6424" y="2726"/>
                </a:cubicBezTo>
                <a:cubicBezTo>
                  <a:pt x="6447" y="2709"/>
                  <a:pt x="6466" y="2683"/>
                  <a:pt x="6488" y="2666"/>
                </a:cubicBezTo>
                <a:cubicBezTo>
                  <a:pt x="6657" y="2538"/>
                  <a:pt x="6745" y="2334"/>
                  <a:pt x="6804" y="2094"/>
                </a:cubicBezTo>
                <a:cubicBezTo>
                  <a:pt x="6831" y="1984"/>
                  <a:pt x="6817" y="1781"/>
                  <a:pt x="6784" y="1690"/>
                </a:cubicBezTo>
                <a:cubicBezTo>
                  <a:pt x="6816" y="1673"/>
                  <a:pt x="6843" y="1649"/>
                  <a:pt x="6872" y="1630"/>
                </a:cubicBezTo>
                <a:cubicBezTo>
                  <a:pt x="6993" y="1554"/>
                  <a:pt x="7109" y="1473"/>
                  <a:pt x="7228" y="1398"/>
                </a:cubicBezTo>
                <a:cubicBezTo>
                  <a:pt x="7279" y="1366"/>
                  <a:pt x="7327" y="1334"/>
                  <a:pt x="7376" y="1302"/>
                </a:cubicBezTo>
                <a:cubicBezTo>
                  <a:pt x="7395" y="1289"/>
                  <a:pt x="7418" y="1283"/>
                  <a:pt x="7432" y="1266"/>
                </a:cubicBezTo>
                <a:cubicBezTo>
                  <a:pt x="7456" y="1271"/>
                  <a:pt x="7513" y="1341"/>
                  <a:pt x="7540" y="1358"/>
                </a:cubicBezTo>
                <a:cubicBezTo>
                  <a:pt x="7594" y="1392"/>
                  <a:pt x="7738" y="1453"/>
                  <a:pt x="7844" y="1430"/>
                </a:cubicBezTo>
                <a:cubicBezTo>
                  <a:pt x="7868" y="1425"/>
                  <a:pt x="7892" y="1419"/>
                  <a:pt x="7916" y="1414"/>
                </a:cubicBezTo>
                <a:cubicBezTo>
                  <a:pt x="7921" y="1444"/>
                  <a:pt x="7983" y="1591"/>
                  <a:pt x="8000" y="1610"/>
                </a:cubicBezTo>
                <a:cubicBezTo>
                  <a:pt x="7992" y="1637"/>
                  <a:pt x="7946" y="1648"/>
                  <a:pt x="7928" y="1666"/>
                </a:cubicBezTo>
                <a:cubicBezTo>
                  <a:pt x="7904" y="1690"/>
                  <a:pt x="7880" y="1729"/>
                  <a:pt x="7868" y="1762"/>
                </a:cubicBezTo>
                <a:cubicBezTo>
                  <a:pt x="7798" y="1953"/>
                  <a:pt x="7993" y="2139"/>
                  <a:pt x="8180" y="2078"/>
                </a:cubicBezTo>
                <a:cubicBezTo>
                  <a:pt x="8349" y="2023"/>
                  <a:pt x="8417" y="1771"/>
                  <a:pt x="8256" y="1654"/>
                </a:cubicBezTo>
                <a:cubicBezTo>
                  <a:pt x="8246" y="1646"/>
                  <a:pt x="8235" y="1633"/>
                  <a:pt x="8224" y="1626"/>
                </a:cubicBezTo>
                <a:cubicBezTo>
                  <a:pt x="8205" y="1615"/>
                  <a:pt x="8098" y="1580"/>
                  <a:pt x="8064" y="1602"/>
                </a:cubicBezTo>
                <a:cubicBezTo>
                  <a:pt x="8031" y="1600"/>
                  <a:pt x="8038" y="1582"/>
                  <a:pt x="8028" y="1558"/>
                </a:cubicBezTo>
                <a:cubicBezTo>
                  <a:pt x="8013" y="1524"/>
                  <a:pt x="7981" y="1435"/>
                  <a:pt x="7960" y="1410"/>
                </a:cubicBezTo>
                <a:cubicBezTo>
                  <a:pt x="7966" y="1387"/>
                  <a:pt x="8027" y="1368"/>
                  <a:pt x="8048" y="1354"/>
                </a:cubicBezTo>
                <a:cubicBezTo>
                  <a:pt x="8101" y="1318"/>
                  <a:pt x="8186" y="1230"/>
                  <a:pt x="8204" y="1162"/>
                </a:cubicBezTo>
                <a:cubicBezTo>
                  <a:pt x="8251" y="1167"/>
                  <a:pt x="8296" y="1189"/>
                  <a:pt x="8336" y="1202"/>
                </a:cubicBezTo>
                <a:cubicBezTo>
                  <a:pt x="8387" y="1219"/>
                  <a:pt x="8433" y="1225"/>
                  <a:pt x="8484" y="1242"/>
                </a:cubicBezTo>
                <a:cubicBezTo>
                  <a:pt x="8539" y="1260"/>
                  <a:pt x="8601" y="1286"/>
                  <a:pt x="8660" y="1298"/>
                </a:cubicBezTo>
                <a:cubicBezTo>
                  <a:pt x="8657" y="1358"/>
                  <a:pt x="8633" y="1422"/>
                  <a:pt x="8648" y="1490"/>
                </a:cubicBezTo>
                <a:cubicBezTo>
                  <a:pt x="8683" y="1646"/>
                  <a:pt x="8746" y="1746"/>
                  <a:pt x="8860" y="1822"/>
                </a:cubicBezTo>
                <a:cubicBezTo>
                  <a:pt x="8885" y="1838"/>
                  <a:pt x="8906" y="1858"/>
                  <a:pt x="8940" y="1866"/>
                </a:cubicBezTo>
                <a:cubicBezTo>
                  <a:pt x="8937" y="1914"/>
                  <a:pt x="8915" y="1958"/>
                  <a:pt x="8900" y="1998"/>
                </a:cubicBezTo>
                <a:cubicBezTo>
                  <a:pt x="8870" y="2080"/>
                  <a:pt x="8856" y="2159"/>
                  <a:pt x="8828" y="2242"/>
                </a:cubicBezTo>
                <a:cubicBezTo>
                  <a:pt x="8815" y="2280"/>
                  <a:pt x="8793" y="2323"/>
                  <a:pt x="8788" y="2366"/>
                </a:cubicBezTo>
                <a:cubicBezTo>
                  <a:pt x="8605" y="2342"/>
                  <a:pt x="8554" y="2586"/>
                  <a:pt x="8696" y="2650"/>
                </a:cubicBezTo>
                <a:cubicBezTo>
                  <a:pt x="8886" y="2736"/>
                  <a:pt x="8994" y="2455"/>
                  <a:pt x="8832" y="2382"/>
                </a:cubicBezTo>
                <a:cubicBezTo>
                  <a:pt x="8841" y="2324"/>
                  <a:pt x="8867" y="2269"/>
                  <a:pt x="8884" y="2218"/>
                </a:cubicBezTo>
                <a:cubicBezTo>
                  <a:pt x="8910" y="2139"/>
                  <a:pt x="8925" y="2065"/>
                  <a:pt x="8952" y="1986"/>
                </a:cubicBezTo>
                <a:cubicBezTo>
                  <a:pt x="8962" y="1955"/>
                  <a:pt x="8980" y="1923"/>
                  <a:pt x="8984" y="1886"/>
                </a:cubicBezTo>
                <a:cubicBezTo>
                  <a:pt x="9017" y="1889"/>
                  <a:pt x="9051" y="1899"/>
                  <a:pt x="9084" y="1906"/>
                </a:cubicBezTo>
                <a:cubicBezTo>
                  <a:pt x="9108" y="1911"/>
                  <a:pt x="9150" y="1906"/>
                  <a:pt x="9168" y="1902"/>
                </a:cubicBezTo>
                <a:cubicBezTo>
                  <a:pt x="9202" y="1895"/>
                  <a:pt x="9227" y="1900"/>
                  <a:pt x="9256" y="1890"/>
                </a:cubicBezTo>
                <a:cubicBezTo>
                  <a:pt x="9356" y="1858"/>
                  <a:pt x="9420" y="1805"/>
                  <a:pt x="9488" y="1742"/>
                </a:cubicBezTo>
                <a:cubicBezTo>
                  <a:pt x="9491" y="1740"/>
                  <a:pt x="9606" y="1789"/>
                  <a:pt x="9624" y="1798"/>
                </a:cubicBezTo>
                <a:cubicBezTo>
                  <a:pt x="9702" y="1838"/>
                  <a:pt x="9782" y="1869"/>
                  <a:pt x="9864" y="1906"/>
                </a:cubicBezTo>
                <a:cubicBezTo>
                  <a:pt x="9920" y="1931"/>
                  <a:pt x="9977" y="1964"/>
                  <a:pt x="10036" y="1986"/>
                </a:cubicBezTo>
                <a:cubicBezTo>
                  <a:pt x="10034" y="2104"/>
                  <a:pt x="10063" y="2178"/>
                  <a:pt x="10140" y="2226"/>
                </a:cubicBezTo>
                <a:cubicBezTo>
                  <a:pt x="10263" y="2302"/>
                  <a:pt x="10417" y="2223"/>
                  <a:pt x="10460" y="2122"/>
                </a:cubicBezTo>
                <a:cubicBezTo>
                  <a:pt x="10520" y="1981"/>
                  <a:pt x="10419" y="1858"/>
                  <a:pt x="10320" y="1822"/>
                </a:cubicBezTo>
                <a:cubicBezTo>
                  <a:pt x="10211" y="1782"/>
                  <a:pt x="10076" y="1867"/>
                  <a:pt x="10056" y="1942"/>
                </a:cubicBezTo>
                <a:cubicBezTo>
                  <a:pt x="9993" y="1932"/>
                  <a:pt x="9902" y="1872"/>
                  <a:pt x="9844" y="1846"/>
                </a:cubicBezTo>
                <a:cubicBezTo>
                  <a:pt x="9769" y="1813"/>
                  <a:pt x="9696" y="1778"/>
                  <a:pt x="9624" y="1746"/>
                </a:cubicBezTo>
                <a:cubicBezTo>
                  <a:pt x="9590" y="1731"/>
                  <a:pt x="9552" y="1723"/>
                  <a:pt x="9524" y="1702"/>
                </a:cubicBezTo>
                <a:cubicBezTo>
                  <a:pt x="9521" y="1700"/>
                  <a:pt x="9561" y="1633"/>
                  <a:pt x="9568" y="1618"/>
                </a:cubicBezTo>
                <a:cubicBezTo>
                  <a:pt x="9604" y="1540"/>
                  <a:pt x="9608" y="1442"/>
                  <a:pt x="9600" y="1338"/>
                </a:cubicBezTo>
                <a:cubicBezTo>
                  <a:pt x="9659" y="1330"/>
                  <a:pt x="9724" y="1320"/>
                  <a:pt x="9780" y="1306"/>
                </a:cubicBezTo>
                <a:cubicBezTo>
                  <a:pt x="9805" y="1300"/>
                  <a:pt x="9833" y="1306"/>
                  <a:pt x="9852" y="1294"/>
                </a:cubicBezTo>
                <a:cubicBezTo>
                  <a:pt x="9892" y="1301"/>
                  <a:pt x="9911" y="1391"/>
                  <a:pt x="10000" y="1370"/>
                </a:cubicBezTo>
                <a:cubicBezTo>
                  <a:pt x="10057" y="1356"/>
                  <a:pt x="10117" y="1303"/>
                  <a:pt x="10096" y="1226"/>
                </a:cubicBezTo>
                <a:cubicBezTo>
                  <a:pt x="10090" y="1203"/>
                  <a:pt x="10088" y="1186"/>
                  <a:pt x="10072" y="1174"/>
                </a:cubicBezTo>
                <a:cubicBezTo>
                  <a:pt x="10080" y="1137"/>
                  <a:pt x="10117" y="1110"/>
                  <a:pt x="10136" y="1082"/>
                </a:cubicBezTo>
                <a:cubicBezTo>
                  <a:pt x="10177" y="1024"/>
                  <a:pt x="10220" y="967"/>
                  <a:pt x="10260" y="910"/>
                </a:cubicBezTo>
                <a:cubicBezTo>
                  <a:pt x="10274" y="891"/>
                  <a:pt x="10281" y="868"/>
                  <a:pt x="10300" y="854"/>
                </a:cubicBezTo>
                <a:cubicBezTo>
                  <a:pt x="10304" y="850"/>
                  <a:pt x="10342" y="869"/>
                  <a:pt x="10356" y="874"/>
                </a:cubicBezTo>
                <a:cubicBezTo>
                  <a:pt x="10397" y="890"/>
                  <a:pt x="10477" y="914"/>
                  <a:pt x="10544" y="898"/>
                </a:cubicBezTo>
                <a:cubicBezTo>
                  <a:pt x="10622" y="880"/>
                  <a:pt x="10685" y="855"/>
                  <a:pt x="10740" y="814"/>
                </a:cubicBezTo>
                <a:cubicBezTo>
                  <a:pt x="10761" y="799"/>
                  <a:pt x="10774" y="773"/>
                  <a:pt x="10796" y="758"/>
                </a:cubicBezTo>
                <a:cubicBezTo>
                  <a:pt x="10796" y="757"/>
                  <a:pt x="10796" y="755"/>
                  <a:pt x="10796" y="754"/>
                </a:cubicBezTo>
                <a:cubicBezTo>
                  <a:pt x="10797" y="754"/>
                  <a:pt x="10799" y="754"/>
                  <a:pt x="10800" y="754"/>
                </a:cubicBezTo>
                <a:cubicBezTo>
                  <a:pt x="10824" y="788"/>
                  <a:pt x="10892" y="821"/>
                  <a:pt x="10928" y="846"/>
                </a:cubicBezTo>
                <a:cubicBezTo>
                  <a:pt x="11015" y="908"/>
                  <a:pt x="11098" y="984"/>
                  <a:pt x="11192" y="1038"/>
                </a:cubicBezTo>
                <a:cubicBezTo>
                  <a:pt x="11073" y="1285"/>
                  <a:pt x="11424" y="1443"/>
                  <a:pt x="11552" y="1238"/>
                </a:cubicBezTo>
                <a:cubicBezTo>
                  <a:pt x="11635" y="1105"/>
                  <a:pt x="11540" y="971"/>
                  <a:pt x="11432" y="934"/>
                </a:cubicBezTo>
                <a:close/>
                <a:moveTo>
                  <a:pt x="8076" y="170"/>
                </a:moveTo>
                <a:cubicBezTo>
                  <a:pt x="8088" y="166"/>
                  <a:pt x="8100" y="162"/>
                  <a:pt x="8112" y="158"/>
                </a:cubicBezTo>
                <a:cubicBezTo>
                  <a:pt x="8162" y="168"/>
                  <a:pt x="8154" y="177"/>
                  <a:pt x="8180" y="206"/>
                </a:cubicBezTo>
                <a:cubicBezTo>
                  <a:pt x="8180" y="246"/>
                  <a:pt x="8170" y="256"/>
                  <a:pt x="8156" y="278"/>
                </a:cubicBezTo>
                <a:cubicBezTo>
                  <a:pt x="8131" y="284"/>
                  <a:pt x="8121" y="287"/>
                  <a:pt x="8092" y="286"/>
                </a:cubicBezTo>
                <a:cubicBezTo>
                  <a:pt x="8083" y="279"/>
                  <a:pt x="8073" y="273"/>
                  <a:pt x="8064" y="266"/>
                </a:cubicBezTo>
                <a:cubicBezTo>
                  <a:pt x="8058" y="258"/>
                  <a:pt x="8059" y="249"/>
                  <a:pt x="8052" y="242"/>
                </a:cubicBezTo>
                <a:cubicBezTo>
                  <a:pt x="8052" y="202"/>
                  <a:pt x="8062" y="192"/>
                  <a:pt x="8076" y="170"/>
                </a:cubicBezTo>
                <a:close/>
                <a:moveTo>
                  <a:pt x="7372" y="458"/>
                </a:moveTo>
                <a:cubicBezTo>
                  <a:pt x="7368" y="445"/>
                  <a:pt x="7358" y="425"/>
                  <a:pt x="7368" y="410"/>
                </a:cubicBezTo>
                <a:cubicBezTo>
                  <a:pt x="7372" y="398"/>
                  <a:pt x="7378" y="396"/>
                  <a:pt x="7384" y="386"/>
                </a:cubicBezTo>
                <a:cubicBezTo>
                  <a:pt x="7392" y="384"/>
                  <a:pt x="7392" y="385"/>
                  <a:pt x="7396" y="382"/>
                </a:cubicBezTo>
                <a:cubicBezTo>
                  <a:pt x="7413" y="382"/>
                  <a:pt x="7420" y="382"/>
                  <a:pt x="7428" y="390"/>
                </a:cubicBezTo>
                <a:cubicBezTo>
                  <a:pt x="7444" y="396"/>
                  <a:pt x="7443" y="406"/>
                  <a:pt x="7452" y="418"/>
                </a:cubicBezTo>
                <a:cubicBezTo>
                  <a:pt x="7450" y="469"/>
                  <a:pt x="7411" y="478"/>
                  <a:pt x="7372" y="458"/>
                </a:cubicBezTo>
                <a:close/>
                <a:moveTo>
                  <a:pt x="3988" y="682"/>
                </a:moveTo>
                <a:cubicBezTo>
                  <a:pt x="4000" y="670"/>
                  <a:pt x="4012" y="658"/>
                  <a:pt x="4024" y="646"/>
                </a:cubicBezTo>
                <a:cubicBezTo>
                  <a:pt x="4037" y="646"/>
                  <a:pt x="4051" y="646"/>
                  <a:pt x="4064" y="646"/>
                </a:cubicBezTo>
                <a:cubicBezTo>
                  <a:pt x="4073" y="654"/>
                  <a:pt x="4083" y="662"/>
                  <a:pt x="4092" y="670"/>
                </a:cubicBezTo>
                <a:cubicBezTo>
                  <a:pt x="4094" y="679"/>
                  <a:pt x="4096" y="684"/>
                  <a:pt x="4100" y="690"/>
                </a:cubicBezTo>
                <a:cubicBezTo>
                  <a:pt x="4099" y="718"/>
                  <a:pt x="4090" y="729"/>
                  <a:pt x="4080" y="746"/>
                </a:cubicBezTo>
                <a:cubicBezTo>
                  <a:pt x="4028" y="760"/>
                  <a:pt x="4031" y="757"/>
                  <a:pt x="3992" y="730"/>
                </a:cubicBezTo>
                <a:cubicBezTo>
                  <a:pt x="3989" y="717"/>
                  <a:pt x="3988" y="700"/>
                  <a:pt x="3988" y="682"/>
                </a:cubicBezTo>
                <a:close/>
                <a:moveTo>
                  <a:pt x="2336" y="198"/>
                </a:moveTo>
                <a:cubicBezTo>
                  <a:pt x="2310" y="224"/>
                  <a:pt x="2304" y="239"/>
                  <a:pt x="2248" y="238"/>
                </a:cubicBezTo>
                <a:cubicBezTo>
                  <a:pt x="2233" y="223"/>
                  <a:pt x="2219" y="209"/>
                  <a:pt x="2204" y="194"/>
                </a:cubicBezTo>
                <a:cubicBezTo>
                  <a:pt x="2204" y="179"/>
                  <a:pt x="2204" y="165"/>
                  <a:pt x="2204" y="150"/>
                </a:cubicBezTo>
                <a:cubicBezTo>
                  <a:pt x="2219" y="135"/>
                  <a:pt x="2233" y="121"/>
                  <a:pt x="2248" y="106"/>
                </a:cubicBezTo>
                <a:cubicBezTo>
                  <a:pt x="2294" y="104"/>
                  <a:pt x="2322" y="112"/>
                  <a:pt x="2332" y="146"/>
                </a:cubicBezTo>
                <a:cubicBezTo>
                  <a:pt x="2343" y="161"/>
                  <a:pt x="2338" y="178"/>
                  <a:pt x="2336" y="198"/>
                </a:cubicBezTo>
                <a:close/>
                <a:moveTo>
                  <a:pt x="328" y="522"/>
                </a:moveTo>
                <a:cubicBezTo>
                  <a:pt x="242" y="546"/>
                  <a:pt x="154" y="458"/>
                  <a:pt x="176" y="374"/>
                </a:cubicBezTo>
                <a:cubicBezTo>
                  <a:pt x="194" y="305"/>
                  <a:pt x="230" y="311"/>
                  <a:pt x="280" y="278"/>
                </a:cubicBezTo>
                <a:cubicBezTo>
                  <a:pt x="449" y="274"/>
                  <a:pt x="464" y="484"/>
                  <a:pt x="328" y="522"/>
                </a:cubicBezTo>
                <a:close/>
                <a:moveTo>
                  <a:pt x="720" y="1774"/>
                </a:moveTo>
                <a:cubicBezTo>
                  <a:pt x="700" y="1779"/>
                  <a:pt x="680" y="1783"/>
                  <a:pt x="652" y="1782"/>
                </a:cubicBezTo>
                <a:cubicBezTo>
                  <a:pt x="645" y="1775"/>
                  <a:pt x="637" y="1776"/>
                  <a:pt x="628" y="1770"/>
                </a:cubicBezTo>
                <a:cubicBezTo>
                  <a:pt x="615" y="1761"/>
                  <a:pt x="611" y="1741"/>
                  <a:pt x="600" y="1730"/>
                </a:cubicBezTo>
                <a:cubicBezTo>
                  <a:pt x="599" y="1707"/>
                  <a:pt x="598" y="1682"/>
                  <a:pt x="608" y="1670"/>
                </a:cubicBezTo>
                <a:cubicBezTo>
                  <a:pt x="614" y="1652"/>
                  <a:pt x="629" y="1639"/>
                  <a:pt x="648" y="1634"/>
                </a:cubicBezTo>
                <a:cubicBezTo>
                  <a:pt x="651" y="1631"/>
                  <a:pt x="661" y="1629"/>
                  <a:pt x="664" y="1626"/>
                </a:cubicBezTo>
                <a:cubicBezTo>
                  <a:pt x="706" y="1625"/>
                  <a:pt x="738" y="1642"/>
                  <a:pt x="748" y="1674"/>
                </a:cubicBezTo>
                <a:cubicBezTo>
                  <a:pt x="777" y="1713"/>
                  <a:pt x="735" y="1753"/>
                  <a:pt x="720" y="1774"/>
                </a:cubicBezTo>
                <a:close/>
                <a:moveTo>
                  <a:pt x="1440" y="966"/>
                </a:moveTo>
                <a:cubicBezTo>
                  <a:pt x="1401" y="1061"/>
                  <a:pt x="1327" y="1113"/>
                  <a:pt x="1216" y="1138"/>
                </a:cubicBezTo>
                <a:cubicBezTo>
                  <a:pt x="1169" y="1149"/>
                  <a:pt x="1121" y="1129"/>
                  <a:pt x="1092" y="1118"/>
                </a:cubicBezTo>
                <a:cubicBezTo>
                  <a:pt x="982" y="1076"/>
                  <a:pt x="869" y="932"/>
                  <a:pt x="936" y="770"/>
                </a:cubicBezTo>
                <a:cubicBezTo>
                  <a:pt x="962" y="708"/>
                  <a:pt x="1019" y="648"/>
                  <a:pt x="1080" y="622"/>
                </a:cubicBezTo>
                <a:cubicBezTo>
                  <a:pt x="1103" y="612"/>
                  <a:pt x="1135" y="615"/>
                  <a:pt x="1156" y="602"/>
                </a:cubicBezTo>
                <a:cubicBezTo>
                  <a:pt x="1308" y="600"/>
                  <a:pt x="1396" y="669"/>
                  <a:pt x="1440" y="774"/>
                </a:cubicBezTo>
                <a:cubicBezTo>
                  <a:pt x="1450" y="798"/>
                  <a:pt x="1446" y="818"/>
                  <a:pt x="1452" y="846"/>
                </a:cubicBezTo>
                <a:cubicBezTo>
                  <a:pt x="1460" y="882"/>
                  <a:pt x="1453" y="935"/>
                  <a:pt x="1440" y="966"/>
                </a:cubicBezTo>
                <a:close/>
                <a:moveTo>
                  <a:pt x="2148" y="1270"/>
                </a:moveTo>
                <a:cubicBezTo>
                  <a:pt x="2081" y="1288"/>
                  <a:pt x="2078" y="1278"/>
                  <a:pt x="2032" y="1246"/>
                </a:cubicBezTo>
                <a:cubicBezTo>
                  <a:pt x="2027" y="1226"/>
                  <a:pt x="2017" y="1189"/>
                  <a:pt x="2032" y="1170"/>
                </a:cubicBezTo>
                <a:cubicBezTo>
                  <a:pt x="2039" y="1150"/>
                  <a:pt x="2055" y="1144"/>
                  <a:pt x="2068" y="1130"/>
                </a:cubicBezTo>
                <a:cubicBezTo>
                  <a:pt x="2076" y="1128"/>
                  <a:pt x="2076" y="1129"/>
                  <a:pt x="2080" y="1126"/>
                </a:cubicBezTo>
                <a:cubicBezTo>
                  <a:pt x="2131" y="1126"/>
                  <a:pt x="2140" y="1139"/>
                  <a:pt x="2168" y="1158"/>
                </a:cubicBezTo>
                <a:cubicBezTo>
                  <a:pt x="2185" y="1220"/>
                  <a:pt x="2179" y="1226"/>
                  <a:pt x="2148" y="1270"/>
                </a:cubicBezTo>
                <a:close/>
                <a:moveTo>
                  <a:pt x="2852" y="818"/>
                </a:moveTo>
                <a:cubicBezTo>
                  <a:pt x="2820" y="882"/>
                  <a:pt x="2764" y="916"/>
                  <a:pt x="2684" y="934"/>
                </a:cubicBezTo>
                <a:cubicBezTo>
                  <a:pt x="2552" y="964"/>
                  <a:pt x="2421" y="795"/>
                  <a:pt x="2468" y="662"/>
                </a:cubicBezTo>
                <a:cubicBezTo>
                  <a:pt x="2488" y="605"/>
                  <a:pt x="2537" y="557"/>
                  <a:pt x="2592" y="534"/>
                </a:cubicBezTo>
                <a:cubicBezTo>
                  <a:pt x="2610" y="527"/>
                  <a:pt x="2639" y="532"/>
                  <a:pt x="2656" y="522"/>
                </a:cubicBezTo>
                <a:cubicBezTo>
                  <a:pt x="2794" y="526"/>
                  <a:pt x="2929" y="667"/>
                  <a:pt x="2852" y="818"/>
                </a:cubicBezTo>
                <a:close/>
                <a:moveTo>
                  <a:pt x="3088" y="1802"/>
                </a:moveTo>
                <a:cubicBezTo>
                  <a:pt x="3073" y="1817"/>
                  <a:pt x="3059" y="1831"/>
                  <a:pt x="3044" y="1846"/>
                </a:cubicBezTo>
                <a:cubicBezTo>
                  <a:pt x="3029" y="1846"/>
                  <a:pt x="3015" y="1846"/>
                  <a:pt x="3000" y="1846"/>
                </a:cubicBezTo>
                <a:cubicBezTo>
                  <a:pt x="2982" y="1829"/>
                  <a:pt x="2932" y="1793"/>
                  <a:pt x="2964" y="1754"/>
                </a:cubicBezTo>
                <a:cubicBezTo>
                  <a:pt x="2969" y="1739"/>
                  <a:pt x="2981" y="1727"/>
                  <a:pt x="2996" y="1722"/>
                </a:cubicBezTo>
                <a:cubicBezTo>
                  <a:pt x="2999" y="1719"/>
                  <a:pt x="3009" y="1717"/>
                  <a:pt x="3012" y="1714"/>
                </a:cubicBezTo>
                <a:cubicBezTo>
                  <a:pt x="3048" y="1715"/>
                  <a:pt x="3059" y="1728"/>
                  <a:pt x="3080" y="1742"/>
                </a:cubicBezTo>
                <a:cubicBezTo>
                  <a:pt x="3084" y="1760"/>
                  <a:pt x="3088" y="1776"/>
                  <a:pt x="3088" y="1802"/>
                </a:cubicBezTo>
                <a:close/>
                <a:moveTo>
                  <a:pt x="4004" y="2106"/>
                </a:moveTo>
                <a:cubicBezTo>
                  <a:pt x="4011" y="2087"/>
                  <a:pt x="4023" y="2086"/>
                  <a:pt x="4036" y="2074"/>
                </a:cubicBezTo>
                <a:cubicBezTo>
                  <a:pt x="4078" y="2074"/>
                  <a:pt x="4085" y="2083"/>
                  <a:pt x="4108" y="2098"/>
                </a:cubicBezTo>
                <a:cubicBezTo>
                  <a:pt x="4110" y="2107"/>
                  <a:pt x="4112" y="2112"/>
                  <a:pt x="4116" y="2118"/>
                </a:cubicBezTo>
                <a:cubicBezTo>
                  <a:pt x="4117" y="2171"/>
                  <a:pt x="4098" y="2171"/>
                  <a:pt x="4072" y="2194"/>
                </a:cubicBezTo>
                <a:cubicBezTo>
                  <a:pt x="4049" y="2194"/>
                  <a:pt x="4035" y="2193"/>
                  <a:pt x="4024" y="2182"/>
                </a:cubicBezTo>
                <a:cubicBezTo>
                  <a:pt x="4006" y="2176"/>
                  <a:pt x="4006" y="2163"/>
                  <a:pt x="3996" y="2150"/>
                </a:cubicBezTo>
                <a:cubicBezTo>
                  <a:pt x="3996" y="2131"/>
                  <a:pt x="3996" y="2116"/>
                  <a:pt x="4004" y="2106"/>
                </a:cubicBezTo>
                <a:close/>
                <a:moveTo>
                  <a:pt x="3780" y="1794"/>
                </a:moveTo>
                <a:cubicBezTo>
                  <a:pt x="3632" y="1830"/>
                  <a:pt x="3508" y="1708"/>
                  <a:pt x="3476" y="1610"/>
                </a:cubicBezTo>
                <a:cubicBezTo>
                  <a:pt x="3463" y="1570"/>
                  <a:pt x="3462" y="1490"/>
                  <a:pt x="3476" y="1450"/>
                </a:cubicBezTo>
                <a:cubicBezTo>
                  <a:pt x="3501" y="1380"/>
                  <a:pt x="3552" y="1323"/>
                  <a:pt x="3616" y="1290"/>
                </a:cubicBezTo>
                <a:cubicBezTo>
                  <a:pt x="3638" y="1279"/>
                  <a:pt x="3671" y="1280"/>
                  <a:pt x="3692" y="1266"/>
                </a:cubicBezTo>
                <a:cubicBezTo>
                  <a:pt x="3848" y="1264"/>
                  <a:pt x="3934" y="1324"/>
                  <a:pt x="3980" y="1430"/>
                </a:cubicBezTo>
                <a:cubicBezTo>
                  <a:pt x="4059" y="1612"/>
                  <a:pt x="3913" y="1762"/>
                  <a:pt x="3780" y="1794"/>
                </a:cubicBezTo>
                <a:close/>
                <a:moveTo>
                  <a:pt x="6440" y="2046"/>
                </a:moveTo>
                <a:cubicBezTo>
                  <a:pt x="6429" y="2092"/>
                  <a:pt x="6418" y="2140"/>
                  <a:pt x="6400" y="2182"/>
                </a:cubicBezTo>
                <a:cubicBezTo>
                  <a:pt x="6310" y="2391"/>
                  <a:pt x="6143" y="2503"/>
                  <a:pt x="5896" y="2558"/>
                </a:cubicBezTo>
                <a:cubicBezTo>
                  <a:pt x="5792" y="2581"/>
                  <a:pt x="5657" y="2543"/>
                  <a:pt x="5588" y="2514"/>
                </a:cubicBezTo>
                <a:cubicBezTo>
                  <a:pt x="5396" y="2433"/>
                  <a:pt x="5280" y="2304"/>
                  <a:pt x="5216" y="2094"/>
                </a:cubicBezTo>
                <a:cubicBezTo>
                  <a:pt x="5195" y="2025"/>
                  <a:pt x="5180" y="1914"/>
                  <a:pt x="5200" y="1830"/>
                </a:cubicBezTo>
                <a:cubicBezTo>
                  <a:pt x="5210" y="1790"/>
                  <a:pt x="5217" y="1747"/>
                  <a:pt x="5232" y="1710"/>
                </a:cubicBezTo>
                <a:cubicBezTo>
                  <a:pt x="5301" y="1541"/>
                  <a:pt x="5425" y="1416"/>
                  <a:pt x="5592" y="1346"/>
                </a:cubicBezTo>
                <a:cubicBezTo>
                  <a:pt x="5631" y="1335"/>
                  <a:pt x="5669" y="1325"/>
                  <a:pt x="5708" y="1314"/>
                </a:cubicBezTo>
                <a:cubicBezTo>
                  <a:pt x="5728" y="1309"/>
                  <a:pt x="5756" y="1316"/>
                  <a:pt x="5772" y="1306"/>
                </a:cubicBezTo>
                <a:cubicBezTo>
                  <a:pt x="5839" y="1306"/>
                  <a:pt x="5901" y="1303"/>
                  <a:pt x="5956" y="1318"/>
                </a:cubicBezTo>
                <a:cubicBezTo>
                  <a:pt x="6194" y="1380"/>
                  <a:pt x="6335" y="1521"/>
                  <a:pt x="6416" y="1742"/>
                </a:cubicBezTo>
                <a:cubicBezTo>
                  <a:pt x="6443" y="1816"/>
                  <a:pt x="6465" y="1947"/>
                  <a:pt x="6440" y="2046"/>
                </a:cubicBezTo>
                <a:close/>
                <a:moveTo>
                  <a:pt x="8084" y="1718"/>
                </a:moveTo>
                <a:cubicBezTo>
                  <a:pt x="8258" y="1714"/>
                  <a:pt x="8271" y="1929"/>
                  <a:pt x="8128" y="1966"/>
                </a:cubicBezTo>
                <a:cubicBezTo>
                  <a:pt x="8045" y="1988"/>
                  <a:pt x="7957" y="1899"/>
                  <a:pt x="7980" y="1814"/>
                </a:cubicBezTo>
                <a:cubicBezTo>
                  <a:pt x="7998" y="1746"/>
                  <a:pt x="8035" y="1751"/>
                  <a:pt x="8084" y="1718"/>
                </a:cubicBezTo>
                <a:close/>
                <a:moveTo>
                  <a:pt x="7840" y="1246"/>
                </a:moveTo>
                <a:cubicBezTo>
                  <a:pt x="7799" y="1256"/>
                  <a:pt x="7744" y="1250"/>
                  <a:pt x="7708" y="1238"/>
                </a:cubicBezTo>
                <a:cubicBezTo>
                  <a:pt x="7604" y="1204"/>
                  <a:pt x="7478" y="1065"/>
                  <a:pt x="7528" y="906"/>
                </a:cubicBezTo>
                <a:cubicBezTo>
                  <a:pt x="7549" y="839"/>
                  <a:pt x="7594" y="780"/>
                  <a:pt x="7648" y="746"/>
                </a:cubicBezTo>
                <a:cubicBezTo>
                  <a:pt x="7676" y="729"/>
                  <a:pt x="7715" y="729"/>
                  <a:pt x="7744" y="710"/>
                </a:cubicBezTo>
                <a:cubicBezTo>
                  <a:pt x="7899" y="708"/>
                  <a:pt x="7977" y="755"/>
                  <a:pt x="8032" y="850"/>
                </a:cubicBezTo>
                <a:cubicBezTo>
                  <a:pt x="8047" y="876"/>
                  <a:pt x="8048" y="901"/>
                  <a:pt x="8056" y="934"/>
                </a:cubicBezTo>
                <a:cubicBezTo>
                  <a:pt x="8098" y="1101"/>
                  <a:pt x="7956" y="1218"/>
                  <a:pt x="7840" y="1246"/>
                </a:cubicBezTo>
                <a:close/>
                <a:moveTo>
                  <a:pt x="8836" y="2538"/>
                </a:moveTo>
                <a:cubicBezTo>
                  <a:pt x="8819" y="2556"/>
                  <a:pt x="8817" y="2574"/>
                  <a:pt x="8788" y="2582"/>
                </a:cubicBezTo>
                <a:cubicBezTo>
                  <a:pt x="8773" y="2593"/>
                  <a:pt x="8757" y="2588"/>
                  <a:pt x="8736" y="2586"/>
                </a:cubicBezTo>
                <a:cubicBezTo>
                  <a:pt x="8725" y="2576"/>
                  <a:pt x="8709" y="2570"/>
                  <a:pt x="8700" y="2558"/>
                </a:cubicBezTo>
                <a:cubicBezTo>
                  <a:pt x="8694" y="2550"/>
                  <a:pt x="8694" y="2541"/>
                  <a:pt x="8688" y="2534"/>
                </a:cubicBezTo>
                <a:cubicBezTo>
                  <a:pt x="8687" y="2476"/>
                  <a:pt x="8705" y="2469"/>
                  <a:pt x="8732" y="2442"/>
                </a:cubicBezTo>
                <a:cubicBezTo>
                  <a:pt x="8740" y="2440"/>
                  <a:pt x="8740" y="2441"/>
                  <a:pt x="8744" y="2438"/>
                </a:cubicBezTo>
                <a:cubicBezTo>
                  <a:pt x="8818" y="2436"/>
                  <a:pt x="8839" y="2474"/>
                  <a:pt x="8836" y="2538"/>
                </a:cubicBezTo>
                <a:close/>
                <a:moveTo>
                  <a:pt x="9172" y="1678"/>
                </a:moveTo>
                <a:cubicBezTo>
                  <a:pt x="9030" y="1712"/>
                  <a:pt x="8911" y="1595"/>
                  <a:pt x="8880" y="1502"/>
                </a:cubicBezTo>
                <a:cubicBezTo>
                  <a:pt x="8869" y="1469"/>
                  <a:pt x="8865" y="1400"/>
                  <a:pt x="8876" y="1362"/>
                </a:cubicBezTo>
                <a:cubicBezTo>
                  <a:pt x="8898" y="1286"/>
                  <a:pt x="8952" y="1220"/>
                  <a:pt x="9020" y="1190"/>
                </a:cubicBezTo>
                <a:cubicBezTo>
                  <a:pt x="9041" y="1181"/>
                  <a:pt x="9072" y="1182"/>
                  <a:pt x="9092" y="1170"/>
                </a:cubicBezTo>
                <a:cubicBezTo>
                  <a:pt x="9218" y="1168"/>
                  <a:pt x="9297" y="1210"/>
                  <a:pt x="9344" y="1286"/>
                </a:cubicBezTo>
                <a:cubicBezTo>
                  <a:pt x="9452" y="1459"/>
                  <a:pt x="9329" y="1640"/>
                  <a:pt x="9172" y="1678"/>
                </a:cubicBezTo>
                <a:close/>
                <a:moveTo>
                  <a:pt x="10144" y="2010"/>
                </a:moveTo>
                <a:cubicBezTo>
                  <a:pt x="10157" y="1961"/>
                  <a:pt x="10189" y="1952"/>
                  <a:pt x="10224" y="1926"/>
                </a:cubicBezTo>
                <a:cubicBezTo>
                  <a:pt x="10285" y="1924"/>
                  <a:pt x="10325" y="1936"/>
                  <a:pt x="10348" y="1970"/>
                </a:cubicBezTo>
                <a:cubicBezTo>
                  <a:pt x="10393" y="2037"/>
                  <a:pt x="10345" y="2122"/>
                  <a:pt x="10292" y="2142"/>
                </a:cubicBezTo>
                <a:cubicBezTo>
                  <a:pt x="10215" y="2171"/>
                  <a:pt x="10122" y="2093"/>
                  <a:pt x="10144" y="2010"/>
                </a:cubicBezTo>
                <a:close/>
                <a:moveTo>
                  <a:pt x="10020" y="1298"/>
                </a:moveTo>
                <a:cubicBezTo>
                  <a:pt x="9996" y="1305"/>
                  <a:pt x="9969" y="1318"/>
                  <a:pt x="9948" y="1298"/>
                </a:cubicBezTo>
                <a:cubicBezTo>
                  <a:pt x="9930" y="1291"/>
                  <a:pt x="9931" y="1278"/>
                  <a:pt x="9920" y="1266"/>
                </a:cubicBezTo>
                <a:cubicBezTo>
                  <a:pt x="9920" y="1247"/>
                  <a:pt x="9920" y="1232"/>
                  <a:pt x="9928" y="1222"/>
                </a:cubicBezTo>
                <a:cubicBezTo>
                  <a:pt x="9935" y="1203"/>
                  <a:pt x="9947" y="1202"/>
                  <a:pt x="9960" y="1190"/>
                </a:cubicBezTo>
                <a:cubicBezTo>
                  <a:pt x="10002" y="1190"/>
                  <a:pt x="10009" y="1199"/>
                  <a:pt x="10032" y="1214"/>
                </a:cubicBezTo>
                <a:cubicBezTo>
                  <a:pt x="10041" y="1251"/>
                  <a:pt x="10037" y="1270"/>
                  <a:pt x="10020" y="1298"/>
                </a:cubicBezTo>
                <a:close/>
                <a:moveTo>
                  <a:pt x="10524" y="714"/>
                </a:moveTo>
                <a:cubicBezTo>
                  <a:pt x="10375" y="750"/>
                  <a:pt x="10245" y="583"/>
                  <a:pt x="10288" y="446"/>
                </a:cubicBezTo>
                <a:cubicBezTo>
                  <a:pt x="10306" y="390"/>
                  <a:pt x="10349" y="337"/>
                  <a:pt x="10400" y="314"/>
                </a:cubicBezTo>
                <a:cubicBezTo>
                  <a:pt x="10417" y="306"/>
                  <a:pt x="10438" y="308"/>
                  <a:pt x="10452" y="298"/>
                </a:cubicBezTo>
                <a:cubicBezTo>
                  <a:pt x="10572" y="296"/>
                  <a:pt x="10640" y="334"/>
                  <a:pt x="10680" y="410"/>
                </a:cubicBezTo>
                <a:cubicBezTo>
                  <a:pt x="10756" y="557"/>
                  <a:pt x="10639" y="686"/>
                  <a:pt x="10524" y="714"/>
                </a:cubicBezTo>
                <a:close/>
                <a:moveTo>
                  <a:pt x="11408" y="1230"/>
                </a:moveTo>
                <a:cubicBezTo>
                  <a:pt x="11338" y="1254"/>
                  <a:pt x="11252" y="1184"/>
                  <a:pt x="11272" y="1106"/>
                </a:cubicBezTo>
                <a:cubicBezTo>
                  <a:pt x="11285" y="1058"/>
                  <a:pt x="11317" y="1051"/>
                  <a:pt x="11352" y="1026"/>
                </a:cubicBezTo>
                <a:cubicBezTo>
                  <a:pt x="11499" y="1022"/>
                  <a:pt x="11518" y="1192"/>
                  <a:pt x="11408" y="1230"/>
                </a:cubicBezTo>
                <a:close/>
              </a:path>
            </a:pathLst>
          </a:custGeom>
          <a:solidFill>
            <a:schemeClr val="accent1"/>
          </a:solidFill>
          <a:ln>
            <a:noFill/>
          </a:ln>
        </p:spPr>
        <p:txBody>
          <a:bodyPr vert="horz" wrap="square" lIns="101600" tIns="50800" rIns="101600" bIns="50800"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E74E3E"/>
              </a:solidFill>
              <a:effectLst/>
              <a:uLnTx/>
              <a:uFillTx/>
              <a:latin typeface="Calibri" panose="020F0502020204030204"/>
              <a:ea typeface="+mn-ea"/>
              <a:cs typeface="+mn-cs"/>
            </a:endParaRPr>
          </a:p>
        </p:txBody>
      </p:sp>
      <p:sp>
        <p:nvSpPr>
          <p:cNvPr id="83" name="Rectangle 82"/>
          <p:cNvSpPr/>
          <p:nvPr/>
        </p:nvSpPr>
        <p:spPr>
          <a:xfrm>
            <a:off x="2150930" y="5341019"/>
            <a:ext cx="7986994" cy="776238"/>
          </a:xfrm>
          <a:prstGeom prst="rect">
            <a:avLst/>
          </a:prstGeom>
        </p:spPr>
        <p:txBody>
          <a:bodyPr wrap="none">
            <a:sp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fr-FR" sz="4444" b="0" i="0" u="none" strike="noStrike" kern="1200" cap="none" spc="0" normalizeH="0" baseline="0" noProof="0" dirty="0">
                <a:ln>
                  <a:noFill/>
                </a:ln>
                <a:solidFill>
                  <a:srgbClr val="878787"/>
                </a:solidFill>
                <a:effectLst/>
                <a:uLnTx/>
                <a:uFillTx/>
                <a:latin typeface="Titillium Lt" panose="00000400000000000000" pitchFamily="50" charset="0"/>
                <a:ea typeface="+mn-ea"/>
                <a:cs typeface="+mn-cs"/>
              </a:rPr>
              <a:t>Ch. 2 : Calculabilité</a:t>
            </a:r>
            <a:r>
              <a:rPr kumimoji="0" lang="fr-FR" sz="4444" b="0" i="0" u="none" strike="noStrike" kern="1200" cap="none" spc="0" normalizeH="0" noProof="0" dirty="0">
                <a:ln>
                  <a:noFill/>
                </a:ln>
                <a:solidFill>
                  <a:srgbClr val="878787"/>
                </a:solidFill>
                <a:effectLst/>
                <a:uLnTx/>
                <a:uFillTx/>
                <a:latin typeface="Titillium Lt" panose="00000400000000000000" pitchFamily="50" charset="0"/>
                <a:ea typeface="+mn-ea"/>
                <a:cs typeface="+mn-cs"/>
              </a:rPr>
              <a:t> </a:t>
            </a:r>
            <a:r>
              <a:rPr kumimoji="0" lang="fr-FR" sz="4444" b="0" i="0" u="none" strike="noStrike" kern="1200" cap="none" spc="0" normalizeH="0" baseline="0" noProof="0" dirty="0">
                <a:ln>
                  <a:noFill/>
                </a:ln>
                <a:solidFill>
                  <a:srgbClr val="878787"/>
                </a:solidFill>
                <a:effectLst/>
                <a:uLnTx/>
                <a:uFillTx/>
                <a:latin typeface="Titillium Lt" panose="00000400000000000000" pitchFamily="50" charset="0"/>
                <a:ea typeface="+mn-ea"/>
                <a:cs typeface="+mn-cs"/>
              </a:rPr>
              <a:t>et complexité</a:t>
            </a:r>
            <a:endParaRPr kumimoji="0" lang="bg-BG" sz="4444" b="0" i="0" u="none" strike="noStrike" kern="1200" cap="none" spc="0" normalizeH="0" baseline="0" noProof="0" dirty="0">
              <a:ln>
                <a:noFill/>
              </a:ln>
              <a:solidFill>
                <a:srgbClr val="878787"/>
              </a:solidFill>
              <a:effectLst/>
              <a:uLnTx/>
              <a:uFillTx/>
              <a:latin typeface="Calibri" panose="020F0502020204030204"/>
              <a:ea typeface="+mn-ea"/>
              <a:cs typeface="+mn-cs"/>
            </a:endParaRPr>
          </a:p>
        </p:txBody>
      </p:sp>
      <p:sp>
        <p:nvSpPr>
          <p:cNvPr id="86" name="Rectangle 85"/>
          <p:cNvSpPr/>
          <p:nvPr/>
        </p:nvSpPr>
        <p:spPr>
          <a:xfrm flipV="1">
            <a:off x="0" y="4289777"/>
            <a:ext cx="12192000" cy="55480"/>
          </a:xfrm>
          <a:prstGeom prst="rect">
            <a:avLst/>
          </a:prstGeom>
          <a:solidFill>
            <a:schemeClr val="accent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CBB9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363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A6CD2C4D-E3F0-E14C-81F3-673B7F813D8E}"/>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Qu’est-ce qu’un calcul ?</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10</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0" y="1717129"/>
            <a:ext cx="11226963" cy="4503797"/>
          </a:xfrm>
          <a:prstGeom prst="rect">
            <a:avLst/>
          </a:prstGeom>
        </p:spPr>
        <p:txBody>
          <a:bodyPr wrap="square">
            <a:spAutoFit/>
          </a:bodyPr>
          <a:lstStyle/>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1834 :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Babbage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imagine la </a:t>
            </a:r>
            <a:r>
              <a:rPr kumimoji="0" lang="fr-FR" sz="2000" b="0" i="1" u="none" strike="noStrike" kern="1200" cap="none" spc="0" normalizeH="0" baseline="0" noProof="0" dirty="0">
                <a:ln>
                  <a:noFill/>
                </a:ln>
                <a:solidFill>
                  <a:srgbClr val="3CBDDC"/>
                </a:solidFill>
                <a:effectLst/>
                <a:uLnTx/>
                <a:uFillTx/>
                <a:latin typeface="Titillium" panose="00000500000000000000" pitchFamily="50" charset="0"/>
                <a:ea typeface="+mn-ea"/>
                <a:cs typeface="+mn-cs"/>
                <a:hlinkClick r:id="rId3">
                  <a:extLst>
                    <a:ext uri="{A12FA001-AC4F-418D-AE19-62706E023703}">
                      <ahyp:hlinkClr xmlns:ahyp="http://schemas.microsoft.com/office/drawing/2018/hyperlinkcolor" val="tx"/>
                    </a:ext>
                  </a:extLst>
                </a:hlinkClick>
              </a:rPr>
              <a:t>machine analytique</a:t>
            </a:r>
            <a:endParaRPr kumimoji="0" lang="fr-FR" sz="2000" b="0" i="1" u="none" strike="noStrike" kern="1200" cap="none" spc="0" normalizeH="0" baseline="0" noProof="0" dirty="0">
              <a:ln>
                <a:noFill/>
              </a:ln>
              <a:solidFill>
                <a:srgbClr val="3CBDDC"/>
              </a:solidFill>
              <a:effectLst/>
              <a:uLnTx/>
              <a:uFillTx/>
              <a:latin typeface="Titillium" panose="00000500000000000000" pitchFamily="50" charset="0"/>
              <a:ea typeface="+mn-ea"/>
              <a:cs typeface="+mn-cs"/>
            </a:endParaRP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Programmable (données et instructions) par </a:t>
            </a:r>
            <a:r>
              <a:rPr kumimoji="0" lang="fr-FR" sz="2000" b="0" i="1"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cartes perforées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(inspiré du métier à tisser Jacquard)</a:t>
            </a:r>
            <a:endParaRPr kumimoji="0" lang="fr-FR" sz="2000" b="0" i="0" u="none" strike="noStrike" kern="1200" cap="none" spc="0" normalizeH="0" baseline="0" noProof="0" dirty="0">
              <a:ln>
                <a:noFill/>
              </a:ln>
              <a:solidFill>
                <a:srgbClr val="3CBDDC"/>
              </a:solidFill>
              <a:effectLst/>
              <a:uLnTx/>
              <a:uFillTx/>
              <a:latin typeface="Titillium" panose="00000500000000000000" pitchFamily="50" charset="0"/>
              <a:ea typeface="+mn-ea"/>
              <a:cs typeface="+mn-cs"/>
            </a:endParaRP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Dotée d’une unité de commande, qui contrôle les organes de la machine selon les instructions</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Dotée d’une unité de calcul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moulin</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Dotée d’un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magasin</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permettant de stocker les résultats intermédiaires ou finaux</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Dotée d’une sortie (imprimante)</a:t>
            </a:r>
          </a:p>
          <a:p>
            <a:pPr marL="639696" marR="0" lvl="1" indent="0" algn="l" defTabSz="914309"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~1843 : Une collaboratrice de Babbage,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Ada Lovelace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écrit le</a:t>
            </a:r>
          </a:p>
          <a:p>
            <a:pPr marL="530225" marR="0" lvl="0" indent="0" algn="l" defTabSz="914309" rtl="0" eaLnBrk="1" fontAlgn="auto" latinLnBrk="0" hangingPunct="1">
              <a:lnSpc>
                <a:spcPct val="150000"/>
              </a:lnSpc>
              <a:spcBef>
                <a:spcPts val="0"/>
              </a:spcBef>
              <a:spcAft>
                <a:spcPts val="0"/>
              </a:spcAft>
              <a:buClrTx/>
              <a:buSzTx/>
              <a:buFontTx/>
              <a:buNone/>
              <a:tabLst/>
              <a:defRPr/>
            </a:pPr>
            <a:r>
              <a:rPr kumimoji="0" lang="fr-FR" sz="2000" b="0" i="1"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premier programme</a:t>
            </a:r>
            <a:r>
              <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 pour calculateur</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de l’histoire</a:t>
            </a:r>
            <a:endParaRPr kumimoji="0" lang="fr-FR" sz="2000" b="0" i="1" u="none" strike="noStrike" kern="1200" cap="none" spc="0" normalizeH="0" baseline="0" noProof="0" dirty="0">
              <a:ln>
                <a:noFill/>
              </a:ln>
              <a:solidFill>
                <a:srgbClr val="FBA41F"/>
              </a:solidFill>
              <a:effectLst/>
              <a:uLnTx/>
              <a:uFillTx/>
              <a:latin typeface="Titillium" panose="00000500000000000000" pitchFamily="50" charset="0"/>
              <a:ea typeface="+mn-ea"/>
              <a:cs typeface="+mn-cs"/>
            </a:endParaRPr>
          </a:p>
        </p:txBody>
      </p:sp>
      <p:pic>
        <p:nvPicPr>
          <p:cNvPr id="4" name="Image 3">
            <a:extLst>
              <a:ext uri="{FF2B5EF4-FFF2-40B4-BE49-F238E27FC236}">
                <a16:creationId xmlns:a16="http://schemas.microsoft.com/office/drawing/2014/main" id="{98E75054-419A-4A86-B66B-648BDC02721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07690" y="4672250"/>
            <a:ext cx="2200498" cy="22004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Image 7">
            <a:extLst>
              <a:ext uri="{FF2B5EF4-FFF2-40B4-BE49-F238E27FC236}">
                <a16:creationId xmlns:a16="http://schemas.microsoft.com/office/drawing/2014/main" id="{710E38E2-3D72-479D-8911-0E1C9228790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826759" y="336325"/>
            <a:ext cx="4831633" cy="1681305"/>
          </a:xfrm>
          <a:prstGeom prst="rect">
            <a:avLst/>
          </a:prstGeom>
        </p:spPr>
      </p:pic>
    </p:spTree>
    <p:extLst>
      <p:ext uri="{BB962C8B-B14F-4D97-AF65-F5344CB8AC3E}">
        <p14:creationId xmlns:p14="http://schemas.microsoft.com/office/powerpoint/2010/main" val="374764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E206B294-A36F-6696-AB7A-3A93A4D07B75}"/>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Qu’est-ce qu’un calcul ?</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11</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8645996" cy="5581080"/>
          </a:xfrm>
          <a:prstGeom prst="rect">
            <a:avLst/>
          </a:prstGeom>
        </p:spPr>
        <p:txBody>
          <a:bodyPr wrap="square">
            <a:spAutoFit/>
          </a:bodyPr>
          <a:lstStyle/>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1890 :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Herman Hollerith</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répond à un appel d’offre du </a:t>
            </a: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Bureau américain du recensement</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et construit une </a:t>
            </a: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machine à statistiques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électromécanique</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machine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tabulatrice</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utilise des cartes perforées</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Une bonne </a:t>
            </a:r>
            <a:r>
              <a:rPr kumimoji="0" lang="fr-FR" sz="2000" b="0" i="0" u="none" strike="noStrike" kern="1200" cap="none" spc="0" normalizeH="0" baseline="0" noProof="0" dirty="0">
                <a:ln>
                  <a:noFill/>
                </a:ln>
                <a:solidFill>
                  <a:schemeClr val="bg2"/>
                </a:solidFill>
                <a:effectLst/>
                <a:uLnTx/>
                <a:uFillTx/>
                <a:latin typeface="Titillium" panose="00000500000000000000" pitchFamily="50" charset="0"/>
                <a:ea typeface="+mn-ea"/>
                <a:cs typeface="+mn-cs"/>
                <a:hlinkClick r:id="rId3">
                  <a:extLst>
                    <a:ext uri="{A12FA001-AC4F-418D-AE19-62706E023703}">
                      <ahyp:hlinkClr xmlns:ahyp="http://schemas.microsoft.com/office/drawing/2018/hyperlinkcolor" val="tx"/>
                    </a:ext>
                  </a:extLst>
                </a:hlinkClick>
              </a:rPr>
              <a:t>vidéo</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qui montre le fonctionnement</a:t>
            </a:r>
          </a:p>
          <a:p>
            <a:pPr marL="639696" marR="0" lvl="1" indent="0" algn="l" defTabSz="914309"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Hollerith crée une société, </a:t>
            </a:r>
            <a:r>
              <a:rPr kumimoji="0" lang="en-US" sz="2000" b="0" i="1"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The Hollerith Electric Tabulating System</a:t>
            </a:r>
            <a:r>
              <a:rPr kumimoji="0" lang="en-US"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qui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devient en 1905 </a:t>
            </a:r>
            <a:r>
              <a:rPr kumimoji="0" lang="fr-FR" sz="2000" b="0" i="1"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The </a:t>
            </a:r>
            <a:r>
              <a:rPr kumimoji="0" lang="fr-FR" sz="2000" b="0" i="1" u="none" strike="noStrike" kern="1200" cap="none" spc="0" normalizeH="0" baseline="0" noProof="0" dirty="0" err="1">
                <a:ln>
                  <a:noFill/>
                </a:ln>
                <a:solidFill>
                  <a:srgbClr val="FBA41F"/>
                </a:solidFill>
                <a:effectLst/>
                <a:uLnTx/>
                <a:uFillTx/>
                <a:latin typeface="Titillium" panose="00000500000000000000" pitchFamily="50" charset="0"/>
                <a:ea typeface="+mn-ea"/>
                <a:cs typeface="+mn-cs"/>
              </a:rPr>
              <a:t>Tabulating</a:t>
            </a:r>
            <a:r>
              <a:rPr kumimoji="0" lang="fr-FR" sz="2000" b="0" i="1"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 Machine </a:t>
            </a:r>
            <a:r>
              <a:rPr kumimoji="0" lang="fr-FR" sz="2000" b="0" i="1" u="none" strike="noStrike" kern="1200" cap="none" spc="0" normalizeH="0" baseline="0" noProof="0" dirty="0" err="1">
                <a:ln>
                  <a:noFill/>
                </a:ln>
                <a:solidFill>
                  <a:srgbClr val="FBA41F"/>
                </a:solidFill>
                <a:effectLst/>
                <a:uLnTx/>
                <a:uFillTx/>
                <a:latin typeface="Titillium" panose="00000500000000000000" pitchFamily="50" charset="0"/>
                <a:ea typeface="+mn-ea"/>
                <a:cs typeface="+mn-cs"/>
              </a:rPr>
              <a:t>Company</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puis fusionne avec trois autres compagnies en 1911 pour donner la </a:t>
            </a:r>
            <a:r>
              <a:rPr kumimoji="0" lang="fr-FR" sz="2000" b="0" i="1" u="none" strike="noStrike" kern="1200" cap="none" spc="0" normalizeH="0" baseline="0" noProof="0" dirty="0" err="1">
                <a:ln>
                  <a:noFill/>
                </a:ln>
                <a:solidFill>
                  <a:srgbClr val="FBA41F"/>
                </a:solidFill>
                <a:effectLst/>
                <a:uLnTx/>
                <a:uFillTx/>
                <a:latin typeface="Titillium" panose="00000500000000000000" pitchFamily="50" charset="0"/>
                <a:ea typeface="+mn-ea"/>
                <a:cs typeface="+mn-cs"/>
              </a:rPr>
              <a:t>Computing-Tabulating-Recording</a:t>
            </a:r>
            <a:r>
              <a:rPr kumimoji="0" lang="fr-FR" sz="2000" b="0" i="1"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 </a:t>
            </a:r>
            <a:r>
              <a:rPr kumimoji="0" lang="fr-FR" sz="2000" b="0" i="1" u="none" strike="noStrike" kern="1200" cap="none" spc="0" normalizeH="0" baseline="0" noProof="0" dirty="0" err="1">
                <a:ln>
                  <a:noFill/>
                </a:ln>
                <a:solidFill>
                  <a:srgbClr val="FBA41F"/>
                </a:solidFill>
                <a:effectLst/>
                <a:uLnTx/>
                <a:uFillTx/>
                <a:latin typeface="Titillium" panose="00000500000000000000" pitchFamily="50" charset="0"/>
                <a:ea typeface="+mn-ea"/>
                <a:cs typeface="+mn-cs"/>
              </a:rPr>
              <a:t>Company</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(CTR)</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Finalement, en 1924, CTR est renommée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International Business Machines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a:t>
            </a:r>
          </a:p>
          <a:p>
            <a:pPr marL="533400" marR="0" lvl="0" algn="l" defTabSz="914309" rtl="0" eaLnBrk="1" fontAlgn="auto" latinLnBrk="0" hangingPunct="1">
              <a:lnSpc>
                <a:spcPct val="150000"/>
              </a:lnSpc>
              <a:spcBef>
                <a:spcPts val="0"/>
              </a:spcBef>
              <a:spcAft>
                <a:spcPts val="0"/>
              </a:spcAft>
              <a:buClrTx/>
              <a:buSzTx/>
              <a:tabLst/>
              <a:defRPr/>
            </a:pPr>
            <a:r>
              <a:rPr lang="fr-FR" sz="2000" dirty="0">
                <a:solidFill>
                  <a:srgbClr val="878787">
                    <a:lumMod val="75000"/>
                  </a:srgbClr>
                </a:solidFill>
                <a:latin typeface="Titillium" panose="00000500000000000000" pitchFamily="50" charset="0"/>
              </a:rPr>
              <a:t>alias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IBM</a:t>
            </a:r>
            <a:r>
              <a:rPr kumimoji="0" lang="fr-FR" sz="2000" b="0" i="0" u="none" strike="noStrike" kern="1200" cap="none" spc="0" normalizeH="0" baseline="0" noProof="0" dirty="0">
                <a:ln>
                  <a:noFill/>
                </a:ln>
                <a:solidFill>
                  <a:schemeClr val="accent2">
                    <a:lumMod val="75000"/>
                  </a:schemeClr>
                </a:solidFill>
                <a:effectLst/>
                <a:uLnTx/>
                <a:uFillTx/>
                <a:latin typeface="Titillium" panose="00000500000000000000" pitchFamily="50" charset="0"/>
                <a:ea typeface="+mn-ea"/>
                <a:cs typeface="+mn-cs"/>
              </a:rPr>
              <a:t> !</a:t>
            </a:r>
          </a:p>
        </p:txBody>
      </p:sp>
      <p:pic>
        <p:nvPicPr>
          <p:cNvPr id="3" name="Image 2">
            <a:extLst>
              <a:ext uri="{FF2B5EF4-FFF2-40B4-BE49-F238E27FC236}">
                <a16:creationId xmlns:a16="http://schemas.microsoft.com/office/drawing/2014/main" id="{A6AA8D7E-F4C8-4EC4-9BCD-7EF83A912E1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28341" y="1786948"/>
            <a:ext cx="1759195" cy="25356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1712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397CBDE5-EA4C-9C9D-1B2E-C2561FD0EA1D}"/>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Qu’est-ce qu’un calcul ?</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12</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0" y="1717129"/>
            <a:ext cx="11448189" cy="3508653"/>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Ca ne répond toujours pas à la question…</a:t>
            </a:r>
          </a:p>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ctr" defTabSz="914309" rtl="0" eaLnBrk="1" fontAlgn="auto" latinLnBrk="0" hangingPunct="1">
              <a:lnSpc>
                <a:spcPct val="150000"/>
              </a:lnSpc>
              <a:spcBef>
                <a:spcPts val="0"/>
              </a:spcBef>
              <a:spcAft>
                <a:spcPts val="0"/>
              </a:spcAft>
              <a:buClrTx/>
              <a:buSzTx/>
              <a:buFontTx/>
              <a:buNone/>
              <a:tabLst/>
              <a:defRPr/>
            </a:pPr>
            <a:r>
              <a:rPr kumimoji="0" lang="fr-FR" sz="44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C’est quoi, un calcul ??</a:t>
            </a:r>
          </a:p>
          <a:p>
            <a:pPr marL="182541" marR="0" lvl="0" indent="0" algn="ctr" defTabSz="914309" rtl="0" eaLnBrk="1" fontAlgn="auto" latinLnBrk="0" hangingPunct="1">
              <a:lnSpc>
                <a:spcPct val="150000"/>
              </a:lnSpc>
              <a:spcBef>
                <a:spcPts val="0"/>
              </a:spcBef>
              <a:spcAft>
                <a:spcPts val="0"/>
              </a:spcAft>
              <a:buClrTx/>
              <a:buSzTx/>
              <a:buFontTx/>
              <a:buNone/>
              <a:tabLst/>
              <a:defRPr/>
            </a:pPr>
            <a:r>
              <a:rPr kumimoji="0" lang="fr-FR" sz="44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Peut-on </a:t>
            </a:r>
            <a:r>
              <a:rPr kumimoji="0" lang="fr-FR" sz="44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tout</a:t>
            </a:r>
            <a:r>
              <a:rPr kumimoji="0" lang="fr-FR" sz="44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 calculer ?</a:t>
            </a:r>
          </a:p>
        </p:txBody>
      </p:sp>
    </p:spTree>
    <p:extLst>
      <p:ext uri="{BB962C8B-B14F-4D97-AF65-F5344CB8AC3E}">
        <p14:creationId xmlns:p14="http://schemas.microsoft.com/office/powerpoint/2010/main" val="407418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randombar(horizontal)">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necteur droit 8">
            <a:extLst>
              <a:ext uri="{FF2B5EF4-FFF2-40B4-BE49-F238E27FC236}">
                <a16:creationId xmlns:a16="http://schemas.microsoft.com/office/drawing/2014/main" id="{D1309A19-BFC8-DE4E-35E0-76A0D197135D}"/>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fr-FR" dirty="0">
                <a:latin typeface="Titillium Lt" panose="00000400000000000000" pitchFamily="50" charset="0"/>
              </a:rPr>
              <a:t>Peut-on tout calculer ?</a:t>
            </a:r>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13</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7C65F2C-6604-4C55-83A2-D914691E5D07}"/>
                  </a:ext>
                </a:extLst>
              </p:cNvPr>
              <p:cNvSpPr/>
              <p:nvPr/>
            </p:nvSpPr>
            <p:spPr>
              <a:xfrm>
                <a:off x="350521" y="1184568"/>
                <a:ext cx="11433440" cy="3323987"/>
              </a:xfrm>
              <a:prstGeom prst="rect">
                <a:avLst/>
              </a:prstGeom>
            </p:spPr>
            <p:txBody>
              <a:bodyPr wrap="square">
                <a:spAutoFit/>
              </a:bodyPr>
              <a:lstStyle/>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Années 1870 :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Cantor</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développe la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théorie des ensembles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notamment les </a:t>
                </a:r>
                <a:r>
                  <a:rPr kumimoji="0" lang="fr-FR" sz="2000" b="0" i="1"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ensembles infinis</a:t>
                </a:r>
              </a:p>
              <a:p>
                <a:pPr marL="182541" marR="0" lvl="0" algn="l" defTabSz="914309" rtl="0" eaLnBrk="1" fontAlgn="auto" latinLnBrk="0" hangingPunct="1">
                  <a:lnSpc>
                    <a:spcPct val="150000"/>
                  </a:lnSpc>
                  <a:spcBef>
                    <a:spcPts val="0"/>
                  </a:spcBef>
                  <a:spcAft>
                    <a:spcPts val="0"/>
                  </a:spcAft>
                  <a:buClrTx/>
                  <a:buSzTx/>
                  <a:tabLst/>
                  <a:defRPr/>
                </a:pPr>
                <a:r>
                  <a:rPr lang="fr-FR" sz="2000" dirty="0" err="1">
                    <a:solidFill>
                      <a:schemeClr val="bg1"/>
                    </a:solidFill>
                    <a:latin typeface="Titillium" panose="00000500000000000000" pitchFamily="50" charset="0"/>
                  </a:rPr>
                  <a:t>Déf</a:t>
                </a:r>
                <a:r>
                  <a:rPr lang="fr-FR" sz="2000" dirty="0">
                    <a:solidFill>
                      <a:schemeClr val="bg1"/>
                    </a:solidFill>
                    <a:latin typeface="Titillium" panose="00000500000000000000" pitchFamily="50" charset="0"/>
                  </a:rPr>
                  <a:t>. :</a:t>
                </a:r>
                <a:r>
                  <a:rPr lang="fr-FR" sz="2000" dirty="0">
                    <a:solidFill>
                      <a:schemeClr val="accent2">
                        <a:lumMod val="75000"/>
                      </a:schemeClr>
                    </a:solidFill>
                    <a:latin typeface="Titillium" panose="00000500000000000000" pitchFamily="50" charset="0"/>
                  </a:rPr>
                  <a:t> un ensemble est </a:t>
                </a:r>
                <a:r>
                  <a:rPr lang="fr-FR" sz="2000" i="1" dirty="0">
                    <a:latin typeface="Titillium" panose="00000500000000000000" pitchFamily="50" charset="0"/>
                  </a:rPr>
                  <a:t>dénombrable</a:t>
                </a:r>
                <a:r>
                  <a:rPr lang="fr-FR" sz="2000" dirty="0">
                    <a:solidFill>
                      <a:schemeClr val="accent2">
                        <a:lumMod val="75000"/>
                      </a:schemeClr>
                    </a:solidFill>
                    <a:latin typeface="Titillium" panose="00000500000000000000" pitchFamily="50" charset="0"/>
                  </a:rPr>
                  <a:t> s’il peut être mis en </a:t>
                </a:r>
                <a:r>
                  <a:rPr lang="fr-FR" sz="2000" i="1" dirty="0">
                    <a:latin typeface="Titillium" panose="00000500000000000000" pitchFamily="50" charset="0"/>
                  </a:rPr>
                  <a:t>bijection</a:t>
                </a:r>
                <a:r>
                  <a:rPr lang="fr-FR" sz="2000" dirty="0">
                    <a:solidFill>
                      <a:schemeClr val="accent2">
                        <a:lumMod val="75000"/>
                      </a:schemeClr>
                    </a:solidFill>
                    <a:latin typeface="Titillium" panose="00000500000000000000" pitchFamily="50" charset="0"/>
                  </a:rPr>
                  <a:t> avec </a:t>
                </a:r>
                <a14:m>
                  <m:oMath xmlns:m="http://schemas.openxmlformats.org/officeDocument/2006/math">
                    <m:r>
                      <a:rPr lang="fr-FR" sz="2000" b="0" i="1" smtClean="0">
                        <a:solidFill>
                          <a:schemeClr val="accent2">
                            <a:lumMod val="75000"/>
                          </a:schemeClr>
                        </a:solidFill>
                        <a:latin typeface="Cambria Math" panose="02040503050406030204" pitchFamily="18" charset="0"/>
                      </a:rPr>
                      <m:t>ℕ</m:t>
                    </m:r>
                  </m:oMath>
                </a14:m>
                <a:r>
                  <a:rPr lang="fr-FR" sz="2000" noProof="0" dirty="0">
                    <a:solidFill>
                      <a:schemeClr val="accent2">
                        <a:lumMod val="75000"/>
                      </a:schemeClr>
                    </a:solidFill>
                    <a:latin typeface="Titillium" panose="00000500000000000000" pitchFamily="50" charset="0"/>
                  </a:rPr>
                  <a:t>, </a:t>
                </a:r>
                <a:r>
                  <a:rPr lang="fr-FR" sz="2000" noProof="0" dirty="0" err="1">
                    <a:solidFill>
                      <a:schemeClr val="accent2">
                        <a:lumMod val="75000"/>
                      </a:schemeClr>
                    </a:solidFill>
                    <a:latin typeface="Titillium" panose="00000500000000000000" pitchFamily="50" charset="0"/>
                  </a:rPr>
                  <a:t>càd</a:t>
                </a:r>
                <a:r>
                  <a:rPr lang="fr-FR" sz="2000" noProof="0" dirty="0">
                    <a:solidFill>
                      <a:schemeClr val="accent2">
                        <a:lumMod val="75000"/>
                      </a:schemeClr>
                    </a:solidFill>
                    <a:latin typeface="Titillium" panose="00000500000000000000" pitchFamily="50" charset="0"/>
                  </a:rPr>
                  <a:t> si on peut </a:t>
                </a:r>
                <a:r>
                  <a:rPr lang="fr-FR" sz="2000" i="1" noProof="0" dirty="0">
                    <a:solidFill>
                      <a:schemeClr val="tx2"/>
                    </a:solidFill>
                    <a:latin typeface="Titillium" panose="00000500000000000000" pitchFamily="50" charset="0"/>
                  </a:rPr>
                  <a:t>numéroter</a:t>
                </a:r>
                <a:r>
                  <a:rPr lang="fr-FR" sz="2000" i="1" noProof="0" dirty="0">
                    <a:solidFill>
                      <a:schemeClr val="accent2">
                        <a:lumMod val="75000"/>
                      </a:schemeClr>
                    </a:solidFill>
                    <a:latin typeface="Titillium" panose="00000500000000000000" pitchFamily="50" charset="0"/>
                  </a:rPr>
                  <a:t> </a:t>
                </a:r>
                <a:r>
                  <a:rPr lang="fr-FR" sz="2000" noProof="0" dirty="0">
                    <a:solidFill>
                      <a:schemeClr val="accent2">
                        <a:lumMod val="75000"/>
                      </a:schemeClr>
                    </a:solidFill>
                    <a:latin typeface="Titillium" panose="00000500000000000000" pitchFamily="50" charset="0"/>
                  </a:rPr>
                  <a:t>ses éléments (Exercice : montrer que </a:t>
                </a:r>
                <a14:m>
                  <m:oMath xmlns:m="http://schemas.openxmlformats.org/officeDocument/2006/math">
                    <m:r>
                      <a:rPr lang="fr-FR" sz="2000" b="0" i="1" noProof="0" smtClean="0">
                        <a:solidFill>
                          <a:schemeClr val="accent2">
                            <a:lumMod val="75000"/>
                          </a:schemeClr>
                        </a:solidFill>
                        <a:latin typeface="Cambria Math" panose="02040503050406030204" pitchFamily="18" charset="0"/>
                      </a:rPr>
                      <m:t>ℤ</m:t>
                    </m:r>
                  </m:oMath>
                </a14:m>
                <a:r>
                  <a:rPr lang="fr-FR" sz="2000" noProof="0" dirty="0">
                    <a:solidFill>
                      <a:schemeClr val="accent2">
                        <a:lumMod val="75000"/>
                      </a:schemeClr>
                    </a:solidFill>
                    <a:latin typeface="Titillium" panose="00000500000000000000" pitchFamily="50" charset="0"/>
                  </a:rPr>
                  <a:t>, </a:t>
                </a:r>
                <a14:m>
                  <m:oMath xmlns:m="http://schemas.openxmlformats.org/officeDocument/2006/math">
                    <m:sSup>
                      <m:sSupPr>
                        <m:ctrlPr>
                          <a:rPr lang="fr-FR" sz="2000" b="0" i="1" noProof="0" smtClean="0">
                            <a:solidFill>
                              <a:schemeClr val="accent2">
                                <a:lumMod val="75000"/>
                              </a:schemeClr>
                            </a:solidFill>
                            <a:latin typeface="Cambria Math" panose="02040503050406030204" pitchFamily="18" charset="0"/>
                          </a:rPr>
                        </m:ctrlPr>
                      </m:sSupPr>
                      <m:e>
                        <m:r>
                          <a:rPr lang="fr-FR" sz="2000" b="0" i="1" noProof="0" smtClean="0">
                            <a:solidFill>
                              <a:schemeClr val="accent2">
                                <a:lumMod val="75000"/>
                              </a:schemeClr>
                            </a:solidFill>
                            <a:latin typeface="Cambria Math" panose="02040503050406030204" pitchFamily="18" charset="0"/>
                          </a:rPr>
                          <m:t>ℕ</m:t>
                        </m:r>
                      </m:e>
                      <m:sup>
                        <m:r>
                          <a:rPr lang="fr-FR" sz="2000" b="0" i="1" noProof="0" smtClean="0">
                            <a:solidFill>
                              <a:schemeClr val="accent2">
                                <a:lumMod val="75000"/>
                              </a:schemeClr>
                            </a:solidFill>
                            <a:latin typeface="Cambria Math" panose="02040503050406030204" pitchFamily="18" charset="0"/>
                          </a:rPr>
                          <m:t>2</m:t>
                        </m:r>
                      </m:sup>
                    </m:sSup>
                  </m:oMath>
                </a14:m>
                <a:r>
                  <a:rPr lang="fr-FR" sz="2000" noProof="0" dirty="0">
                    <a:solidFill>
                      <a:schemeClr val="accent2">
                        <a:lumMod val="75000"/>
                      </a:schemeClr>
                    </a:solidFill>
                    <a:latin typeface="Titillium" panose="00000500000000000000" pitchFamily="50" charset="0"/>
                  </a:rPr>
                  <a:t>, </a:t>
                </a:r>
                <a14:m>
                  <m:oMath xmlns:m="http://schemas.openxmlformats.org/officeDocument/2006/math">
                    <m:r>
                      <a:rPr lang="fr-FR" sz="2000" b="0" i="1" noProof="0" smtClean="0">
                        <a:solidFill>
                          <a:schemeClr val="accent2">
                            <a:lumMod val="75000"/>
                          </a:schemeClr>
                        </a:solidFill>
                        <a:latin typeface="Cambria Math" panose="02040503050406030204" pitchFamily="18" charset="0"/>
                      </a:rPr>
                      <m:t>ℚ</m:t>
                    </m:r>
                  </m:oMath>
                </a14:m>
                <a:r>
                  <a:rPr lang="fr-FR" sz="2000" noProof="0" dirty="0">
                    <a:solidFill>
                      <a:schemeClr val="accent2">
                        <a:lumMod val="75000"/>
                      </a:schemeClr>
                    </a:solidFill>
                    <a:latin typeface="Titillium" panose="00000500000000000000" pitchFamily="50" charset="0"/>
                  </a:rPr>
                  <a:t> sont dénombrables).</a:t>
                </a:r>
                <a:endParaRPr kumimoji="0" lang="fr-FR" sz="2000" b="0" i="1" u="none" strike="noStrike" kern="1200" cap="none" spc="0" normalizeH="0" baseline="0" noProof="0" dirty="0">
                  <a:ln>
                    <a:noFill/>
                  </a:ln>
                  <a:solidFill>
                    <a:srgbClr val="FBA41F"/>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err="1">
                    <a:ln>
                      <a:noFill/>
                    </a:ln>
                    <a:solidFill>
                      <a:srgbClr val="878787">
                        <a:lumMod val="75000"/>
                      </a:srgbClr>
                    </a:solidFill>
                    <a:effectLst/>
                    <a:uLnTx/>
                    <a:uFillTx/>
                    <a:latin typeface="Titillium" panose="00000500000000000000" pitchFamily="50" charset="0"/>
                    <a:ea typeface="+mn-ea"/>
                    <a:cs typeface="+mn-cs"/>
                  </a:rPr>
                  <a:t>Thm</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(Cantor, 1874 / 1891</a:t>
                </a:r>
                <a:r>
                  <a:rPr kumimoji="0" lang="fr-FR" sz="2000" b="0" i="0" u="none" strike="noStrike" kern="1200" cap="none" spc="0" normalizeH="0" noProof="0" dirty="0">
                    <a:ln>
                      <a:noFill/>
                    </a:ln>
                    <a:solidFill>
                      <a:srgbClr val="878787">
                        <a:lumMod val="75000"/>
                      </a:srgbClr>
                    </a:solidFill>
                    <a:effectLst/>
                    <a:uLnTx/>
                    <a:uFillTx/>
                    <a:latin typeface="Titillium" panose="00000500000000000000" pitchFamily="50" charset="0"/>
                    <a:ea typeface="+mn-ea"/>
                    <a:cs typeface="+mn-cs"/>
                  </a:rPr>
                  <a:t> : </a:t>
                </a:r>
                <a:r>
                  <a:rPr kumimoji="0" lang="fr-FR" sz="2000" b="0" i="1" u="none" strike="noStrike" kern="1200" cap="none" spc="0" normalizeH="0" noProof="0" dirty="0">
                    <a:ln>
                      <a:noFill/>
                    </a:ln>
                    <a:solidFill>
                      <a:srgbClr val="878787">
                        <a:lumMod val="75000"/>
                      </a:srgbClr>
                    </a:solidFill>
                    <a:effectLst/>
                    <a:uLnTx/>
                    <a:uFillTx/>
                    <a:latin typeface="Titillium" panose="00000500000000000000" pitchFamily="50" charset="0"/>
                    <a:ea typeface="+mn-ea"/>
                    <a:cs typeface="+mn-cs"/>
                  </a:rPr>
                  <a:t>argument diagonal</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a:t>
                </a:r>
                <a14:m>
                  <m:oMath xmlns:m="http://schemas.openxmlformats.org/officeDocument/2006/math">
                    <m:r>
                      <a:rPr kumimoji="0" lang="fr-FR"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ℝ</m:t>
                    </m:r>
                  </m:oMath>
                </a14:m>
                <a:r>
                  <a:rPr kumimoji="0" lang="fr-FR" sz="2000" b="0" i="0" u="none" strike="noStrike" kern="1200" cap="none" spc="0" normalizeH="0" baseline="0" noProof="0" dirty="0">
                    <a:ln>
                      <a:noFill/>
                    </a:ln>
                    <a:solidFill>
                      <a:schemeClr val="tx1"/>
                    </a:solidFill>
                    <a:effectLst/>
                    <a:uLnTx/>
                    <a:uFillTx/>
                    <a:latin typeface="Titillium" panose="00000500000000000000" pitchFamily="50" charset="0"/>
                    <a:ea typeface="+mn-ea"/>
                    <a:cs typeface="+mn-cs"/>
                  </a:rPr>
                  <a:t> n’est pas dénombrable</a:t>
                </a:r>
                <a:r>
                  <a:rPr kumimoji="0" lang="fr-FR" sz="2000" b="0" i="0" u="none" strike="noStrike" kern="1200" cap="none" spc="0" normalizeH="0" noProof="0" dirty="0">
                    <a:ln>
                      <a:noFill/>
                    </a:ln>
                    <a:solidFill>
                      <a:schemeClr val="accent2">
                        <a:lumMod val="75000"/>
                      </a:schemeClr>
                    </a:solidFill>
                    <a:effectLst/>
                    <a:uLnTx/>
                    <a:uFillTx/>
                    <a:latin typeface="Titillium" panose="00000500000000000000" pitchFamily="50" charset="0"/>
                    <a:ea typeface="+mn-ea"/>
                    <a:cs typeface="+mn-cs"/>
                  </a:rPr>
                  <a:t> ; autrement dit :</a:t>
                </a:r>
                <a:endParaRPr kumimoji="0" lang="fr-FR" sz="2000" b="0" i="0" u="none" strike="noStrike" kern="1200" cap="none" spc="0" normalizeH="0" baseline="0" noProof="0" dirty="0">
                  <a:ln>
                    <a:noFill/>
                  </a:ln>
                  <a:solidFill>
                    <a:schemeClr val="accent2">
                      <a:lumMod val="75000"/>
                    </a:schemeClr>
                  </a:solidFill>
                  <a:effectLst/>
                  <a:uLnTx/>
                  <a:uFillTx/>
                  <a:latin typeface="Titillium" panose="00000500000000000000" pitchFamily="50" charset="0"/>
                  <a:ea typeface="+mn-ea"/>
                  <a:cs typeface="+mn-cs"/>
                </a:endParaRPr>
              </a:p>
              <a:p>
                <a:pPr marL="182541" marR="0" lvl="0" algn="ctr" defTabSz="914309" rtl="0" eaLnBrk="1" fontAlgn="auto" latinLnBrk="0" hangingPunct="1">
                  <a:lnSpc>
                    <a:spcPct val="150000"/>
                  </a:lnSpc>
                  <a:spcBef>
                    <a:spcPts val="0"/>
                  </a:spcBef>
                  <a:spcAft>
                    <a:spcPts val="0"/>
                  </a:spcAft>
                  <a:buClrTx/>
                  <a:buSzTx/>
                  <a:tabLst/>
                  <a:defRPr/>
                </a:pPr>
                <a:r>
                  <a:rPr lang="fr-FR" sz="2000" i="1" noProof="0" dirty="0">
                    <a:solidFill>
                      <a:srgbClr val="878787">
                        <a:lumMod val="75000"/>
                      </a:srgbClr>
                    </a:solidFill>
                    <a:latin typeface="Titillium" panose="00000500000000000000" pitchFamily="50" charset="0"/>
                  </a:rPr>
                  <a:t>Il existe strictement plus de nombres réels que d’entiers naturels</a:t>
                </a:r>
              </a:p>
              <a:p>
                <a:pPr marL="525441" indent="-342900" defTabSz="914309">
                  <a:lnSpc>
                    <a:spcPct val="150000"/>
                  </a:lnSpc>
                  <a:buFont typeface="Wingdings" panose="05000000000000000000" pitchFamily="2" charset="2"/>
                  <a:buChar char="§"/>
                  <a:defRPr/>
                </a:pPr>
                <a:r>
                  <a:rPr lang="fr-FR" sz="2000" dirty="0">
                    <a:solidFill>
                      <a:srgbClr val="878787">
                        <a:lumMod val="75000"/>
                      </a:srgbClr>
                    </a:solidFill>
                    <a:latin typeface="Titillium" panose="00000500000000000000" pitchFamily="50" charset="0"/>
                  </a:rPr>
                  <a:t>1879 : </a:t>
                </a:r>
                <a:r>
                  <a:rPr lang="fr-FR" sz="2000" i="1" dirty="0">
                    <a:solidFill>
                      <a:srgbClr val="E74E3E"/>
                    </a:solidFill>
                    <a:latin typeface="Titillium" panose="00000500000000000000" pitchFamily="50" charset="0"/>
                  </a:rPr>
                  <a:t>Frege</a:t>
                </a:r>
                <a:r>
                  <a:rPr lang="fr-FR" sz="2000" i="1" dirty="0">
                    <a:solidFill>
                      <a:srgbClr val="878787">
                        <a:lumMod val="75000"/>
                      </a:srgbClr>
                    </a:solidFill>
                    <a:latin typeface="Titillium" panose="00000500000000000000" pitchFamily="50" charset="0"/>
                  </a:rPr>
                  <a:t> </a:t>
                </a:r>
                <a:r>
                  <a:rPr lang="fr-FR" sz="2000" dirty="0">
                    <a:solidFill>
                      <a:srgbClr val="878787">
                        <a:lumMod val="75000"/>
                      </a:srgbClr>
                    </a:solidFill>
                    <a:latin typeface="Titillium" panose="00000500000000000000" pitchFamily="50" charset="0"/>
                  </a:rPr>
                  <a:t>redéfinit la </a:t>
                </a:r>
                <a:r>
                  <a:rPr lang="fr-FR" sz="2000" i="1" dirty="0">
                    <a:solidFill>
                      <a:schemeClr val="tx2"/>
                    </a:solidFill>
                    <a:latin typeface="Titillium" panose="00000500000000000000" pitchFamily="50" charset="0"/>
                  </a:rPr>
                  <a:t>logique</a:t>
                </a:r>
                <a:r>
                  <a:rPr lang="fr-FR" sz="2000" dirty="0">
                    <a:solidFill>
                      <a:srgbClr val="878787">
                        <a:lumMod val="75000"/>
                      </a:srgbClr>
                    </a:solidFill>
                    <a:latin typeface="Titillium" panose="00000500000000000000" pitchFamily="50" charset="0"/>
                  </a:rPr>
                  <a:t> et le </a:t>
                </a:r>
                <a:r>
                  <a:rPr lang="fr-FR" sz="2000" i="1" dirty="0">
                    <a:solidFill>
                      <a:schemeClr val="tx2"/>
                    </a:solidFill>
                    <a:latin typeface="Titillium" panose="00000500000000000000" pitchFamily="50" charset="0"/>
                  </a:rPr>
                  <a:t>raisonnement logique</a:t>
                </a:r>
                <a:endParaRPr kumimoji="0" lang="fr-FR" sz="2000" b="0" i="1" u="none" strike="noStrike" kern="1200" cap="none" spc="0" normalizeH="0" baseline="0" noProof="0" dirty="0">
                  <a:ln>
                    <a:noFill/>
                  </a:ln>
                  <a:solidFill>
                    <a:schemeClr val="tx2"/>
                  </a:solidFill>
                  <a:effectLst/>
                  <a:uLnTx/>
                  <a:uFillTx/>
                  <a:latin typeface="Titillium" panose="00000500000000000000" pitchFamily="50" charset="0"/>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Les mathématiques commencent à reposer sur des bases </a:t>
                </a:r>
                <a:r>
                  <a:rPr kumimoji="0" lang="fr-FR" sz="2000" b="1"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solides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et </a:t>
                </a:r>
                <a:r>
                  <a:rPr kumimoji="0" lang="fr-FR" sz="2000" b="1"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rigoureuses…</a:t>
                </a:r>
                <a:endPar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endParaRPr>
              </a:p>
            </p:txBody>
          </p:sp>
        </mc:Choice>
        <mc:Fallback xmlns="">
          <p:sp>
            <p:nvSpPr>
              <p:cNvPr id="6" name="Rectangle 5">
                <a:extLst>
                  <a:ext uri="{FF2B5EF4-FFF2-40B4-BE49-F238E27FC236}">
                    <a16:creationId xmlns:a16="http://schemas.microsoft.com/office/drawing/2014/main" id="{97C65F2C-6604-4C55-83A2-D914691E5D07}"/>
                  </a:ext>
                </a:extLst>
              </p:cNvPr>
              <p:cNvSpPr>
                <a:spLocks noRot="1" noChangeAspect="1" noMove="1" noResize="1" noEditPoints="1" noAdjustHandles="1" noChangeArrowheads="1" noChangeShapeType="1" noTextEdit="1"/>
              </p:cNvSpPr>
              <p:nvPr/>
            </p:nvSpPr>
            <p:spPr>
              <a:xfrm>
                <a:off x="350521" y="1184568"/>
                <a:ext cx="11433440" cy="3323987"/>
              </a:xfrm>
              <a:prstGeom prst="rect">
                <a:avLst/>
              </a:prstGeom>
              <a:blipFill>
                <a:blip r:embed="rId3"/>
                <a:stretch>
                  <a:fillRect b="-733"/>
                </a:stretch>
              </a:blipFill>
            </p:spPr>
            <p:txBody>
              <a:bodyPr/>
              <a:lstStyle/>
              <a:p>
                <a:r>
                  <a:rPr lang="fr-FR">
                    <a:noFill/>
                  </a:rPr>
                  <a:t> </a:t>
                </a:r>
              </a:p>
            </p:txBody>
          </p:sp>
        </mc:Fallback>
      </mc:AlternateContent>
      <p:grpSp>
        <p:nvGrpSpPr>
          <p:cNvPr id="7" name="Groupe 6">
            <a:extLst>
              <a:ext uri="{FF2B5EF4-FFF2-40B4-BE49-F238E27FC236}">
                <a16:creationId xmlns:a16="http://schemas.microsoft.com/office/drawing/2014/main" id="{9E208B10-B015-480D-AE9D-A8C8F078584F}"/>
              </a:ext>
            </a:extLst>
          </p:cNvPr>
          <p:cNvGrpSpPr/>
          <p:nvPr/>
        </p:nvGrpSpPr>
        <p:grpSpPr>
          <a:xfrm>
            <a:off x="2542280" y="4673091"/>
            <a:ext cx="2282580" cy="2636281"/>
            <a:chOff x="814580" y="4224869"/>
            <a:chExt cx="2282580" cy="2636281"/>
          </a:xfrm>
        </p:grpSpPr>
        <p:pic>
          <p:nvPicPr>
            <p:cNvPr id="4" name="Image 3">
              <a:extLst>
                <a:ext uri="{FF2B5EF4-FFF2-40B4-BE49-F238E27FC236}">
                  <a16:creationId xmlns:a16="http://schemas.microsoft.com/office/drawing/2014/main" id="{0D75A307-E929-4D5F-B819-4B41CC3940D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1191" y="4224869"/>
              <a:ext cx="1729358" cy="2266949"/>
            </a:xfrm>
            <a:prstGeom prst="rect">
              <a:avLst/>
            </a:prstGeom>
          </p:spPr>
        </p:pic>
        <p:sp>
          <p:nvSpPr>
            <p:cNvPr id="5" name="ZoneTexte 4">
              <a:extLst>
                <a:ext uri="{FF2B5EF4-FFF2-40B4-BE49-F238E27FC236}">
                  <a16:creationId xmlns:a16="http://schemas.microsoft.com/office/drawing/2014/main" id="{054B432F-7BCC-4B4B-B691-AFC1195C8D2F}"/>
                </a:ext>
              </a:extLst>
            </p:cNvPr>
            <p:cNvSpPr txBox="1"/>
            <p:nvPr/>
          </p:nvSpPr>
          <p:spPr>
            <a:xfrm>
              <a:off x="814580" y="6491818"/>
              <a:ext cx="2282580" cy="369332"/>
            </a:xfrm>
            <a:prstGeom prst="rect">
              <a:avLst/>
            </a:prstGeom>
            <a:noFill/>
          </p:spPr>
          <p:txBody>
            <a:bodyPr wrap="square" rtlCol="0">
              <a:sp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fr-FR" sz="18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Cantor</a:t>
              </a:r>
            </a:p>
          </p:txBody>
        </p:sp>
      </p:grpSp>
      <p:grpSp>
        <p:nvGrpSpPr>
          <p:cNvPr id="8" name="Groupe 7"/>
          <p:cNvGrpSpPr/>
          <p:nvPr/>
        </p:nvGrpSpPr>
        <p:grpSpPr>
          <a:xfrm>
            <a:off x="7367140" y="4663910"/>
            <a:ext cx="2282580" cy="2645461"/>
            <a:chOff x="5156293" y="4663910"/>
            <a:chExt cx="2282580" cy="2645461"/>
          </a:xfrm>
        </p:grpSpPr>
        <p:pic>
          <p:nvPicPr>
            <p:cNvPr id="3" name="Image 2"/>
            <p:cNvPicPr>
              <a:picLocks noChangeAspect="1"/>
            </p:cNvPicPr>
            <p:nvPr/>
          </p:nvPicPr>
          <p:blipFill>
            <a:blip r:embed="rId5"/>
            <a:stretch>
              <a:fillRect/>
            </a:stretch>
          </p:blipFill>
          <p:spPr>
            <a:xfrm>
              <a:off x="5535938" y="4663910"/>
              <a:ext cx="1523291" cy="2276129"/>
            </a:xfrm>
            <a:prstGeom prst="rect">
              <a:avLst/>
            </a:prstGeom>
          </p:spPr>
        </p:pic>
        <p:sp>
          <p:nvSpPr>
            <p:cNvPr id="14" name="ZoneTexte 13">
              <a:extLst>
                <a:ext uri="{FF2B5EF4-FFF2-40B4-BE49-F238E27FC236}">
                  <a16:creationId xmlns:a16="http://schemas.microsoft.com/office/drawing/2014/main" id="{054B432F-7BCC-4B4B-B691-AFC1195C8D2F}"/>
                </a:ext>
              </a:extLst>
            </p:cNvPr>
            <p:cNvSpPr txBox="1"/>
            <p:nvPr/>
          </p:nvSpPr>
          <p:spPr>
            <a:xfrm>
              <a:off x="5156293" y="6940039"/>
              <a:ext cx="2282580" cy="369332"/>
            </a:xfrm>
            <a:prstGeom prst="rect">
              <a:avLst/>
            </a:prstGeom>
            <a:noFill/>
          </p:spPr>
          <p:txBody>
            <a:bodyPr wrap="square" rtlCol="0">
              <a:sp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fr-FR" sz="18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Frege</a:t>
              </a:r>
            </a:p>
          </p:txBody>
        </p:sp>
      </p:grpSp>
    </p:spTree>
    <p:extLst>
      <p:ext uri="{BB962C8B-B14F-4D97-AF65-F5344CB8AC3E}">
        <p14:creationId xmlns:p14="http://schemas.microsoft.com/office/powerpoint/2010/main" val="184088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30EE8A5B-CD2D-9DB7-7B6B-9B9B05340CB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fr-FR" dirty="0">
                <a:latin typeface="Titillium Lt" panose="00000400000000000000" pitchFamily="50" charset="0"/>
              </a:rPr>
              <a:t>Peut-on tout calculer ?</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14</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433440" cy="3785652"/>
          </a:xfrm>
          <a:prstGeom prst="rect">
            <a:avLst/>
          </a:prstGeom>
        </p:spPr>
        <p:txBody>
          <a:bodyPr wrap="square">
            <a:spAutoFit/>
          </a:bodyPr>
          <a:lstStyle/>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1"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 ou pas</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Découverte de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paradoxes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à la fin du </a:t>
            </a:r>
            <a:r>
              <a:rPr kumimoji="0" lang="fr-FR" sz="2000" b="0" i="0" u="none" strike="noStrike" kern="1200" cap="none" spc="0" normalizeH="0" baseline="0" noProof="0" dirty="0" err="1">
                <a:ln>
                  <a:noFill/>
                </a:ln>
                <a:solidFill>
                  <a:srgbClr val="878787">
                    <a:lumMod val="75000"/>
                  </a:srgbClr>
                </a:solidFill>
                <a:effectLst/>
                <a:uLnTx/>
                <a:uFillTx/>
                <a:latin typeface="Titillium" panose="00000500000000000000" pitchFamily="50" charset="0"/>
                <a:ea typeface="+mn-ea"/>
                <a:cs typeface="+mn-cs"/>
              </a:rPr>
              <a:t>XIX</a:t>
            </a:r>
            <a:r>
              <a:rPr kumimoji="0" lang="fr-FR" sz="2000" b="0" i="0" u="none" strike="noStrike" kern="1200" cap="none" spc="0" normalizeH="0" baseline="30000" noProof="0" dirty="0" err="1">
                <a:ln>
                  <a:noFill/>
                </a:ln>
                <a:solidFill>
                  <a:srgbClr val="878787">
                    <a:lumMod val="75000"/>
                  </a:srgbClr>
                </a:solidFill>
                <a:effectLst/>
                <a:uLnTx/>
                <a:uFillTx/>
                <a:latin typeface="Titillium" panose="00000500000000000000" pitchFamily="50" charset="0"/>
                <a:ea typeface="+mn-ea"/>
                <a:cs typeface="+mn-cs"/>
              </a:rPr>
              <a:t>è</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siècle en théorie des ensembles et en logique :</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Paradoxe du menteur</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 Je suis en train de mentir » / « Cet énoncé est faux »</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Paradoxe du barbier</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dans un village, le barbier (qui est un homme) doit rase </a:t>
            </a:r>
            <a:r>
              <a:rPr kumimoji="0" lang="fr-FR" sz="2000" b="0" i="0"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tous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les hommes qui ne se rasent pas eux-mêmes, et </a:t>
            </a:r>
            <a:r>
              <a:rPr kumimoji="0" lang="fr-FR" sz="2000" b="0" i="0" u="sng"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seulement</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ceux-ci. Qui rase le barbier ?</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Paradoxe de Russel</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l'ensemble des ensembles n'appartenant pas à eux-mêmes appartient-il à lui-même ?</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p:txBody>
      </p:sp>
      <p:pic>
        <p:nvPicPr>
          <p:cNvPr id="18" name="Image 17" descr="Une image contenant texte, horloge, jauge&#10;&#10;Description générée automatiquement">
            <a:extLst>
              <a:ext uri="{FF2B5EF4-FFF2-40B4-BE49-F238E27FC236}">
                <a16:creationId xmlns:a16="http://schemas.microsoft.com/office/drawing/2014/main" id="{0E80D9C1-0B94-4950-B172-E96E61A8FFA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4096" y="5451549"/>
            <a:ext cx="11523809" cy="1251896"/>
          </a:xfrm>
          <a:prstGeom prst="rect">
            <a:avLst/>
          </a:prstGeom>
        </p:spPr>
      </p:pic>
    </p:spTree>
    <p:extLst>
      <p:ext uri="{BB962C8B-B14F-4D97-AF65-F5344CB8AC3E}">
        <p14:creationId xmlns:p14="http://schemas.microsoft.com/office/powerpoint/2010/main" val="201178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3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597DC09F-A176-C17F-3884-4F006632F47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fr-FR" dirty="0">
                <a:latin typeface="Titillium Lt" panose="00000400000000000000" pitchFamily="50" charset="0"/>
              </a:rPr>
              <a:t>Peut-on tout calculer ?</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15</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9352227" cy="5447645"/>
          </a:xfrm>
          <a:prstGeom prst="rect">
            <a:avLst/>
          </a:prstGeom>
        </p:spPr>
        <p:txBody>
          <a:bodyPr wrap="square">
            <a:spAutoFit/>
          </a:bodyPr>
          <a:lstStyle/>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Paris, 1900 :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David Hilbert</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expose les 10 premiers problèmes de son </a:t>
            </a:r>
            <a:r>
              <a:rPr kumimoji="0" lang="fr-FR" sz="2000" b="0" i="0" u="none" strike="noStrike" kern="1200" cap="none" spc="0" normalizeH="0" baseline="0" noProof="0" dirty="0">
                <a:ln>
                  <a:noFill/>
                </a:ln>
                <a:solidFill>
                  <a:srgbClr val="3CBDDC"/>
                </a:solidFill>
                <a:effectLst/>
                <a:uLnTx/>
                <a:uFillTx/>
                <a:latin typeface="Titillium" panose="00000500000000000000" pitchFamily="50" charset="0"/>
                <a:ea typeface="+mn-ea"/>
                <a:cs typeface="+mn-cs"/>
                <a:hlinkClick r:id="rId3"/>
              </a:rPr>
              <a:t>programme</a:t>
            </a:r>
            <a:r>
              <a:rPr kumimoji="0" lang="fr-FR" sz="2000" b="0" i="0" u="none" strike="noStrike" kern="1200" cap="none" spc="0" normalizeH="0" baseline="0" noProof="0" dirty="0">
                <a:ln>
                  <a:noFill/>
                </a:ln>
                <a:solidFill>
                  <a:srgbClr val="3CBDDC"/>
                </a:solidFill>
                <a:effectLst/>
                <a:uLnTx/>
                <a:uFillTx/>
                <a:latin typeface="Titillium" panose="00000500000000000000" pitchFamily="50" charset="0"/>
                <a:ea typeface="+mn-ea"/>
                <a:cs typeface="+mn-cs"/>
              </a:rPr>
              <a:t> </a:t>
            </a:r>
            <a:r>
              <a:rPr kumimoji="0" lang="fr-FR" sz="2000" b="0" i="0" u="none" strike="noStrike" kern="1200" cap="none" spc="0" normalizeH="0" baseline="0" noProof="0" dirty="0">
                <a:ln>
                  <a:noFill/>
                </a:ln>
                <a:solidFill>
                  <a:schemeClr val="accent2">
                    <a:lumMod val="75000"/>
                  </a:schemeClr>
                </a:solidFill>
                <a:effectLst/>
                <a:uLnTx/>
                <a:uFillTx/>
                <a:latin typeface="Titillium" panose="00000500000000000000" pitchFamily="50" charset="0"/>
                <a:ea typeface="+mn-ea"/>
                <a:cs typeface="+mn-cs"/>
              </a:rPr>
              <a:t>destiné à assurer</a:t>
            </a:r>
            <a:r>
              <a:rPr kumimoji="0" lang="fr-FR" sz="2000" b="0" i="0" u="none" strike="noStrike" kern="1200" cap="none" spc="0" normalizeH="0" noProof="0" dirty="0">
                <a:ln>
                  <a:noFill/>
                </a:ln>
                <a:solidFill>
                  <a:schemeClr val="accent2">
                    <a:lumMod val="75000"/>
                  </a:schemeClr>
                </a:solidFill>
                <a:effectLst/>
                <a:uLnTx/>
                <a:uFillTx/>
                <a:latin typeface="Titillium" panose="00000500000000000000" pitchFamily="50" charset="0"/>
                <a:ea typeface="+mn-ea"/>
                <a:cs typeface="+mn-cs"/>
              </a:rPr>
              <a:t> les fondements des mathématiques</a:t>
            </a:r>
            <a:endParaRPr kumimoji="0" lang="fr-FR" sz="2000" b="0" i="0" u="none" strike="noStrike" kern="1200" cap="none" spc="0" normalizeH="0" baseline="0" noProof="0" dirty="0">
              <a:ln>
                <a:noFill/>
              </a:ln>
              <a:solidFill>
                <a:schemeClr val="accent2">
                  <a:lumMod val="75000"/>
                </a:schemeClr>
              </a:solidFill>
              <a:effectLst/>
              <a:uLnTx/>
              <a:uFillTx/>
              <a:latin typeface="Titillium" panose="00000500000000000000" pitchFamily="50" charset="0"/>
              <a:ea typeface="+mn-ea"/>
              <a:cs typeface="+mn-cs"/>
            </a:endParaRP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3CBDDC"/>
                </a:solidFill>
                <a:effectLst/>
                <a:uLnTx/>
                <a:uFillTx/>
                <a:latin typeface="Titillium" panose="00000500000000000000" pitchFamily="50" charset="0"/>
                <a:ea typeface="+mn-ea"/>
                <a:cs typeface="+mn-cs"/>
              </a:rPr>
              <a:t>Deuxième problème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peut-on prouver la </a:t>
            </a:r>
            <a:r>
              <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cohérence de l’arithmétique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endParaRPr lang="fr-FR" sz="2000" dirty="0">
              <a:solidFill>
                <a:srgbClr val="878787">
                  <a:lumMod val="75000"/>
                </a:srgbClr>
              </a:solidFill>
              <a:latin typeface="Titillium" panose="00000500000000000000" pitchFamily="50" charset="0"/>
            </a:endParaRPr>
          </a:p>
          <a:p>
            <a:pPr marL="639696" marR="0" lvl="1" algn="l" defTabSz="914309" rtl="0" eaLnBrk="1" fontAlgn="auto" latinLnBrk="0" hangingPunct="1">
              <a:lnSpc>
                <a:spcPct val="150000"/>
              </a:lnSpc>
              <a:spcBef>
                <a:spcPts val="0"/>
              </a:spcBef>
              <a:spcAft>
                <a:spcPts val="0"/>
              </a:spcAft>
              <a:buClrTx/>
              <a:buSzTx/>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=&gt; Non :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Kurt Gödel</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démontre en 1931 son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théorème d’incomplétude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p>
          <a:p>
            <a:pPr marL="987425" marR="0" lvl="0" indent="0" algn="l" defTabSz="914309" rtl="0" eaLnBrk="1" fontAlgn="auto" latinLnBrk="0" hangingPunct="1">
              <a:lnSpc>
                <a:spcPct val="150000"/>
              </a:lnSpc>
              <a:spcBef>
                <a:spcPts val="0"/>
              </a:spcBef>
              <a:spcAft>
                <a:spcPts val="0"/>
              </a:spcAft>
              <a:buClrTx/>
              <a:buSzTx/>
              <a:buFontTx/>
              <a:buNone/>
              <a:tabLst/>
              <a:defRPr/>
            </a:pP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Toute théorie suffisamment puissante pour faire de l’arithmétique est soit incomplète, soit incohérente</a:t>
            </a:r>
          </a:p>
          <a:p>
            <a:pPr marL="987425" marR="0" lvl="0" indent="0" algn="l" defTabSz="914309" rtl="0" eaLnBrk="1" fontAlgn="auto" latinLnBrk="0" hangingPunct="1">
              <a:lnSpc>
                <a:spcPct val="150000"/>
              </a:lnSpc>
              <a:spcBef>
                <a:spcPts val="0"/>
              </a:spcBef>
              <a:spcAft>
                <a:spcPts val="0"/>
              </a:spcAft>
              <a:buClrTx/>
              <a:buSzTx/>
              <a:buFontTx/>
              <a:buNone/>
              <a:tabLst/>
              <a:defRPr/>
            </a:pPr>
            <a:endParaRPr kumimoji="0" lang="fr-FR" sz="12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endParaRPr>
          </a:p>
          <a:p>
            <a:pPr marL="987425" marR="0" lvl="0" indent="-45720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Gödel donne même un exemple d’énoncé qui n’est ni démontrable ni réfutable !</a:t>
            </a:r>
          </a:p>
          <a:p>
            <a:pPr marL="987425" marR="0" lvl="0" indent="-457200" algn="ctr" defTabSz="914309" rtl="0" eaLnBrk="1" fontAlgn="auto" latinLnBrk="0" hangingPunct="1">
              <a:lnSpc>
                <a:spcPct val="150000"/>
              </a:lnSpc>
              <a:spcBef>
                <a:spcPts val="0"/>
              </a:spcBef>
              <a:spcAft>
                <a:spcPts val="0"/>
              </a:spcAft>
              <a:buClrTx/>
              <a:buSzTx/>
              <a:buFontTx/>
              <a:buNone/>
              <a:tabLst/>
              <a:defRPr/>
            </a:pP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P est démontrable si et seulement si P est faux »</a:t>
            </a:r>
          </a:p>
          <a:p>
            <a:pPr marL="987425" marR="0" lvl="0" indent="-457200" algn="ctr" defTabSz="914309" rtl="0" eaLnBrk="1" fontAlgn="auto" latinLnBrk="0" hangingPunct="1">
              <a:lnSpc>
                <a:spcPct val="150000"/>
              </a:lnSpc>
              <a:spcBef>
                <a:spcPts val="0"/>
              </a:spcBef>
              <a:spcAft>
                <a:spcPts val="0"/>
              </a:spcAft>
              <a:buClrTx/>
              <a:buSzTx/>
              <a:buFontTx/>
              <a:buNone/>
              <a:tabLst/>
              <a:defRPr/>
            </a:pPr>
            <a:endParaRPr lang="fr-FR" sz="2000" i="1" dirty="0">
              <a:solidFill>
                <a:srgbClr val="878787">
                  <a:lumMod val="75000"/>
                </a:srgbClr>
              </a:solidFill>
              <a:latin typeface="Titillium" panose="00000500000000000000" pitchFamily="50" charset="0"/>
            </a:endParaRPr>
          </a:p>
          <a:p>
            <a:pPr marL="987425" indent="-457200" defTabSz="914309">
              <a:lnSpc>
                <a:spcPct val="150000"/>
              </a:lnSpc>
              <a:buFont typeface="Wingdings" panose="05000000000000000000" pitchFamily="2" charset="2"/>
              <a:buChar char="§"/>
              <a:defRPr/>
            </a:pPr>
            <a:r>
              <a:rPr lang="fr-FR" sz="2000" dirty="0">
                <a:solidFill>
                  <a:srgbClr val="3CBDDC"/>
                </a:solidFill>
                <a:latin typeface="Titillium" panose="00000500000000000000" pitchFamily="50" charset="0"/>
              </a:rPr>
              <a:t>Dixième problème :</a:t>
            </a:r>
            <a:r>
              <a:rPr lang="fr-FR" sz="2000" dirty="0">
                <a:solidFill>
                  <a:srgbClr val="878787">
                    <a:lumMod val="75000"/>
                  </a:srgbClr>
                </a:solidFill>
                <a:latin typeface="Titillium" panose="00000500000000000000" pitchFamily="50" charset="0"/>
              </a:rPr>
              <a:t> trouver un </a:t>
            </a:r>
            <a:r>
              <a:rPr lang="fr-FR" sz="2000" i="1" dirty="0">
                <a:solidFill>
                  <a:srgbClr val="E74E3E"/>
                </a:solidFill>
                <a:latin typeface="Titillium" panose="00000500000000000000" pitchFamily="50" charset="0"/>
              </a:rPr>
              <a:t>algorithme</a:t>
            </a:r>
            <a:r>
              <a:rPr lang="fr-FR" sz="2000" dirty="0">
                <a:solidFill>
                  <a:srgbClr val="878787">
                    <a:lumMod val="75000"/>
                  </a:srgbClr>
                </a:solidFill>
                <a:latin typeface="Titillium" panose="00000500000000000000" pitchFamily="50" charset="0"/>
              </a:rPr>
              <a:t> déterminant </a:t>
            </a:r>
            <a:r>
              <a:rPr lang="fr-FR" sz="2000" dirty="0">
                <a:solidFill>
                  <a:srgbClr val="FBA41F"/>
                </a:solidFill>
                <a:latin typeface="Titillium" panose="00000500000000000000" pitchFamily="50" charset="0"/>
              </a:rPr>
              <a:t>si une </a:t>
            </a:r>
            <a:r>
              <a:rPr lang="fr-FR" sz="2000" i="1" dirty="0">
                <a:solidFill>
                  <a:srgbClr val="FBA41F"/>
                </a:solidFill>
                <a:latin typeface="Titillium" panose="00000500000000000000" pitchFamily="50" charset="0"/>
              </a:rPr>
              <a:t>équation polynomiale à coefficients entiers </a:t>
            </a:r>
            <a:r>
              <a:rPr lang="fr-FR" sz="2000" dirty="0">
                <a:solidFill>
                  <a:srgbClr val="FBA41F"/>
                </a:solidFill>
                <a:latin typeface="Titillium" panose="00000500000000000000" pitchFamily="50" charset="0"/>
              </a:rPr>
              <a:t>a des solutions entières</a:t>
            </a:r>
          </a:p>
        </p:txBody>
      </p:sp>
      <p:pic>
        <p:nvPicPr>
          <p:cNvPr id="3" name="Image 2">
            <a:extLst>
              <a:ext uri="{FF2B5EF4-FFF2-40B4-BE49-F238E27FC236}">
                <a16:creationId xmlns:a16="http://schemas.microsoft.com/office/drawing/2014/main" id="{8C254C87-D8DF-40EC-B4DA-B09E842223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7382" y="1166156"/>
            <a:ext cx="1744932" cy="23638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Image 3">
            <a:extLst>
              <a:ext uri="{FF2B5EF4-FFF2-40B4-BE49-F238E27FC236}">
                <a16:creationId xmlns:a16="http://schemas.microsoft.com/office/drawing/2014/main" id="{78605E72-BD37-4D12-91D8-319D4A44A832}"/>
              </a:ext>
            </a:extLst>
          </p:cNvPr>
          <p:cNvPicPr>
            <a:picLocks noChangeAspect="1"/>
          </p:cNvPicPr>
          <p:nvPr/>
        </p:nvPicPr>
        <p:blipFill>
          <a:blip r:embed="rId5"/>
          <a:stretch>
            <a:fillRect/>
          </a:stretch>
        </p:blipFill>
        <p:spPr>
          <a:xfrm>
            <a:off x="9887382" y="4276836"/>
            <a:ext cx="1825770" cy="23638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9056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animEffect transition="in" filter="fade">
                                      <p:cBhvr>
                                        <p:cTn id="29"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F33DE974-5196-EE4D-DA53-2FE8B3C06A5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fr-FR" dirty="0">
                <a:latin typeface="Titillium Lt" panose="00000400000000000000" pitchFamily="50" charset="0"/>
              </a:rPr>
              <a:t>Qu’est-ce qu’un algorithme ?</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16</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241711" cy="5273303"/>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Le dixième problème implique de définir ce qu’est un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algorithme</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Étymologiquement, vient du nom du mathématicien perse (IX</a:t>
            </a:r>
            <a:r>
              <a:rPr kumimoji="0" lang="fr-FR" sz="2000" b="0" i="0" u="none" strike="noStrike" kern="1200" cap="none" spc="0" normalizeH="0" baseline="30000" noProof="0" dirty="0">
                <a:ln>
                  <a:noFill/>
                </a:ln>
                <a:solidFill>
                  <a:srgbClr val="878787">
                    <a:lumMod val="75000"/>
                  </a:srgbClr>
                </a:solidFill>
                <a:effectLst/>
                <a:uLnTx/>
                <a:uFillTx/>
                <a:latin typeface="Titillium" panose="00000500000000000000" pitchFamily="50" charset="0"/>
                <a:ea typeface="+mn-ea"/>
                <a:cs typeface="+mn-cs"/>
              </a:rPr>
              <a:t>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siècle) </a:t>
            </a:r>
            <a:r>
              <a:rPr kumimoji="0" lang="fr-FR" sz="2000" b="0" i="0" u="none" strike="noStrike" kern="1200" cap="none" spc="0" normalizeH="0" baseline="0" noProof="0" dirty="0">
                <a:ln>
                  <a:noFill/>
                </a:ln>
                <a:solidFill>
                  <a:srgbClr val="3CBDDC"/>
                </a:solidFill>
                <a:effectLst/>
                <a:uLnTx/>
                <a:uFillTx/>
                <a:latin typeface="Titillium" panose="00000500000000000000" pitchFamily="50" charset="0"/>
                <a:ea typeface="+mn-ea"/>
                <a:cs typeface="+mn-cs"/>
              </a:rPr>
              <a:t>Al-Khwarizmi</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Intuitivement :</a:t>
            </a:r>
          </a:p>
          <a:p>
            <a:pPr marL="182541" marR="0" lvl="0" indent="0" algn="ctr" defTabSz="914309" rtl="0" eaLnBrk="1" fontAlgn="auto" latinLnBrk="0" hangingPunct="1">
              <a:lnSpc>
                <a:spcPct val="150000"/>
              </a:lnSpc>
              <a:spcBef>
                <a:spcPts val="0"/>
              </a:spcBef>
              <a:spcAft>
                <a:spcPts val="0"/>
              </a:spcAft>
              <a:buClrTx/>
              <a:buSzTx/>
              <a:buFontTx/>
              <a:buNone/>
              <a:tabLst/>
              <a:defRPr/>
            </a:pPr>
            <a:r>
              <a:rPr kumimoji="0" lang="fr-FR" sz="2000" b="0" i="1"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Suite </a:t>
            </a:r>
            <a:r>
              <a:rPr kumimoji="0" lang="fr-FR" sz="2000" b="0" i="1" u="none" strike="noStrike" kern="1200" cap="none" spc="0" normalizeH="0" baseline="0" noProof="0" dirty="0">
                <a:ln>
                  <a:noFill/>
                </a:ln>
                <a:effectLst/>
                <a:uLnTx/>
                <a:uFillTx/>
                <a:latin typeface="Titillium" panose="00000500000000000000" pitchFamily="50" charset="0"/>
                <a:ea typeface="+mn-ea"/>
                <a:cs typeface="+mn-cs"/>
              </a:rPr>
              <a:t>finie</a:t>
            </a:r>
            <a:r>
              <a:rPr kumimoji="0" lang="fr-FR" sz="2000" b="0" i="1"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 d’instructions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précisément définies</a:t>
            </a:r>
            <a:r>
              <a:rPr kumimoji="0" lang="fr-FR" sz="2000" b="0" i="1"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 qui prend en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entrée</a:t>
            </a:r>
            <a:r>
              <a:rPr kumimoji="0" lang="fr-FR" sz="2000" b="0" i="1"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 une ou des valeurs, et produit en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sortie</a:t>
            </a:r>
            <a:r>
              <a:rPr kumimoji="0" lang="fr-FR" sz="2000" b="0" i="1"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 une ou des valeurs permettant de répondre à un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problème</a:t>
            </a:r>
          </a:p>
          <a:p>
            <a:pPr marL="182541" marR="0" lvl="0" indent="0" algn="l" defTabSz="914309" rtl="0" eaLnBrk="1" fontAlgn="auto" latinLnBrk="0" hangingPunct="1">
              <a:lnSpc>
                <a:spcPct val="100000"/>
              </a:lnSpc>
              <a:spcBef>
                <a:spcPts val="0"/>
              </a:spcBef>
              <a:spcAft>
                <a:spcPts val="0"/>
              </a:spcAft>
              <a:buClrTx/>
              <a:buSzTx/>
              <a:buFontTx/>
              <a:buNone/>
              <a:tabLst/>
              <a:defRPr/>
            </a:pPr>
            <a:endParaRPr kumimoji="0" lang="fr-FR" sz="2000" b="0" i="1" u="none" strike="noStrike" kern="1200" cap="none" spc="0" normalizeH="0" baseline="0" noProof="0" dirty="0">
              <a:ln>
                <a:noFill/>
              </a:ln>
              <a:solidFill>
                <a:srgbClr val="1CBB9F"/>
              </a:solidFill>
              <a:effectLst/>
              <a:uLnTx/>
              <a:uFillTx/>
              <a:latin typeface="Titillium" panose="00000500000000000000" pitchFamily="50" charset="0"/>
              <a:ea typeface="+mn-ea"/>
              <a:cs typeface="+mn-cs"/>
            </a:endParaRPr>
          </a:p>
          <a:p>
            <a:pPr marL="182541" marR="0" lvl="0" indent="0" algn="ctr"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Proche de la notion de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fonction</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p>
          <a:p>
            <a:pPr marL="182541" marR="0" lvl="0" indent="0" algn="l" defTabSz="914309" rtl="0" eaLnBrk="1" fontAlgn="auto" latinLnBrk="0" hangingPunct="1">
              <a:lnSpc>
                <a:spcPct val="100000"/>
              </a:lnSpc>
              <a:spcBef>
                <a:spcPts val="0"/>
              </a:spcBef>
              <a:spcAft>
                <a:spcPts val="0"/>
              </a:spcAft>
              <a:buClrTx/>
              <a:buSzTx/>
              <a:buFontTx/>
              <a:buNone/>
              <a:tabLst/>
              <a:defRPr/>
            </a:pPr>
            <a:endParaRPr kumimoji="0" lang="fr-FR" sz="2000" b="0" i="1" u="none" strike="noStrike" kern="1200" cap="none" spc="0" normalizeH="0" baseline="0" noProof="0" dirty="0">
              <a:ln>
                <a:noFill/>
              </a:ln>
              <a:solidFill>
                <a:srgbClr val="1CBB9F"/>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Exemples :</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Calculer le PGCD de deux entiers			=&gt; pgcd(45, </a:t>
            </a:r>
            <a:r>
              <a:rPr lang="fr-FR" sz="2000" dirty="0">
                <a:solidFill>
                  <a:srgbClr val="878787">
                    <a:lumMod val="75000"/>
                  </a:srgbClr>
                </a:solidFill>
                <a:latin typeface="Titillium" panose="00000500000000000000" pitchFamily="50" charset="0"/>
              </a:rPr>
              <a:t>30</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15</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Calculer toutes les anagrammes d’un mot		=&gt; f("abc") </a:t>
            </a:r>
            <a:r>
              <a:rPr lang="fr-FR" sz="2000" dirty="0">
                <a:solidFill>
                  <a:srgbClr val="878787">
                    <a:lumMod val="75000"/>
                  </a:srgbClr>
                </a:solidFill>
                <a:latin typeface="Titillium" panose="00000500000000000000" pitchFamily="50" charset="0"/>
              </a:rPr>
              <a:t>=</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{"abc", "</a:t>
            </a:r>
            <a:r>
              <a:rPr kumimoji="0" lang="fr-FR" sz="2000" b="0" i="0" u="none" strike="noStrike" kern="1200" cap="none" spc="0" normalizeH="0" baseline="0" noProof="0" dirty="0" err="1">
                <a:ln>
                  <a:noFill/>
                </a:ln>
                <a:solidFill>
                  <a:srgbClr val="878787">
                    <a:lumMod val="75000"/>
                  </a:srgbClr>
                </a:solidFill>
                <a:effectLst/>
                <a:uLnTx/>
                <a:uFillTx/>
                <a:latin typeface="Titillium" panose="00000500000000000000" pitchFamily="50" charset="0"/>
                <a:ea typeface="+mn-ea"/>
                <a:cs typeface="+mn-cs"/>
              </a:rPr>
              <a:t>acb</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"bac", "</a:t>
            </a:r>
            <a:r>
              <a:rPr kumimoji="0" lang="fr-FR" sz="2000" b="0" i="0" u="none" strike="noStrike" kern="1200" cap="none" spc="0" normalizeH="0" baseline="0" noProof="0" dirty="0" err="1">
                <a:ln>
                  <a:noFill/>
                </a:ln>
                <a:solidFill>
                  <a:srgbClr val="878787">
                    <a:lumMod val="75000"/>
                  </a:srgbClr>
                </a:solidFill>
                <a:effectLst/>
                <a:uLnTx/>
                <a:uFillTx/>
                <a:latin typeface="Titillium" panose="00000500000000000000" pitchFamily="50" charset="0"/>
                <a:ea typeface="+mn-ea"/>
                <a:cs typeface="+mn-cs"/>
              </a:rPr>
              <a:t>bca</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Fabriquer une tarte aux pommes			=&gt;f(</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sucre, farine, pommes…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r>
              <a:rPr lang="fr-FR" sz="2000" dirty="0">
                <a:solidFill>
                  <a:srgbClr val="878787">
                    <a:lumMod val="75000"/>
                  </a:srgbClr>
                </a:solidFill>
                <a:latin typeface="Titillium" panose="00000500000000000000" pitchFamily="50" charset="0"/>
              </a:rPr>
              <a:t>=</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tarte</a:t>
            </a:r>
          </a:p>
        </p:txBody>
      </p:sp>
    </p:spTree>
    <p:extLst>
      <p:ext uri="{BB962C8B-B14F-4D97-AF65-F5344CB8AC3E}">
        <p14:creationId xmlns:p14="http://schemas.microsoft.com/office/powerpoint/2010/main" val="469036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B698A555-78E5-5B61-13C2-89EBB99002C5}"/>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fr-FR" dirty="0">
                <a:latin typeface="Titillium Lt" panose="00000400000000000000" pitchFamily="50" charset="0"/>
              </a:rPr>
              <a:t>Qu’est-ce qu’un algorithme ?</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17</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8734485" cy="502702"/>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1936 :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Alan Turing</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propose un formalisme pour la notion d’algorithme</a:t>
            </a:r>
            <a:endPar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endParaRPr>
          </a:p>
        </p:txBody>
      </p:sp>
      <p:pic>
        <p:nvPicPr>
          <p:cNvPr id="5" name="Image 4">
            <a:extLst>
              <a:ext uri="{FF2B5EF4-FFF2-40B4-BE49-F238E27FC236}">
                <a16:creationId xmlns:a16="http://schemas.microsoft.com/office/drawing/2014/main" id="{48121600-FDC2-41BC-A738-F194088433D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422745" y="2674879"/>
            <a:ext cx="1969170" cy="26241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Image 9">
            <a:extLst>
              <a:ext uri="{FF2B5EF4-FFF2-40B4-BE49-F238E27FC236}">
                <a16:creationId xmlns:a16="http://schemas.microsoft.com/office/drawing/2014/main" id="{46B97298-12EB-4C53-9043-9AD492EB3C18}"/>
              </a:ext>
            </a:extLst>
          </p:cNvPr>
          <p:cNvPicPr>
            <a:picLocks noChangeAspect="1"/>
          </p:cNvPicPr>
          <p:nvPr/>
        </p:nvPicPr>
        <p:blipFill>
          <a:blip r:embed="rId4"/>
          <a:stretch>
            <a:fillRect/>
          </a:stretch>
        </p:blipFill>
        <p:spPr>
          <a:xfrm>
            <a:off x="5869521" y="2532258"/>
            <a:ext cx="2810540" cy="4215810"/>
          </a:xfrm>
          <a:prstGeom prst="rect">
            <a:avLst/>
          </a:prstGeom>
        </p:spPr>
      </p:pic>
      <p:pic>
        <p:nvPicPr>
          <p:cNvPr id="3" name="Image 2">
            <a:extLst>
              <a:ext uri="{FF2B5EF4-FFF2-40B4-BE49-F238E27FC236}">
                <a16:creationId xmlns:a16="http://schemas.microsoft.com/office/drawing/2014/main" id="{D0591D6B-F40D-4C27-82AB-1469ACF2E473}"/>
              </a:ext>
            </a:extLst>
          </p:cNvPr>
          <p:cNvPicPr>
            <a:picLocks noChangeAspect="1"/>
          </p:cNvPicPr>
          <p:nvPr/>
        </p:nvPicPr>
        <p:blipFill>
          <a:blip r:embed="rId5"/>
          <a:stretch>
            <a:fillRect/>
          </a:stretch>
        </p:blipFill>
        <p:spPr>
          <a:xfrm>
            <a:off x="1365351" y="2532258"/>
            <a:ext cx="3003173" cy="4215810"/>
          </a:xfrm>
          <a:prstGeom prst="rect">
            <a:avLst/>
          </a:prstGeom>
        </p:spPr>
      </p:pic>
    </p:spTree>
    <p:extLst>
      <p:ext uri="{BB962C8B-B14F-4D97-AF65-F5344CB8AC3E}">
        <p14:creationId xmlns:p14="http://schemas.microsoft.com/office/powerpoint/2010/main" val="22337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035E4259-491B-F8FC-5747-7BEA766DACD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fr-FR" noProof="0" dirty="0">
                <a:latin typeface="Titillium Lt" panose="00000400000000000000" pitchFamily="50" charset="0"/>
              </a:rPr>
              <a:t>La Machine de Turing</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18</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9757418" cy="1015663"/>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1936 :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Alan Turing</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propose un formalisme pour la notion d’algorithme</a:t>
            </a: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 :</a:t>
            </a:r>
          </a:p>
          <a:p>
            <a:pPr marL="182541" marR="0" lvl="0" indent="0" algn="ctr"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la </a:t>
            </a:r>
            <a:r>
              <a:rPr kumimoji="0" lang="fr-FR" sz="2000" b="0" i="1"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Machine de Turing</a:t>
            </a:r>
          </a:p>
        </p:txBody>
      </p:sp>
      <p:pic>
        <p:nvPicPr>
          <p:cNvPr id="5" name="Image 4">
            <a:extLst>
              <a:ext uri="{FF2B5EF4-FFF2-40B4-BE49-F238E27FC236}">
                <a16:creationId xmlns:a16="http://schemas.microsoft.com/office/drawing/2014/main" id="{48121600-FDC2-41BC-A738-F194088433D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422745" y="2661009"/>
            <a:ext cx="1969170" cy="26241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Image 7">
            <a:extLst>
              <a:ext uri="{FF2B5EF4-FFF2-40B4-BE49-F238E27FC236}">
                <a16:creationId xmlns:a16="http://schemas.microsoft.com/office/drawing/2014/main" id="{2E1C6DEF-C14B-4EC0-937B-CAAC32E61B55}"/>
              </a:ext>
            </a:extLst>
          </p:cNvPr>
          <p:cNvPicPr>
            <a:picLocks noChangeAspect="1"/>
          </p:cNvPicPr>
          <p:nvPr/>
        </p:nvPicPr>
        <p:blipFill>
          <a:blip r:embed="rId4"/>
          <a:stretch>
            <a:fillRect/>
          </a:stretch>
        </p:blipFill>
        <p:spPr>
          <a:xfrm>
            <a:off x="1229033" y="3071838"/>
            <a:ext cx="7315200" cy="2809875"/>
          </a:xfrm>
          <a:prstGeom prst="rect">
            <a:avLst/>
          </a:prstGeom>
        </p:spPr>
      </p:pic>
    </p:spTree>
    <p:extLst>
      <p:ext uri="{BB962C8B-B14F-4D97-AF65-F5344CB8AC3E}">
        <p14:creationId xmlns:p14="http://schemas.microsoft.com/office/powerpoint/2010/main" val="2600985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70561459-969D-DFE2-D1D9-969A0B6A94DD}"/>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fr-FR" noProof="0" dirty="0">
                <a:latin typeface="Titillium Lt" panose="00000400000000000000" pitchFamily="50" charset="0"/>
              </a:rPr>
              <a:t>La Machine de Turing</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19</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3" name="ZoneTexte 2"/>
          <p:cNvSpPr txBox="1"/>
          <p:nvPr/>
        </p:nvSpPr>
        <p:spPr>
          <a:xfrm>
            <a:off x="449587" y="6639911"/>
            <a:ext cx="11106695" cy="400110"/>
          </a:xfrm>
          <a:prstGeom prst="rect">
            <a:avLst/>
          </a:prstGeom>
          <a:noFill/>
        </p:spPr>
        <p:txBody>
          <a:bodyPr wrap="none" rtlCol="0">
            <a:spAutoFit/>
          </a:bodyPr>
          <a:lstStyle/>
          <a:p>
            <a:r>
              <a:rPr lang="fr-FR" sz="2000" dirty="0">
                <a:solidFill>
                  <a:schemeClr val="accent2">
                    <a:lumMod val="75000"/>
                  </a:schemeClr>
                </a:solidFill>
                <a:latin typeface="Titillium" panose="00000500000000000000" pitchFamily="50" charset="0"/>
              </a:rPr>
              <a:t>		</a:t>
            </a:r>
            <a:r>
              <a:rPr lang="fr-FR" sz="2000" dirty="0">
                <a:solidFill>
                  <a:schemeClr val="accent2">
                    <a:lumMod val="75000"/>
                  </a:schemeClr>
                </a:solidFill>
                <a:latin typeface="Titillium" panose="00000500000000000000" pitchFamily="50" charset="0"/>
                <a:hlinkClick r:id="rId3"/>
              </a:rPr>
              <a:t>Démonstration</a:t>
            </a:r>
            <a:r>
              <a:rPr lang="fr-FR" sz="2000" dirty="0">
                <a:solidFill>
                  <a:schemeClr val="accent2">
                    <a:lumMod val="75000"/>
                  </a:schemeClr>
                </a:solidFill>
                <a:latin typeface="Titillium" panose="00000500000000000000" pitchFamily="50" charset="0"/>
              </a:rPr>
              <a:t> 	 		Vidéo : </a:t>
            </a:r>
            <a:r>
              <a:rPr lang="fr-FR" sz="2000" dirty="0">
                <a:solidFill>
                  <a:schemeClr val="accent2">
                    <a:lumMod val="75000"/>
                  </a:schemeClr>
                </a:solidFill>
                <a:latin typeface="Titillium" panose="00000500000000000000" pitchFamily="50" charset="0"/>
                <a:hlinkClick r:id="rId4"/>
              </a:rPr>
              <a:t>la machine de Turing en Lego de l’ENS Lyon</a:t>
            </a:r>
            <a:endParaRPr lang="fr-FR" sz="2000" dirty="0">
              <a:solidFill>
                <a:schemeClr val="accent2">
                  <a:lumMod val="75000"/>
                </a:schemeClr>
              </a:solidFill>
              <a:latin typeface="Titillium" panose="00000500000000000000" pitchFamily="50" charset="0"/>
            </a:endParaRPr>
          </a:p>
        </p:txBody>
      </p:sp>
      <p:pic>
        <p:nvPicPr>
          <p:cNvPr id="9" name="Image 8"/>
          <p:cNvPicPr>
            <a:picLocks noChangeAspect="1"/>
          </p:cNvPicPr>
          <p:nvPr/>
        </p:nvPicPr>
        <p:blipFill>
          <a:blip r:embed="rId5"/>
          <a:stretch>
            <a:fillRect/>
          </a:stretch>
        </p:blipFill>
        <p:spPr>
          <a:xfrm>
            <a:off x="2055000" y="1208995"/>
            <a:ext cx="7895867" cy="5241952"/>
          </a:xfrm>
          <a:prstGeom prst="rect">
            <a:avLst/>
          </a:prstGeom>
        </p:spPr>
      </p:pic>
    </p:spTree>
    <p:extLst>
      <p:ext uri="{BB962C8B-B14F-4D97-AF65-F5344CB8AC3E}">
        <p14:creationId xmlns:p14="http://schemas.microsoft.com/office/powerpoint/2010/main" val="3441808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D968BE93-DB69-7719-949B-30647486FE1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i="1" noProof="0" dirty="0">
                <a:latin typeface="Titillium Lt" panose="00000400000000000000" pitchFamily="50" charset="0"/>
              </a:rPr>
              <a:t>« Computer Science »</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2</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414760" cy="5427127"/>
          </a:xfrm>
          <a:prstGeom prst="rect">
            <a:avLst/>
          </a:prstGeom>
        </p:spPr>
        <p:txBody>
          <a:bodyPr wrap="square">
            <a:spAutoFit/>
          </a:bodyPr>
          <a:lstStyle/>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Computer Science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la science des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machines à calculer</a:t>
            </a:r>
          </a:p>
          <a:p>
            <a:pPr marL="182541" marR="0" lvl="0" indent="0" algn="l" defTabSz="914309"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Qu’est-ce qu’un </a:t>
            </a:r>
            <a:r>
              <a:rPr kumimoji="0" lang="fr-FR" sz="2000" b="0" i="1"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calcul</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Que peut vraiment faire une machine à calculer ?</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Peut-on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tout</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calculer avec une machine suffisamment puissante ?</a:t>
            </a:r>
          </a:p>
          <a:p>
            <a:pPr marL="639696" marR="0" lvl="1" indent="0" algn="l" defTabSz="914309"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Qu’est-ce qu’un </a:t>
            </a:r>
            <a:r>
              <a:rPr kumimoji="0" lang="fr-FR" sz="2000" b="0" i="1"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problème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Quels sont les différents types de problèmes ?</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Peut-on classer les problèmes par difficulté ?</a:t>
            </a:r>
          </a:p>
          <a:p>
            <a:pPr marL="182541" marR="0" lvl="0" indent="0" algn="l" defTabSz="914309"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Qu’est-ce qu’un </a:t>
            </a:r>
            <a:r>
              <a:rPr kumimoji="0" lang="fr-FR" sz="2000" b="0" i="1"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algorithme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Existe-t-il pour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chaque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problème un algorithme capable de le résoudre ?</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Peut-on </a:t>
            </a:r>
            <a:r>
              <a:rPr kumimoji="0" lang="fr-FR" sz="2000" b="0" i="1"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classer</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les problèmes par ordre de difficulté</a:t>
            </a:r>
            <a:r>
              <a:rPr kumimoji="0" lang="fr-FR" sz="2000" b="0" i="0" u="none" strike="noStrike" kern="1200" cap="none" spc="0" normalizeH="0" noProof="0" dirty="0">
                <a:ln>
                  <a:noFill/>
                </a:ln>
                <a:solidFill>
                  <a:srgbClr val="878787">
                    <a:lumMod val="75000"/>
                  </a:srgbClr>
                </a:solidFill>
                <a:effectLst/>
                <a:uLnTx/>
                <a:uFillTx/>
                <a:latin typeface="Titillium" panose="00000500000000000000" pitchFamily="50" charset="0"/>
                <a:ea typeface="+mn-ea"/>
                <a:cs typeface="+mn-cs"/>
              </a:rPr>
              <a:t> / les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algorithmes par ordre d’efficacité ?</a:t>
            </a:r>
          </a:p>
        </p:txBody>
      </p:sp>
    </p:spTree>
    <p:extLst>
      <p:ext uri="{BB962C8B-B14F-4D97-AF65-F5344CB8AC3E}">
        <p14:creationId xmlns:p14="http://schemas.microsoft.com/office/powerpoint/2010/main" val="95541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4F83FCF6-41FC-7493-AC49-F670E557F2FE}"/>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fr-FR" dirty="0">
                <a:latin typeface="Titillium Lt" panose="00000400000000000000" pitchFamily="50" charset="0"/>
              </a:rPr>
              <a:t>La Machine de Turing</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20</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433440" cy="5170646"/>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lang="fr-FR" sz="2000" dirty="0">
                <a:solidFill>
                  <a:srgbClr val="FBA41F"/>
                </a:solidFill>
                <a:latin typeface="Titillium" panose="00000500000000000000" pitchFamily="50" charset="0"/>
              </a:rPr>
              <a:t>Remarque :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toute donnée peut se ramener à une chaîne de caractères écrite en binaire :</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Nombres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17</a:t>
            </a:r>
            <a:r>
              <a:rPr kumimoji="0" lang="fr-FR" sz="2000" b="0" i="0" u="none" strike="noStrike" kern="1200" cap="none" spc="0" normalizeH="0" baseline="-25000" noProof="0" dirty="0">
                <a:ln>
                  <a:noFill/>
                </a:ln>
                <a:solidFill>
                  <a:srgbClr val="878787">
                    <a:lumMod val="75000"/>
                  </a:srgbClr>
                </a:solidFill>
                <a:effectLst/>
                <a:uLnTx/>
                <a:uFillTx/>
                <a:latin typeface="Titillium" panose="00000500000000000000" pitchFamily="50" charset="0"/>
                <a:ea typeface="+mn-ea"/>
                <a:cs typeface="+mn-cs"/>
              </a:rPr>
              <a:t>10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10001</a:t>
            </a:r>
            <a:r>
              <a:rPr kumimoji="0" lang="fr-FR" sz="2000" b="0" i="0" u="none" strike="noStrike" kern="1200" cap="none" spc="0" normalizeH="0" baseline="-25000" noProof="0" dirty="0">
                <a:ln>
                  <a:noFill/>
                </a:ln>
                <a:solidFill>
                  <a:srgbClr val="878787">
                    <a:lumMod val="75000"/>
                  </a:srgbClr>
                </a:solidFill>
                <a:effectLst/>
                <a:uLnTx/>
                <a:uFillTx/>
                <a:latin typeface="Titillium" panose="00000500000000000000" pitchFamily="50" charset="0"/>
                <a:ea typeface="+mn-ea"/>
                <a:cs typeface="+mn-cs"/>
              </a:rPr>
              <a:t>2</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Caractères :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à chaque lettre correspond un nombre (code ASCII, UTF-8…) ex : A = 65</a:t>
            </a:r>
            <a:r>
              <a:rPr kumimoji="0" lang="fr-FR" sz="2000" b="0" i="0" u="none" strike="noStrike" kern="1200" cap="none" spc="0" normalizeH="0" baseline="-25000" noProof="0" dirty="0">
                <a:ln>
                  <a:noFill/>
                </a:ln>
                <a:solidFill>
                  <a:srgbClr val="878787">
                    <a:lumMod val="75000"/>
                  </a:srgbClr>
                </a:solidFill>
                <a:effectLst/>
                <a:uLnTx/>
                <a:uFillTx/>
                <a:latin typeface="Titillium" panose="00000500000000000000" pitchFamily="50" charset="0"/>
                <a:ea typeface="+mn-ea"/>
                <a:cs typeface="+mn-cs"/>
              </a:rPr>
              <a:t>10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1000001</a:t>
            </a:r>
            <a:r>
              <a:rPr kumimoji="0" lang="fr-FR" sz="2000" b="0" i="0" u="none" strike="noStrike" kern="1200" cap="none" spc="0" normalizeH="0" baseline="-25000" noProof="0" dirty="0">
                <a:ln>
                  <a:noFill/>
                </a:ln>
                <a:solidFill>
                  <a:srgbClr val="878787">
                    <a:lumMod val="75000"/>
                  </a:srgbClr>
                </a:solidFill>
                <a:effectLst/>
                <a:uLnTx/>
                <a:uFillTx/>
                <a:latin typeface="Titillium" panose="00000500000000000000" pitchFamily="50" charset="0"/>
                <a:ea typeface="+mn-ea"/>
                <a:cs typeface="+mn-cs"/>
              </a:rPr>
              <a:t>2</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Mots, phrases… </a:t>
            </a: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programmes informatiques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suite de </a:t>
            </a: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Caractères</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Pixels :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3 Nombres (RGB)</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Images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suite de Pixels</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Vidéos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suite d’Images</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FBA41F"/>
                </a:solidFill>
                <a:effectLst/>
                <a:uLnTx/>
                <a:uFillTx/>
                <a:latin typeface="Calibri" panose="020F0502020204030204"/>
                <a:ea typeface="+mn-ea"/>
                <a:cs typeface="+mn-cs"/>
              </a:rPr>
              <a:t>💡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On peut utiliser un autre </a:t>
            </a: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alphabet</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que {0, 1} du moment qu’il </a:t>
            </a: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a au moins deux symboles</a:t>
            </a:r>
          </a:p>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La </a:t>
            </a: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taille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d’une entrée d’un algorithme, c’est le </a:t>
            </a:r>
            <a:r>
              <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nombre de symboles utilisés pour l’écrire</a:t>
            </a:r>
          </a:p>
        </p:txBody>
      </p:sp>
    </p:spTree>
    <p:extLst>
      <p:ext uri="{BB962C8B-B14F-4D97-AF65-F5344CB8AC3E}">
        <p14:creationId xmlns:p14="http://schemas.microsoft.com/office/powerpoint/2010/main" val="956331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CA2AE98F-0C6D-D3C7-0EA8-C4D763002F5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fr-FR" dirty="0">
                <a:latin typeface="Titillium Lt" panose="00000400000000000000" pitchFamily="50" charset="0"/>
              </a:rPr>
              <a:t>La Machine de Turing universelle</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21</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433440" cy="5339923"/>
          </a:xfrm>
          <a:prstGeom prst="rect">
            <a:avLst/>
          </a:prstGeom>
        </p:spPr>
        <p:txBody>
          <a:bodyPr wrap="square">
            <a:spAutoFit/>
          </a:bodyPr>
          <a:lstStyle/>
          <a:p>
            <a:pPr marL="182541" lvl="0" defTabSz="914309">
              <a:lnSpc>
                <a:spcPct val="150000"/>
              </a:lnSpc>
              <a:defRPr/>
            </a:pPr>
            <a:r>
              <a:rPr lang="fr-FR" sz="2000" dirty="0">
                <a:solidFill>
                  <a:schemeClr val="accent2">
                    <a:lumMod val="75000"/>
                  </a:schemeClr>
                </a:solidFill>
                <a:latin typeface="Titillium" panose="00000500000000000000" pitchFamily="50" charset="0"/>
              </a:rPr>
              <a:t>Considérons la fonction suivante, écrite en Python :</a:t>
            </a:r>
            <a:endParaRPr lang="fr-FR" sz="2000" i="1" dirty="0">
              <a:solidFill>
                <a:schemeClr val="accent2">
                  <a:lumMod val="75000"/>
                </a:schemeClr>
              </a:solidFill>
              <a:latin typeface="Titillium" panose="00000500000000000000" pitchFamily="50" charset="0"/>
            </a:endParaRPr>
          </a:p>
          <a:p>
            <a:pPr marL="685800" marR="0">
              <a:spcBef>
                <a:spcPts val="0"/>
              </a:spcBef>
              <a:spcAft>
                <a:spcPts val="0"/>
              </a:spcAft>
            </a:pPr>
            <a:r>
              <a:rPr lang="fr-FR" sz="2000" b="1" dirty="0" err="1">
                <a:solidFill>
                  <a:srgbClr val="204A87"/>
                </a:solidFill>
                <a:latin typeface="Consolas" panose="020B0609020204030204" pitchFamily="49" charset="0"/>
              </a:rPr>
              <a:t>def</a:t>
            </a:r>
            <a:r>
              <a:rPr lang="fr-FR" sz="2000" b="1" dirty="0">
                <a:solidFill>
                  <a:srgbClr val="204A87"/>
                </a:solidFill>
                <a:latin typeface="Consolas" panose="020B0609020204030204" pitchFamily="49" charset="0"/>
              </a:rPr>
              <a:t> </a:t>
            </a:r>
            <a:r>
              <a:rPr lang="fr-FR" sz="2000" dirty="0">
                <a:solidFill>
                  <a:srgbClr val="000000"/>
                </a:solidFill>
                <a:latin typeface="Consolas" panose="020B0609020204030204" pitchFamily="49" charset="0"/>
              </a:rPr>
              <a:t>pgcd</a:t>
            </a:r>
            <a:r>
              <a:rPr lang="fr-FR" sz="2000" b="1" dirty="0">
                <a:solidFill>
                  <a:srgbClr val="000000"/>
                </a:solidFill>
                <a:latin typeface="Consolas" panose="020B0609020204030204" pitchFamily="49" charset="0"/>
              </a:rPr>
              <a:t>(</a:t>
            </a:r>
            <a:r>
              <a:rPr lang="fr-FR" sz="2000" dirty="0" err="1">
                <a:solidFill>
                  <a:srgbClr val="000000"/>
                </a:solidFill>
                <a:latin typeface="Consolas" panose="020B0609020204030204" pitchFamily="49" charset="0"/>
              </a:rPr>
              <a:t>a</a:t>
            </a:r>
            <a:r>
              <a:rPr lang="fr-FR" sz="2000" b="1" dirty="0" err="1">
                <a:solidFill>
                  <a:srgbClr val="000000"/>
                </a:solidFill>
                <a:latin typeface="Consolas" panose="020B0609020204030204" pitchFamily="49" charset="0"/>
              </a:rPr>
              <a:t>,</a:t>
            </a:r>
            <a:r>
              <a:rPr lang="fr-FR" sz="2000" dirty="0" err="1">
                <a:solidFill>
                  <a:srgbClr val="000000"/>
                </a:solidFill>
                <a:latin typeface="Consolas" panose="020B0609020204030204" pitchFamily="49" charset="0"/>
              </a:rPr>
              <a:t>b</a:t>
            </a:r>
            <a:r>
              <a:rPr lang="fr-FR" sz="2000" b="1" dirty="0">
                <a:solidFill>
                  <a:srgbClr val="000000"/>
                </a:solidFill>
                <a:latin typeface="Consolas" panose="020B0609020204030204" pitchFamily="49" charset="0"/>
              </a:rPr>
              <a:t>):</a:t>
            </a:r>
            <a:br>
              <a:rPr lang="fr-FR" sz="2000" dirty="0">
                <a:solidFill>
                  <a:srgbClr val="212529"/>
                </a:solidFill>
                <a:latin typeface="Consolas" panose="020B0609020204030204" pitchFamily="49" charset="0"/>
              </a:rPr>
            </a:br>
            <a:r>
              <a:rPr lang="fr-FR" sz="2000" dirty="0">
                <a:solidFill>
                  <a:srgbClr val="212529"/>
                </a:solidFill>
                <a:latin typeface="Consolas" panose="020B0609020204030204" pitchFamily="49" charset="0"/>
              </a:rPr>
              <a:t>    </a:t>
            </a:r>
            <a:r>
              <a:rPr lang="fr-FR" sz="2000" b="1" dirty="0">
                <a:solidFill>
                  <a:srgbClr val="204A87"/>
                </a:solidFill>
                <a:latin typeface="Consolas" panose="020B0609020204030204" pitchFamily="49" charset="0"/>
              </a:rPr>
              <a:t>if </a:t>
            </a:r>
            <a:r>
              <a:rPr lang="fr-FR" sz="2000" dirty="0">
                <a:solidFill>
                  <a:srgbClr val="000000"/>
                </a:solidFill>
                <a:latin typeface="Consolas" panose="020B0609020204030204" pitchFamily="49" charset="0"/>
              </a:rPr>
              <a:t>a </a:t>
            </a:r>
            <a:r>
              <a:rPr lang="fr-FR" sz="2000" b="1" dirty="0">
                <a:solidFill>
                  <a:srgbClr val="CE5C00"/>
                </a:solidFill>
                <a:latin typeface="Consolas" panose="020B0609020204030204" pitchFamily="49" charset="0"/>
              </a:rPr>
              <a:t>&lt; </a:t>
            </a:r>
            <a:r>
              <a:rPr lang="fr-FR" sz="2000" dirty="0">
                <a:solidFill>
                  <a:srgbClr val="000000"/>
                </a:solidFill>
                <a:latin typeface="Consolas" panose="020B0609020204030204" pitchFamily="49" charset="0"/>
              </a:rPr>
              <a:t>b</a:t>
            </a:r>
            <a:r>
              <a:rPr lang="fr-FR" sz="2000" b="1" dirty="0">
                <a:solidFill>
                  <a:srgbClr val="000000"/>
                </a:solidFill>
                <a:latin typeface="Consolas" panose="020B0609020204030204" pitchFamily="49" charset="0"/>
              </a:rPr>
              <a:t>:</a:t>
            </a:r>
            <a:r>
              <a:rPr lang="fr-FR" sz="2000" dirty="0">
                <a:solidFill>
                  <a:srgbClr val="212529"/>
                </a:solidFill>
                <a:latin typeface="Consolas" panose="020B0609020204030204" pitchFamily="49" charset="0"/>
              </a:rPr>
              <a:t> </a:t>
            </a:r>
            <a:br>
              <a:rPr lang="fr-FR" sz="2000" dirty="0">
                <a:solidFill>
                  <a:srgbClr val="212529"/>
                </a:solidFill>
                <a:latin typeface="Consolas" panose="020B0609020204030204" pitchFamily="49" charset="0"/>
              </a:rPr>
            </a:br>
            <a:r>
              <a:rPr lang="fr-FR" sz="2000" dirty="0">
                <a:solidFill>
                  <a:srgbClr val="212529"/>
                </a:solidFill>
                <a:latin typeface="Consolas" panose="020B0609020204030204" pitchFamily="49" charset="0"/>
              </a:rPr>
              <a:t>        </a:t>
            </a:r>
            <a:r>
              <a:rPr lang="fr-FR" sz="2000" dirty="0" err="1">
                <a:solidFill>
                  <a:srgbClr val="000000"/>
                </a:solidFill>
                <a:latin typeface="Consolas" panose="020B0609020204030204" pitchFamily="49" charset="0"/>
              </a:rPr>
              <a:t>a</a:t>
            </a:r>
            <a:r>
              <a:rPr lang="fr-FR" sz="2000" b="1" dirty="0" err="1">
                <a:solidFill>
                  <a:srgbClr val="000000"/>
                </a:solidFill>
                <a:latin typeface="Consolas" panose="020B0609020204030204" pitchFamily="49" charset="0"/>
              </a:rPr>
              <a:t>,</a:t>
            </a:r>
            <a:r>
              <a:rPr lang="fr-FR" sz="2000" dirty="0" err="1">
                <a:solidFill>
                  <a:srgbClr val="000000"/>
                </a:solidFill>
                <a:latin typeface="Consolas" panose="020B0609020204030204" pitchFamily="49" charset="0"/>
              </a:rPr>
              <a:t>b</a:t>
            </a:r>
            <a:r>
              <a:rPr lang="fr-FR" sz="2000" dirty="0">
                <a:solidFill>
                  <a:srgbClr val="000000"/>
                </a:solidFill>
                <a:latin typeface="Consolas" panose="020B0609020204030204" pitchFamily="49" charset="0"/>
              </a:rPr>
              <a:t> </a:t>
            </a:r>
            <a:r>
              <a:rPr lang="fr-FR" sz="2000" b="1" dirty="0">
                <a:solidFill>
                  <a:srgbClr val="CE5C00"/>
                </a:solidFill>
                <a:latin typeface="Consolas" panose="020B0609020204030204" pitchFamily="49" charset="0"/>
              </a:rPr>
              <a:t>= </a:t>
            </a:r>
            <a:r>
              <a:rPr lang="fr-FR" sz="2000" dirty="0" err="1">
                <a:solidFill>
                  <a:srgbClr val="000000"/>
                </a:solidFill>
                <a:latin typeface="Consolas" panose="020B0609020204030204" pitchFamily="49" charset="0"/>
              </a:rPr>
              <a:t>b</a:t>
            </a:r>
            <a:r>
              <a:rPr lang="fr-FR" sz="2000" b="1" dirty="0" err="1">
                <a:solidFill>
                  <a:srgbClr val="000000"/>
                </a:solidFill>
                <a:latin typeface="Consolas" panose="020B0609020204030204" pitchFamily="49" charset="0"/>
              </a:rPr>
              <a:t>,</a:t>
            </a:r>
            <a:r>
              <a:rPr lang="fr-FR" sz="2000" dirty="0" err="1">
                <a:solidFill>
                  <a:srgbClr val="000000"/>
                </a:solidFill>
                <a:latin typeface="Consolas" panose="020B0609020204030204" pitchFamily="49" charset="0"/>
              </a:rPr>
              <a:t>a</a:t>
            </a:r>
            <a:br>
              <a:rPr lang="fr-FR" sz="2000" dirty="0">
                <a:solidFill>
                  <a:srgbClr val="212529"/>
                </a:solidFill>
                <a:latin typeface="Consolas" panose="020B0609020204030204" pitchFamily="49" charset="0"/>
              </a:rPr>
            </a:br>
            <a:r>
              <a:rPr lang="fr-FR" sz="2000" dirty="0">
                <a:solidFill>
                  <a:srgbClr val="212529"/>
                </a:solidFill>
                <a:latin typeface="Consolas" panose="020B0609020204030204" pitchFamily="49" charset="0"/>
              </a:rPr>
              <a:t>    </a:t>
            </a:r>
            <a:r>
              <a:rPr lang="fr-FR" sz="2000" b="1" dirty="0" err="1">
                <a:solidFill>
                  <a:srgbClr val="204A87"/>
                </a:solidFill>
                <a:latin typeface="Consolas" panose="020B0609020204030204" pitchFamily="49" charset="0"/>
              </a:rPr>
              <a:t>while</a:t>
            </a:r>
            <a:r>
              <a:rPr lang="fr-FR" sz="2000" b="1" dirty="0">
                <a:solidFill>
                  <a:srgbClr val="204A87"/>
                </a:solidFill>
                <a:latin typeface="Consolas" panose="020B0609020204030204" pitchFamily="49" charset="0"/>
              </a:rPr>
              <a:t> </a:t>
            </a:r>
            <a:r>
              <a:rPr lang="fr-FR" sz="2000" dirty="0">
                <a:solidFill>
                  <a:srgbClr val="000000"/>
                </a:solidFill>
                <a:latin typeface="Consolas" panose="020B0609020204030204" pitchFamily="49" charset="0"/>
              </a:rPr>
              <a:t>b</a:t>
            </a:r>
            <a:r>
              <a:rPr lang="fr-FR" sz="2000" b="1" dirty="0">
                <a:solidFill>
                  <a:srgbClr val="000000"/>
                </a:solidFill>
                <a:latin typeface="Consolas" panose="020B0609020204030204" pitchFamily="49" charset="0"/>
              </a:rPr>
              <a:t>:</a:t>
            </a:r>
            <a:r>
              <a:rPr lang="fr-FR" sz="2000" dirty="0">
                <a:solidFill>
                  <a:srgbClr val="212529"/>
                </a:solidFill>
                <a:latin typeface="Consolas" panose="020B0609020204030204" pitchFamily="49" charset="0"/>
              </a:rPr>
              <a:t> </a:t>
            </a:r>
            <a:br>
              <a:rPr lang="fr-FR" sz="2000" dirty="0">
                <a:solidFill>
                  <a:srgbClr val="212529"/>
                </a:solidFill>
                <a:latin typeface="Consolas" panose="020B0609020204030204" pitchFamily="49" charset="0"/>
              </a:rPr>
            </a:br>
            <a:r>
              <a:rPr lang="fr-FR" sz="2000" dirty="0">
                <a:solidFill>
                  <a:srgbClr val="212529"/>
                </a:solidFill>
                <a:latin typeface="Consolas" panose="020B0609020204030204" pitchFamily="49" charset="0"/>
              </a:rPr>
              <a:t>        </a:t>
            </a:r>
            <a:r>
              <a:rPr lang="fr-FR" sz="2000" dirty="0" err="1">
                <a:solidFill>
                  <a:srgbClr val="000000"/>
                </a:solidFill>
                <a:latin typeface="Consolas" panose="020B0609020204030204" pitchFamily="49" charset="0"/>
              </a:rPr>
              <a:t>a</a:t>
            </a:r>
            <a:r>
              <a:rPr lang="fr-FR" sz="2000" b="1" dirty="0" err="1">
                <a:solidFill>
                  <a:srgbClr val="000000"/>
                </a:solidFill>
                <a:latin typeface="Consolas" panose="020B0609020204030204" pitchFamily="49" charset="0"/>
              </a:rPr>
              <a:t>,</a:t>
            </a:r>
            <a:r>
              <a:rPr lang="fr-FR" sz="2000" dirty="0" err="1">
                <a:solidFill>
                  <a:srgbClr val="000000"/>
                </a:solidFill>
                <a:latin typeface="Consolas" panose="020B0609020204030204" pitchFamily="49" charset="0"/>
              </a:rPr>
              <a:t>b</a:t>
            </a:r>
            <a:r>
              <a:rPr lang="fr-FR" sz="2000" dirty="0">
                <a:solidFill>
                  <a:srgbClr val="000000"/>
                </a:solidFill>
                <a:latin typeface="Consolas" panose="020B0609020204030204" pitchFamily="49" charset="0"/>
              </a:rPr>
              <a:t> </a:t>
            </a:r>
            <a:r>
              <a:rPr lang="fr-FR" sz="2000" b="1" dirty="0">
                <a:solidFill>
                  <a:srgbClr val="CE5C00"/>
                </a:solidFill>
                <a:latin typeface="Consolas" panose="020B0609020204030204" pitchFamily="49" charset="0"/>
              </a:rPr>
              <a:t>= </a:t>
            </a:r>
            <a:r>
              <a:rPr lang="fr-FR" sz="2000" dirty="0" err="1">
                <a:solidFill>
                  <a:srgbClr val="000000"/>
                </a:solidFill>
                <a:latin typeface="Consolas" panose="020B0609020204030204" pitchFamily="49" charset="0"/>
              </a:rPr>
              <a:t>b</a:t>
            </a:r>
            <a:r>
              <a:rPr lang="fr-FR" sz="2000" b="1" dirty="0" err="1">
                <a:solidFill>
                  <a:srgbClr val="000000"/>
                </a:solidFill>
                <a:latin typeface="Consolas" panose="020B0609020204030204" pitchFamily="49" charset="0"/>
              </a:rPr>
              <a:t>,</a:t>
            </a:r>
            <a:r>
              <a:rPr lang="fr-FR" sz="2000" dirty="0" err="1">
                <a:solidFill>
                  <a:srgbClr val="000000"/>
                </a:solidFill>
                <a:latin typeface="Consolas" panose="020B0609020204030204" pitchFamily="49" charset="0"/>
              </a:rPr>
              <a:t>a</a:t>
            </a:r>
            <a:r>
              <a:rPr lang="fr-FR" sz="2000" b="1" dirty="0" err="1">
                <a:solidFill>
                  <a:srgbClr val="CE5C00"/>
                </a:solidFill>
                <a:latin typeface="Consolas" panose="020B0609020204030204" pitchFamily="49" charset="0"/>
              </a:rPr>
              <a:t>%</a:t>
            </a:r>
            <a:r>
              <a:rPr lang="fr-FR" sz="2000" dirty="0" err="1">
                <a:solidFill>
                  <a:srgbClr val="000000"/>
                </a:solidFill>
                <a:latin typeface="Consolas" panose="020B0609020204030204" pitchFamily="49" charset="0"/>
              </a:rPr>
              <a:t>b</a:t>
            </a:r>
            <a:br>
              <a:rPr lang="fr-FR" sz="2000" dirty="0">
                <a:solidFill>
                  <a:srgbClr val="212529"/>
                </a:solidFill>
                <a:latin typeface="Consolas" panose="020B0609020204030204" pitchFamily="49" charset="0"/>
              </a:rPr>
            </a:br>
            <a:r>
              <a:rPr lang="fr-FR" sz="2000" dirty="0">
                <a:solidFill>
                  <a:srgbClr val="212529"/>
                </a:solidFill>
                <a:latin typeface="Consolas" panose="020B0609020204030204" pitchFamily="49" charset="0"/>
              </a:rPr>
              <a:t>    </a:t>
            </a:r>
            <a:r>
              <a:rPr lang="fr-FR" sz="2000" b="1" dirty="0">
                <a:solidFill>
                  <a:srgbClr val="204A87"/>
                </a:solidFill>
                <a:latin typeface="Consolas" panose="020B0609020204030204" pitchFamily="49" charset="0"/>
              </a:rPr>
              <a:t>return </a:t>
            </a:r>
            <a:r>
              <a:rPr lang="fr-FR" sz="2000" dirty="0">
                <a:solidFill>
                  <a:srgbClr val="000000"/>
                </a:solidFill>
                <a:latin typeface="Consolas" panose="020B0609020204030204" pitchFamily="49" charset="0"/>
              </a:rPr>
              <a:t>a</a:t>
            </a:r>
            <a:endParaRPr lang="fr-FR" sz="2000" dirty="0">
              <a:latin typeface="Consolas" panose="020B0609020204030204" pitchFamily="49" charset="0"/>
            </a:endParaRPr>
          </a:p>
          <a:p>
            <a:pPr marL="685800" marR="0">
              <a:spcBef>
                <a:spcPts val="0"/>
              </a:spcBef>
              <a:spcAft>
                <a:spcPts val="0"/>
              </a:spcAft>
            </a:pPr>
            <a:endPar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dirty="0">
                <a:ln>
                  <a:noFill/>
                </a:ln>
                <a:solidFill>
                  <a:schemeClr val="accent2">
                    <a:lumMod val="75000"/>
                  </a:schemeClr>
                </a:solidFill>
                <a:effectLst/>
                <a:uLnTx/>
                <a:uFillTx/>
                <a:latin typeface="Titillium" panose="00000500000000000000" pitchFamily="50" charset="0"/>
              </a:rPr>
              <a:t>Cette fonction</a:t>
            </a:r>
            <a:r>
              <a:rPr kumimoji="0" lang="fr-FR" sz="2000" b="0" i="0" u="none" strike="noStrike" kern="1200" cap="none" spc="0" normalizeH="0" dirty="0">
                <a:ln>
                  <a:noFill/>
                </a:ln>
                <a:solidFill>
                  <a:schemeClr val="accent2">
                    <a:lumMod val="75000"/>
                  </a:schemeClr>
                </a:solidFill>
                <a:effectLst/>
                <a:uLnTx/>
                <a:uFillTx/>
                <a:latin typeface="Titillium" panose="00000500000000000000" pitchFamily="50" charset="0"/>
              </a:rPr>
              <a:t> n’est rien d’autre qu’une </a:t>
            </a:r>
            <a:r>
              <a:rPr kumimoji="0" lang="fr-FR" sz="2000" b="0" i="0" u="none" strike="noStrike" kern="1200" cap="none" spc="0" normalizeH="0" baseline="0" dirty="0">
                <a:ln>
                  <a:noFill/>
                </a:ln>
                <a:solidFill>
                  <a:schemeClr val="accent2">
                    <a:lumMod val="75000"/>
                  </a:schemeClr>
                </a:solidFill>
                <a:effectLst/>
                <a:uLnTx/>
                <a:uFillTx/>
                <a:latin typeface="Titillium" panose="00000500000000000000" pitchFamily="50" charset="0"/>
              </a:rPr>
              <a:t>chaîne de caractères… qu’on peut stocker</a:t>
            </a:r>
            <a:r>
              <a:rPr kumimoji="0" lang="fr-FR" sz="2000" b="0" i="0" u="none" strike="noStrike" kern="1200" cap="none" spc="0" normalizeH="0" dirty="0">
                <a:ln>
                  <a:noFill/>
                </a:ln>
                <a:solidFill>
                  <a:schemeClr val="accent2">
                    <a:lumMod val="75000"/>
                  </a:schemeClr>
                </a:solidFill>
                <a:effectLst/>
                <a:uLnTx/>
                <a:uFillTx/>
                <a:latin typeface="Titillium" panose="00000500000000000000" pitchFamily="50" charset="0"/>
              </a:rPr>
              <a:t> dans une variable !</a:t>
            </a:r>
          </a:p>
          <a:p>
            <a:pPr marL="182541" marR="0" lvl="0" indent="0" algn="l" defTabSz="914309" rtl="0" eaLnBrk="1" fontAlgn="auto" latinLnBrk="0" hangingPunct="1">
              <a:lnSpc>
                <a:spcPct val="150000"/>
              </a:lnSpc>
              <a:spcBef>
                <a:spcPts val="0"/>
              </a:spcBef>
              <a:spcAft>
                <a:spcPts val="0"/>
              </a:spcAft>
              <a:buClrTx/>
              <a:buSzTx/>
              <a:buFontTx/>
              <a:buNone/>
              <a:tabLst/>
              <a:defRPr/>
            </a:pPr>
            <a:endParaRPr lang="fr-FR" sz="1400" baseline="0" noProof="0" dirty="0">
              <a:solidFill>
                <a:schemeClr val="accent2">
                  <a:lumMod val="75000"/>
                </a:schemeClr>
              </a:solidFill>
              <a:latin typeface="Titillium" panose="00000500000000000000" pitchFamily="50" charset="0"/>
            </a:endParaRPr>
          </a:p>
          <a:p>
            <a:pPr marL="182541" lvl="0" defTabSz="914309">
              <a:lnSpc>
                <a:spcPct val="150000"/>
              </a:lnSpc>
              <a:defRPr/>
            </a:pPr>
            <a:r>
              <a:rPr lang="fr-FR" sz="2000" dirty="0" err="1">
                <a:solidFill>
                  <a:srgbClr val="000000"/>
                </a:solidFill>
                <a:latin typeface="Consolas" panose="020B0609020204030204" pitchFamily="49" charset="0"/>
              </a:rPr>
              <a:t>mon_programme</a:t>
            </a:r>
            <a:r>
              <a:rPr lang="fr-FR" sz="2000" dirty="0">
                <a:solidFill>
                  <a:srgbClr val="000000"/>
                </a:solidFill>
                <a:latin typeface="Consolas" panose="020B0609020204030204" pitchFamily="49" charset="0"/>
              </a:rPr>
              <a:t> </a:t>
            </a:r>
            <a:r>
              <a:rPr lang="fr-FR" sz="2000" b="1" dirty="0">
                <a:solidFill>
                  <a:srgbClr val="CE5C00"/>
                </a:solidFill>
                <a:latin typeface="Consolas" panose="020B0609020204030204" pitchFamily="49" charset="0"/>
              </a:rPr>
              <a:t>= </a:t>
            </a:r>
            <a:r>
              <a:rPr lang="fr-FR" sz="2000" dirty="0">
                <a:solidFill>
                  <a:srgbClr val="4E9A06"/>
                </a:solidFill>
                <a:latin typeface="Consolas" panose="020B0609020204030204" pitchFamily="49" charset="0"/>
              </a:rPr>
              <a:t>"</a:t>
            </a:r>
            <a:r>
              <a:rPr lang="fr-FR" sz="2000" dirty="0" err="1">
                <a:solidFill>
                  <a:srgbClr val="4E9A06"/>
                </a:solidFill>
                <a:latin typeface="Consolas" panose="020B0609020204030204" pitchFamily="49" charset="0"/>
              </a:rPr>
              <a:t>def</a:t>
            </a:r>
            <a:r>
              <a:rPr lang="fr-FR" sz="2000" dirty="0">
                <a:solidFill>
                  <a:srgbClr val="4E9A06"/>
                </a:solidFill>
                <a:latin typeface="Consolas" panose="020B0609020204030204" pitchFamily="49" charset="0"/>
              </a:rPr>
              <a:t> pgcd(</a:t>
            </a:r>
            <a:r>
              <a:rPr lang="fr-FR" sz="2000" dirty="0" err="1">
                <a:solidFill>
                  <a:srgbClr val="4E9A06"/>
                </a:solidFill>
                <a:latin typeface="Consolas" panose="020B0609020204030204" pitchFamily="49" charset="0"/>
              </a:rPr>
              <a:t>a,b</a:t>
            </a:r>
            <a:r>
              <a:rPr lang="fr-FR" sz="2000" dirty="0">
                <a:solidFill>
                  <a:srgbClr val="4E9A06"/>
                </a:solidFill>
                <a:latin typeface="Consolas" panose="020B0609020204030204" pitchFamily="49" charset="0"/>
              </a:rPr>
              <a:t>):\n\tif a &lt; b: </a:t>
            </a:r>
            <a:r>
              <a:rPr lang="fr-FR" sz="2000" dirty="0" err="1">
                <a:solidFill>
                  <a:srgbClr val="4E9A06"/>
                </a:solidFill>
                <a:latin typeface="Consolas" panose="020B0609020204030204" pitchFamily="49" charset="0"/>
              </a:rPr>
              <a:t>a,b</a:t>
            </a:r>
            <a:r>
              <a:rPr lang="fr-FR" sz="2000" dirty="0">
                <a:solidFill>
                  <a:srgbClr val="4E9A06"/>
                </a:solidFill>
                <a:latin typeface="Consolas" panose="020B0609020204030204" pitchFamily="49" charset="0"/>
              </a:rPr>
              <a:t> = </a:t>
            </a:r>
            <a:r>
              <a:rPr lang="fr-FR" sz="2000" dirty="0" err="1">
                <a:solidFill>
                  <a:srgbClr val="4E9A06"/>
                </a:solidFill>
                <a:latin typeface="Consolas" panose="020B0609020204030204" pitchFamily="49" charset="0"/>
              </a:rPr>
              <a:t>b,a</a:t>
            </a:r>
            <a:r>
              <a:rPr lang="fr-FR" sz="2000" dirty="0">
                <a:solidFill>
                  <a:srgbClr val="4E9A06"/>
                </a:solidFill>
                <a:latin typeface="Consolas" panose="020B0609020204030204" pitchFamily="49" charset="0"/>
              </a:rPr>
              <a:t>\n\</a:t>
            </a:r>
            <a:r>
              <a:rPr lang="fr-FR" sz="2000" dirty="0" err="1">
                <a:solidFill>
                  <a:srgbClr val="4E9A06"/>
                </a:solidFill>
                <a:latin typeface="Consolas" panose="020B0609020204030204" pitchFamily="49" charset="0"/>
              </a:rPr>
              <a:t>twhile</a:t>
            </a:r>
            <a:r>
              <a:rPr lang="fr-FR" sz="2000" dirty="0">
                <a:solidFill>
                  <a:srgbClr val="4E9A06"/>
                </a:solidFill>
                <a:latin typeface="Consolas" panose="020B0609020204030204" pitchFamily="49" charset="0"/>
              </a:rPr>
              <a:t> b: </a:t>
            </a:r>
            <a:r>
              <a:rPr lang="fr-FR" sz="2000" dirty="0" err="1">
                <a:solidFill>
                  <a:srgbClr val="4E9A06"/>
                </a:solidFill>
                <a:latin typeface="Consolas" panose="020B0609020204030204" pitchFamily="49" charset="0"/>
              </a:rPr>
              <a:t>a,b</a:t>
            </a:r>
            <a:r>
              <a:rPr lang="fr-FR" sz="2000" dirty="0">
                <a:solidFill>
                  <a:srgbClr val="4E9A06"/>
                </a:solidFill>
                <a:latin typeface="Consolas" panose="020B0609020204030204" pitchFamily="49" charset="0"/>
              </a:rPr>
              <a:t> = </a:t>
            </a:r>
            <a:r>
              <a:rPr lang="fr-FR" sz="2000" dirty="0" err="1">
                <a:solidFill>
                  <a:srgbClr val="4E9A06"/>
                </a:solidFill>
                <a:latin typeface="Consolas" panose="020B0609020204030204" pitchFamily="49" charset="0"/>
              </a:rPr>
              <a:t>b,a%b</a:t>
            </a:r>
            <a:r>
              <a:rPr lang="fr-FR" sz="2000" dirty="0">
                <a:solidFill>
                  <a:srgbClr val="4E9A06"/>
                </a:solidFill>
                <a:latin typeface="Consolas" panose="020B0609020204030204" pitchFamily="49" charset="0"/>
              </a:rPr>
              <a:t>\n\</a:t>
            </a:r>
            <a:r>
              <a:rPr lang="fr-FR" sz="2000" dirty="0" err="1">
                <a:solidFill>
                  <a:srgbClr val="4E9A06"/>
                </a:solidFill>
                <a:latin typeface="Consolas" panose="020B0609020204030204" pitchFamily="49" charset="0"/>
              </a:rPr>
              <a:t>treturn</a:t>
            </a:r>
            <a:r>
              <a:rPr lang="fr-FR" sz="2000" dirty="0">
                <a:solidFill>
                  <a:srgbClr val="4E9A06"/>
                </a:solidFill>
                <a:latin typeface="Consolas" panose="020B0609020204030204" pitchFamily="49" charset="0"/>
              </a:rPr>
              <a:t> a"</a:t>
            </a:r>
          </a:p>
          <a:p>
            <a:pPr marL="182541" lvl="0" defTabSz="914309">
              <a:lnSpc>
                <a:spcPct val="150000"/>
              </a:lnSpc>
              <a:defRPr/>
            </a:pPr>
            <a:endParaRPr lang="fr-FR" sz="2000" dirty="0">
              <a:solidFill>
                <a:srgbClr val="4E9A06"/>
              </a:solidFill>
              <a:latin typeface="Consolas" panose="020B0609020204030204" pitchFamily="49" charset="0"/>
            </a:endParaRPr>
          </a:p>
          <a:p>
            <a:pPr marL="182541" lvl="0" algn="ctr" defTabSz="914309">
              <a:lnSpc>
                <a:spcPct val="150000"/>
              </a:lnSpc>
              <a:defRPr/>
            </a:pPr>
            <a:r>
              <a:rPr kumimoji="0" lang="fr-FR" sz="2000" b="0" i="0" u="none" strike="noStrike" kern="1200" cap="none" spc="0" normalizeH="0" baseline="0" noProof="0" dirty="0">
                <a:ln>
                  <a:noFill/>
                </a:ln>
                <a:effectLst/>
                <a:uLnTx/>
                <a:uFillTx/>
                <a:latin typeface="Titillium" panose="00000500000000000000" pitchFamily="50" charset="0"/>
              </a:rPr>
              <a:t>Un programme peut aussi</a:t>
            </a:r>
            <a:r>
              <a:rPr kumimoji="0" lang="fr-FR" sz="2000" b="0" i="0" u="none" strike="noStrike" kern="1200" cap="none" spc="0" normalizeH="0" noProof="0" dirty="0">
                <a:ln>
                  <a:noFill/>
                </a:ln>
                <a:effectLst/>
                <a:uLnTx/>
                <a:uFillTx/>
                <a:latin typeface="Titillium" panose="00000500000000000000" pitchFamily="50" charset="0"/>
              </a:rPr>
              <a:t> être vu comme une </a:t>
            </a:r>
            <a:r>
              <a:rPr kumimoji="0" lang="fr-FR" sz="2000" b="0" i="1" u="none" strike="noStrike" kern="1200" cap="none" spc="0" normalizeH="0" noProof="0" dirty="0">
                <a:ln>
                  <a:noFill/>
                </a:ln>
                <a:effectLst/>
                <a:uLnTx/>
                <a:uFillTx/>
                <a:latin typeface="Titillium" panose="00000500000000000000" pitchFamily="50" charset="0"/>
              </a:rPr>
              <a:t>donnée</a:t>
            </a:r>
            <a:r>
              <a:rPr lang="fr-FR" sz="2000" dirty="0">
                <a:latin typeface="Titillium" panose="00000500000000000000" pitchFamily="50" charset="0"/>
              </a:rPr>
              <a:t>, pour être exécuté </a:t>
            </a:r>
            <a:r>
              <a:rPr kumimoji="0" lang="fr-FR" sz="2000" b="0" i="0" u="none" strike="noStrike" kern="1200" cap="none" spc="0" normalizeH="0" noProof="0" dirty="0">
                <a:ln>
                  <a:noFill/>
                </a:ln>
                <a:effectLst/>
                <a:uLnTx/>
                <a:uFillTx/>
                <a:latin typeface="Titillium" panose="00000500000000000000" pitchFamily="50" charset="0"/>
              </a:rPr>
              <a:t>par un </a:t>
            </a:r>
            <a:r>
              <a:rPr kumimoji="0" lang="fr-FR" sz="2000" b="0" i="1" u="none" strike="noStrike" kern="1200" cap="none" spc="0" normalizeH="0" noProof="0" dirty="0">
                <a:ln>
                  <a:noFill/>
                </a:ln>
                <a:effectLst/>
                <a:uLnTx/>
                <a:uFillTx/>
                <a:latin typeface="Titillium" panose="00000500000000000000" pitchFamily="50" charset="0"/>
              </a:rPr>
              <a:t>autre</a:t>
            </a:r>
            <a:r>
              <a:rPr kumimoji="0" lang="fr-FR" sz="2000" b="0" i="0" u="none" strike="noStrike" kern="1200" cap="none" spc="0" normalizeH="0" noProof="0" dirty="0">
                <a:ln>
                  <a:noFill/>
                </a:ln>
                <a:effectLst/>
                <a:uLnTx/>
                <a:uFillTx/>
                <a:latin typeface="Titillium" panose="00000500000000000000" pitchFamily="50" charset="0"/>
              </a:rPr>
              <a:t> programme !</a:t>
            </a:r>
            <a:endParaRPr kumimoji="0" lang="fr-FR" sz="2000" b="0" i="0" u="none" strike="noStrike" kern="1200" cap="none" spc="0" normalizeH="0" baseline="0" noProof="0" dirty="0">
              <a:ln>
                <a:noFill/>
              </a:ln>
              <a:effectLst/>
              <a:uLnTx/>
              <a:uFillTx/>
              <a:latin typeface="Titillium" panose="00000500000000000000" pitchFamily="50" charset="0"/>
            </a:endParaRPr>
          </a:p>
        </p:txBody>
      </p:sp>
    </p:spTree>
    <p:extLst>
      <p:ext uri="{BB962C8B-B14F-4D97-AF65-F5344CB8AC3E}">
        <p14:creationId xmlns:p14="http://schemas.microsoft.com/office/powerpoint/2010/main" val="288001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0F22A02C-3715-6FCE-946A-21C1BC90724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fr-FR" dirty="0">
                <a:latin typeface="Titillium Lt" panose="00000400000000000000" pitchFamily="50" charset="0"/>
              </a:rPr>
              <a:t>La Machine de Turing universelle</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22</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433440" cy="5170646"/>
          </a:xfrm>
          <a:prstGeom prst="rect">
            <a:avLst/>
          </a:prstGeom>
        </p:spPr>
        <p:txBody>
          <a:bodyPr wrap="square">
            <a:spAutoFit/>
          </a:bodyPr>
          <a:lstStyle/>
          <a:p>
            <a:pPr marL="182541" lvl="0" defTabSz="914309">
              <a:lnSpc>
                <a:spcPct val="150000"/>
              </a:lnSpc>
              <a:defRPr/>
            </a:pPr>
            <a:r>
              <a:rPr lang="fr-FR" sz="2000" dirty="0">
                <a:solidFill>
                  <a:schemeClr val="accent2">
                    <a:lumMod val="75000"/>
                  </a:schemeClr>
                </a:solidFill>
                <a:latin typeface="Titillium" panose="00000500000000000000" pitchFamily="50" charset="0"/>
              </a:rPr>
              <a:t>On peut alors construire un programme </a:t>
            </a:r>
            <a:r>
              <a:rPr lang="fr-FR" sz="2000" dirty="0">
                <a:solidFill>
                  <a:schemeClr val="bg2">
                    <a:lumMod val="75000"/>
                  </a:schemeClr>
                </a:solidFill>
                <a:latin typeface="Consolas" panose="020B0609020204030204" pitchFamily="49" charset="0"/>
              </a:rPr>
              <a:t>universel</a:t>
            </a:r>
            <a:r>
              <a:rPr lang="fr-FR" sz="2000" dirty="0">
                <a:solidFill>
                  <a:schemeClr val="accent2">
                    <a:lumMod val="75000"/>
                  </a:schemeClr>
                </a:solidFill>
                <a:latin typeface="Titillium" panose="00000500000000000000" pitchFamily="50" charset="0"/>
              </a:rPr>
              <a:t> capable d'évaluer n'importe quelle donnée représentant un algorithme écrit en Python :</a:t>
            </a:r>
          </a:p>
          <a:p>
            <a:pPr marL="182541" lvl="0" defTabSz="914309">
              <a:lnSpc>
                <a:spcPct val="150000"/>
              </a:lnSpc>
              <a:defRPr/>
            </a:pPr>
            <a:endParaRPr lang="fr-FR" sz="2000" dirty="0">
              <a:solidFill>
                <a:schemeClr val="accent2">
                  <a:lumMod val="75000"/>
                </a:schemeClr>
              </a:solidFill>
              <a:latin typeface="Titillium" panose="00000500000000000000" pitchFamily="50" charset="0"/>
            </a:endParaRPr>
          </a:p>
          <a:p>
            <a:pPr marL="685800" marR="0">
              <a:spcBef>
                <a:spcPts val="0"/>
              </a:spcBef>
              <a:spcAft>
                <a:spcPts val="0"/>
              </a:spcAft>
            </a:pPr>
            <a:r>
              <a:rPr lang="fr-FR" sz="2000" b="1" dirty="0" err="1">
                <a:solidFill>
                  <a:srgbClr val="204A87"/>
                </a:solidFill>
                <a:latin typeface="Consolas" panose="020B0609020204030204" pitchFamily="49" charset="0"/>
              </a:rPr>
              <a:t>def</a:t>
            </a:r>
            <a:r>
              <a:rPr lang="fr-FR" sz="2000" b="1" dirty="0">
                <a:solidFill>
                  <a:srgbClr val="204A87"/>
                </a:solidFill>
                <a:latin typeface="Consolas" panose="020B0609020204030204" pitchFamily="49" charset="0"/>
              </a:rPr>
              <a:t> </a:t>
            </a:r>
            <a:r>
              <a:rPr lang="fr-FR" sz="2000" dirty="0">
                <a:solidFill>
                  <a:srgbClr val="000000"/>
                </a:solidFill>
                <a:latin typeface="Consolas" panose="020B0609020204030204" pitchFamily="49" charset="0"/>
              </a:rPr>
              <a:t>universel</a:t>
            </a:r>
            <a:r>
              <a:rPr lang="fr-FR" sz="2000" b="1" dirty="0">
                <a:solidFill>
                  <a:srgbClr val="000000"/>
                </a:solidFill>
                <a:latin typeface="Consolas" panose="020B0609020204030204" pitchFamily="49" charset="0"/>
              </a:rPr>
              <a:t>(</a:t>
            </a:r>
            <a:r>
              <a:rPr lang="fr-FR" sz="2000" dirty="0" err="1">
                <a:solidFill>
                  <a:srgbClr val="000000"/>
                </a:solidFill>
                <a:latin typeface="Consolas" panose="020B0609020204030204" pitchFamily="49" charset="0"/>
              </a:rPr>
              <a:t>algo</a:t>
            </a:r>
            <a:r>
              <a:rPr lang="fr-FR" sz="2000" b="1" dirty="0">
                <a:solidFill>
                  <a:srgbClr val="000000"/>
                </a:solidFill>
                <a:latin typeface="Consolas" panose="020B0609020204030204" pitchFamily="49" charset="0"/>
              </a:rPr>
              <a:t>, </a:t>
            </a:r>
            <a:r>
              <a:rPr lang="fr-FR" sz="2000" b="1" dirty="0">
                <a:solidFill>
                  <a:srgbClr val="CE5C00"/>
                </a:solidFill>
                <a:latin typeface="Consolas" panose="020B0609020204030204" pitchFamily="49" charset="0"/>
              </a:rPr>
              <a:t>*</a:t>
            </a:r>
            <a:r>
              <a:rPr lang="fr-FR" sz="2000" dirty="0" err="1">
                <a:solidFill>
                  <a:srgbClr val="000000"/>
                </a:solidFill>
                <a:latin typeface="Consolas" panose="020B0609020204030204" pitchFamily="49" charset="0"/>
              </a:rPr>
              <a:t>args</a:t>
            </a:r>
            <a:r>
              <a:rPr lang="fr-FR" sz="2000" b="1" dirty="0">
                <a:solidFill>
                  <a:srgbClr val="000000"/>
                </a:solidFill>
                <a:latin typeface="Consolas" panose="020B0609020204030204" pitchFamily="49" charset="0"/>
              </a:rPr>
              <a:t>):</a:t>
            </a:r>
            <a:br>
              <a:rPr lang="fr-FR" sz="2000" dirty="0">
                <a:solidFill>
                  <a:srgbClr val="212529"/>
                </a:solidFill>
                <a:latin typeface="Consolas" panose="020B0609020204030204" pitchFamily="49" charset="0"/>
              </a:rPr>
            </a:br>
            <a:r>
              <a:rPr lang="fr-FR" sz="2000" dirty="0">
                <a:solidFill>
                  <a:srgbClr val="212529"/>
                </a:solidFill>
                <a:latin typeface="Consolas" panose="020B0609020204030204" pitchFamily="49" charset="0"/>
              </a:rPr>
              <a:t>    </a:t>
            </a:r>
            <a:r>
              <a:rPr lang="fr-FR" sz="2000" dirty="0" err="1">
                <a:solidFill>
                  <a:srgbClr val="000000"/>
                </a:solidFill>
                <a:latin typeface="Consolas" panose="020B0609020204030204" pitchFamily="49" charset="0"/>
              </a:rPr>
              <a:t>exec</a:t>
            </a:r>
            <a:r>
              <a:rPr lang="fr-FR" sz="2000" b="1" dirty="0">
                <a:solidFill>
                  <a:srgbClr val="000000"/>
                </a:solidFill>
                <a:latin typeface="Consolas" panose="020B0609020204030204" pitchFamily="49" charset="0"/>
              </a:rPr>
              <a:t>(</a:t>
            </a:r>
            <a:r>
              <a:rPr lang="fr-FR" sz="2000" dirty="0" err="1">
                <a:solidFill>
                  <a:srgbClr val="000000"/>
                </a:solidFill>
                <a:latin typeface="Consolas" panose="020B0609020204030204" pitchFamily="49" charset="0"/>
              </a:rPr>
              <a:t>algo</a:t>
            </a:r>
            <a:r>
              <a:rPr lang="fr-FR" sz="2000" b="1" dirty="0">
                <a:solidFill>
                  <a:srgbClr val="000000"/>
                </a:solidFill>
                <a:latin typeface="Consolas" panose="020B0609020204030204" pitchFamily="49" charset="0"/>
              </a:rPr>
              <a:t>)					</a:t>
            </a:r>
            <a:r>
              <a:rPr lang="fr-FR" sz="2000" b="1" dirty="0">
                <a:solidFill>
                  <a:schemeClr val="bg1"/>
                </a:solidFill>
                <a:latin typeface="Consolas" panose="020B0609020204030204" pitchFamily="49" charset="0"/>
              </a:rPr>
              <a:t># Chargement de </a:t>
            </a:r>
            <a:r>
              <a:rPr lang="fr-FR" sz="2000" b="1" i="1" dirty="0" err="1">
                <a:solidFill>
                  <a:schemeClr val="bg1"/>
                </a:solidFill>
                <a:latin typeface="Consolas" panose="020B0609020204030204" pitchFamily="49" charset="0"/>
              </a:rPr>
              <a:t>algo</a:t>
            </a:r>
            <a:r>
              <a:rPr lang="fr-FR" sz="2000" b="1" dirty="0">
                <a:solidFill>
                  <a:schemeClr val="bg1"/>
                </a:solidFill>
                <a:latin typeface="Consolas" panose="020B0609020204030204" pitchFamily="49" charset="0"/>
              </a:rPr>
              <a:t> en mémoire</a:t>
            </a:r>
            <a:r>
              <a:rPr lang="fr-FR" sz="2000" b="1" dirty="0">
                <a:solidFill>
                  <a:srgbClr val="000000"/>
                </a:solidFill>
                <a:latin typeface="Consolas" panose="020B0609020204030204" pitchFamily="49" charset="0"/>
              </a:rPr>
              <a:t> </a:t>
            </a:r>
            <a:br>
              <a:rPr lang="fr-FR" sz="2000" dirty="0">
                <a:solidFill>
                  <a:srgbClr val="212529"/>
                </a:solidFill>
                <a:latin typeface="Consolas" panose="020B0609020204030204" pitchFamily="49" charset="0"/>
              </a:rPr>
            </a:br>
            <a:r>
              <a:rPr lang="fr-FR" sz="2000" dirty="0">
                <a:solidFill>
                  <a:srgbClr val="212529"/>
                </a:solidFill>
                <a:latin typeface="Consolas" panose="020B0609020204030204" pitchFamily="49" charset="0"/>
              </a:rPr>
              <a:t>    </a:t>
            </a:r>
            <a:r>
              <a:rPr lang="fr-FR" sz="2000" dirty="0">
                <a:solidFill>
                  <a:srgbClr val="000000"/>
                </a:solidFill>
                <a:latin typeface="Consolas" panose="020B0609020204030204" pitchFamily="49" charset="0"/>
              </a:rPr>
              <a:t>ligne1 </a:t>
            </a:r>
            <a:r>
              <a:rPr lang="fr-FR" sz="2000" b="1" dirty="0">
                <a:solidFill>
                  <a:srgbClr val="CE5C00"/>
                </a:solidFill>
                <a:latin typeface="Consolas" panose="020B0609020204030204" pitchFamily="49" charset="0"/>
              </a:rPr>
              <a:t>= </a:t>
            </a:r>
            <a:r>
              <a:rPr lang="fr-FR" sz="2000" dirty="0" err="1">
                <a:solidFill>
                  <a:srgbClr val="000000"/>
                </a:solidFill>
                <a:latin typeface="Consolas" panose="020B0609020204030204" pitchFamily="49" charset="0"/>
              </a:rPr>
              <a:t>algo</a:t>
            </a:r>
            <a:r>
              <a:rPr lang="fr-FR" sz="2000" b="1" dirty="0" err="1">
                <a:solidFill>
                  <a:srgbClr val="CE5C00"/>
                </a:solidFill>
                <a:latin typeface="Consolas" panose="020B0609020204030204" pitchFamily="49" charset="0"/>
              </a:rPr>
              <a:t>.</a:t>
            </a:r>
            <a:r>
              <a:rPr lang="fr-FR" sz="2000" dirty="0" err="1">
                <a:solidFill>
                  <a:srgbClr val="000000"/>
                </a:solidFill>
                <a:latin typeface="Consolas" panose="020B0609020204030204" pitchFamily="49" charset="0"/>
              </a:rPr>
              <a:t>split</a:t>
            </a:r>
            <a:r>
              <a:rPr lang="fr-FR" sz="2000" b="1" dirty="0">
                <a:solidFill>
                  <a:srgbClr val="000000"/>
                </a:solidFill>
                <a:latin typeface="Consolas" panose="020B0609020204030204" pitchFamily="49" charset="0"/>
              </a:rPr>
              <a:t>(</a:t>
            </a:r>
            <a:r>
              <a:rPr lang="fr-FR" sz="2000" dirty="0">
                <a:solidFill>
                  <a:srgbClr val="4E9A06"/>
                </a:solidFill>
                <a:latin typeface="Consolas" panose="020B0609020204030204" pitchFamily="49" charset="0"/>
              </a:rPr>
              <a:t>'\n'</a:t>
            </a:r>
            <a:r>
              <a:rPr lang="fr-FR" sz="2000" b="1" dirty="0">
                <a:solidFill>
                  <a:srgbClr val="000000"/>
                </a:solidFill>
                <a:latin typeface="Consolas" panose="020B0609020204030204" pitchFamily="49" charset="0"/>
              </a:rPr>
              <a:t>)[</a:t>
            </a:r>
            <a:r>
              <a:rPr lang="fr-FR" sz="2000" b="1" dirty="0">
                <a:solidFill>
                  <a:srgbClr val="0000CF"/>
                </a:solidFill>
                <a:latin typeface="Consolas" panose="020B0609020204030204" pitchFamily="49" charset="0"/>
              </a:rPr>
              <a:t>0</a:t>
            </a:r>
            <a:r>
              <a:rPr lang="fr-FR" sz="2000" b="1" dirty="0">
                <a:solidFill>
                  <a:srgbClr val="000000"/>
                </a:solidFill>
                <a:latin typeface="Consolas" panose="020B0609020204030204" pitchFamily="49" charset="0"/>
              </a:rPr>
              <a:t>]          </a:t>
            </a:r>
            <a:br>
              <a:rPr lang="fr-FR" sz="2000" dirty="0">
                <a:solidFill>
                  <a:srgbClr val="212529"/>
                </a:solidFill>
                <a:latin typeface="Consolas" panose="020B0609020204030204" pitchFamily="49" charset="0"/>
              </a:rPr>
            </a:br>
            <a:r>
              <a:rPr lang="fr-FR" sz="2000" dirty="0">
                <a:solidFill>
                  <a:srgbClr val="212529"/>
                </a:solidFill>
                <a:latin typeface="Consolas" panose="020B0609020204030204" pitchFamily="49" charset="0"/>
              </a:rPr>
              <a:t>    </a:t>
            </a:r>
            <a:r>
              <a:rPr lang="fr-FR" sz="2000" dirty="0">
                <a:solidFill>
                  <a:srgbClr val="000000"/>
                </a:solidFill>
                <a:latin typeface="Consolas" panose="020B0609020204030204" pitchFamily="49" charset="0"/>
              </a:rPr>
              <a:t>nom </a:t>
            </a:r>
            <a:r>
              <a:rPr lang="fr-FR" sz="2000" b="1" dirty="0">
                <a:solidFill>
                  <a:srgbClr val="CE5C00"/>
                </a:solidFill>
                <a:latin typeface="Consolas" panose="020B0609020204030204" pitchFamily="49" charset="0"/>
              </a:rPr>
              <a:t>= </a:t>
            </a:r>
            <a:r>
              <a:rPr lang="fr-FR" sz="2000" dirty="0">
                <a:solidFill>
                  <a:srgbClr val="000000"/>
                </a:solidFill>
                <a:latin typeface="Consolas" panose="020B0609020204030204" pitchFamily="49" charset="0"/>
              </a:rPr>
              <a:t>ligne1</a:t>
            </a:r>
            <a:r>
              <a:rPr lang="fr-FR" sz="2000" b="1" dirty="0">
                <a:solidFill>
                  <a:srgbClr val="CE5C00"/>
                </a:solidFill>
                <a:latin typeface="Consolas" panose="020B0609020204030204" pitchFamily="49" charset="0"/>
              </a:rPr>
              <a:t>.</a:t>
            </a:r>
            <a:r>
              <a:rPr lang="fr-FR" sz="2000" dirty="0">
                <a:solidFill>
                  <a:srgbClr val="000000"/>
                </a:solidFill>
                <a:latin typeface="Consolas" panose="020B0609020204030204" pitchFamily="49" charset="0"/>
              </a:rPr>
              <a:t>split</a:t>
            </a:r>
            <a:r>
              <a:rPr lang="fr-FR" sz="2000" b="1" dirty="0">
                <a:solidFill>
                  <a:srgbClr val="000000"/>
                </a:solidFill>
                <a:latin typeface="Consolas" panose="020B0609020204030204" pitchFamily="49" charset="0"/>
              </a:rPr>
              <a:t>(</a:t>
            </a:r>
            <a:r>
              <a:rPr lang="fr-FR" sz="2000" dirty="0">
                <a:solidFill>
                  <a:srgbClr val="4E9A06"/>
                </a:solidFill>
                <a:latin typeface="Consolas" panose="020B0609020204030204" pitchFamily="49" charset="0"/>
              </a:rPr>
              <a:t>'('</a:t>
            </a:r>
            <a:r>
              <a:rPr lang="fr-FR" sz="2000" b="1" dirty="0">
                <a:solidFill>
                  <a:srgbClr val="000000"/>
                </a:solidFill>
                <a:latin typeface="Consolas" panose="020B0609020204030204" pitchFamily="49" charset="0"/>
              </a:rPr>
              <a:t>)[</a:t>
            </a:r>
            <a:r>
              <a:rPr lang="fr-FR" sz="2000" b="1" dirty="0">
                <a:solidFill>
                  <a:srgbClr val="0000CF"/>
                </a:solidFill>
                <a:latin typeface="Consolas" panose="020B0609020204030204" pitchFamily="49" charset="0"/>
              </a:rPr>
              <a:t>0</a:t>
            </a:r>
            <a:r>
              <a:rPr lang="fr-FR" sz="2000" b="1" dirty="0">
                <a:solidFill>
                  <a:srgbClr val="000000"/>
                </a:solidFill>
                <a:latin typeface="Consolas" panose="020B0609020204030204" pitchFamily="49" charset="0"/>
              </a:rPr>
              <a:t>][</a:t>
            </a:r>
            <a:r>
              <a:rPr lang="fr-FR" sz="2000" b="1" dirty="0">
                <a:solidFill>
                  <a:srgbClr val="0000CF"/>
                </a:solidFill>
                <a:latin typeface="Consolas" panose="020B0609020204030204" pitchFamily="49" charset="0"/>
              </a:rPr>
              <a:t>4</a:t>
            </a:r>
            <a:r>
              <a:rPr lang="fr-FR" sz="2000" b="1" dirty="0">
                <a:solidFill>
                  <a:srgbClr val="000000"/>
                </a:solidFill>
                <a:latin typeface="Consolas" panose="020B0609020204030204" pitchFamily="49" charset="0"/>
              </a:rPr>
              <a:t>:]		</a:t>
            </a:r>
            <a:r>
              <a:rPr lang="fr-FR" sz="2000" b="1" dirty="0">
                <a:solidFill>
                  <a:schemeClr val="bg1"/>
                </a:solidFill>
                <a:latin typeface="Consolas" panose="020B0609020204030204" pitchFamily="49" charset="0"/>
              </a:rPr>
              <a:t># Extraction du nom de la fonction</a:t>
            </a:r>
            <a:br>
              <a:rPr lang="fr-FR" sz="2000" dirty="0">
                <a:solidFill>
                  <a:srgbClr val="212529"/>
                </a:solidFill>
                <a:latin typeface="Consolas" panose="020B0609020204030204" pitchFamily="49" charset="0"/>
              </a:rPr>
            </a:br>
            <a:r>
              <a:rPr lang="fr-FR" sz="2000" dirty="0">
                <a:solidFill>
                  <a:srgbClr val="212529"/>
                </a:solidFill>
                <a:latin typeface="Consolas" panose="020B0609020204030204" pitchFamily="49" charset="0"/>
              </a:rPr>
              <a:t>    </a:t>
            </a:r>
            <a:r>
              <a:rPr lang="fr-FR" sz="2000" b="1" dirty="0">
                <a:solidFill>
                  <a:srgbClr val="204A87"/>
                </a:solidFill>
                <a:latin typeface="Consolas" panose="020B0609020204030204" pitchFamily="49" charset="0"/>
              </a:rPr>
              <a:t>return </a:t>
            </a:r>
            <a:r>
              <a:rPr lang="fr-FR" sz="2000" dirty="0" err="1">
                <a:solidFill>
                  <a:srgbClr val="204A87"/>
                </a:solidFill>
                <a:latin typeface="Consolas" panose="020B0609020204030204" pitchFamily="49" charset="0"/>
              </a:rPr>
              <a:t>eval</a:t>
            </a:r>
            <a:r>
              <a:rPr lang="fr-FR" sz="2000" b="1" dirty="0">
                <a:solidFill>
                  <a:srgbClr val="000000"/>
                </a:solidFill>
                <a:latin typeface="Consolas" panose="020B0609020204030204" pitchFamily="49" charset="0"/>
              </a:rPr>
              <a:t>(</a:t>
            </a:r>
            <a:r>
              <a:rPr lang="fr-FR" sz="2000" dirty="0">
                <a:solidFill>
                  <a:srgbClr val="4E9A06"/>
                </a:solidFill>
                <a:latin typeface="Consolas" panose="020B0609020204030204" pitchFamily="49" charset="0"/>
              </a:rPr>
              <a:t>f"{</a:t>
            </a:r>
            <a:r>
              <a:rPr lang="fr-FR" sz="2000" dirty="0">
                <a:solidFill>
                  <a:srgbClr val="000000"/>
                </a:solidFill>
                <a:latin typeface="Consolas" panose="020B0609020204030204" pitchFamily="49" charset="0"/>
              </a:rPr>
              <a:t>nom</a:t>
            </a:r>
            <a:r>
              <a:rPr lang="fr-FR" sz="2000" dirty="0">
                <a:solidFill>
                  <a:srgbClr val="4E9A06"/>
                </a:solidFill>
                <a:latin typeface="Consolas" panose="020B0609020204030204" pitchFamily="49" charset="0"/>
              </a:rPr>
              <a:t>}{</a:t>
            </a:r>
            <a:r>
              <a:rPr lang="fr-FR" sz="2000" dirty="0" err="1">
                <a:solidFill>
                  <a:srgbClr val="000000"/>
                </a:solidFill>
                <a:latin typeface="Consolas" panose="020B0609020204030204" pitchFamily="49" charset="0"/>
              </a:rPr>
              <a:t>args</a:t>
            </a:r>
            <a:r>
              <a:rPr lang="fr-FR" sz="2000" dirty="0">
                <a:solidFill>
                  <a:srgbClr val="4E9A06"/>
                </a:solidFill>
                <a:latin typeface="Consolas" panose="020B0609020204030204" pitchFamily="49" charset="0"/>
              </a:rPr>
              <a:t>}"</a:t>
            </a:r>
            <a:r>
              <a:rPr lang="fr-FR" sz="2000" b="1" dirty="0">
                <a:solidFill>
                  <a:srgbClr val="000000"/>
                </a:solidFill>
                <a:latin typeface="Consolas" panose="020B0609020204030204" pitchFamily="49" charset="0"/>
              </a:rPr>
              <a:t>)		</a:t>
            </a:r>
            <a:endParaRPr lang="fr-FR" sz="2000" b="1" dirty="0">
              <a:solidFill>
                <a:schemeClr val="bg1"/>
              </a:solidFill>
              <a:latin typeface="Consolas" panose="020B0609020204030204" pitchFamily="49" charset="0"/>
            </a:endParaRPr>
          </a:p>
          <a:p>
            <a:pPr marL="685800" marR="0">
              <a:spcBef>
                <a:spcPts val="0"/>
              </a:spcBef>
              <a:spcAft>
                <a:spcPts val="0"/>
              </a:spcAft>
            </a:pPr>
            <a:endParaRPr lang="fr-FR" sz="2000" b="1" dirty="0">
              <a:solidFill>
                <a:srgbClr val="000000"/>
              </a:solidFill>
              <a:latin typeface="Consolas" panose="020B0609020204030204" pitchFamily="49" charset="0"/>
            </a:endParaRPr>
          </a:p>
          <a:p>
            <a:pPr marL="685800"/>
            <a:r>
              <a:rPr lang="fr-FR" sz="2000" dirty="0">
                <a:solidFill>
                  <a:schemeClr val="accent1">
                    <a:lumMod val="10000"/>
                  </a:schemeClr>
                </a:solidFill>
                <a:latin typeface="Consolas" panose="020B0609020204030204" pitchFamily="49" charset="0"/>
              </a:rPr>
              <a:t>&gt;&gt;&gt; universel(mon_programme,35,49)		</a:t>
            </a:r>
            <a:r>
              <a:rPr lang="fr-FR" sz="2000" b="1" dirty="0">
                <a:solidFill>
                  <a:schemeClr val="bg1"/>
                </a:solidFill>
                <a:latin typeface="Consolas" panose="020B0609020204030204" pitchFamily="49" charset="0"/>
              </a:rPr>
              <a:t># revient à exécuter pgcd(35,49)</a:t>
            </a:r>
            <a:endParaRPr lang="fr-FR" sz="2000" dirty="0">
              <a:solidFill>
                <a:schemeClr val="accent1">
                  <a:lumMod val="10000"/>
                </a:schemeClr>
              </a:solidFill>
              <a:latin typeface="Consolas" panose="020B0609020204030204" pitchFamily="49" charset="0"/>
            </a:endParaRPr>
          </a:p>
          <a:p>
            <a:pPr marL="685800" marR="0">
              <a:spcBef>
                <a:spcPts val="0"/>
              </a:spcBef>
              <a:spcAft>
                <a:spcPts val="0"/>
              </a:spcAft>
            </a:pPr>
            <a:r>
              <a:rPr lang="fr-FR" sz="2000" dirty="0">
                <a:solidFill>
                  <a:schemeClr val="accent1">
                    <a:lumMod val="10000"/>
                  </a:schemeClr>
                </a:solidFill>
                <a:latin typeface="Consolas" panose="020B0609020204030204" pitchFamily="49" charset="0"/>
              </a:rPr>
              <a:t>7</a:t>
            </a:r>
            <a:endParaRPr lang="fr-FR" sz="2000" dirty="0">
              <a:latin typeface="Consolas" panose="020B0609020204030204" pitchFamily="49" charset="0"/>
            </a:endParaRPr>
          </a:p>
          <a:p>
            <a:pPr marL="685800" marR="0" indent="-508000">
              <a:spcBef>
                <a:spcPts val="0"/>
              </a:spcBef>
              <a:spcAft>
                <a:spcPts val="0"/>
              </a:spcAft>
            </a:pPr>
            <a:endParaRPr lang="fr-FR" sz="2000" dirty="0">
              <a:solidFill>
                <a:schemeClr val="accent2">
                  <a:lumMod val="75000"/>
                </a:schemeClr>
              </a:solidFill>
              <a:latin typeface="Consolas" panose="020B0609020204030204" pitchFamily="49" charset="0"/>
            </a:endParaRPr>
          </a:p>
          <a:p>
            <a:pPr marL="182541" lvl="0" defTabSz="914309">
              <a:lnSpc>
                <a:spcPct val="150000"/>
              </a:lnSpc>
              <a:defRPr/>
            </a:pPr>
            <a:r>
              <a:rPr lang="fr-FR" sz="2000" dirty="0">
                <a:latin typeface="Titillium" panose="00000500000000000000" pitchFamily="50" charset="0"/>
              </a:rPr>
              <a:t>Autrement dit, toute Machine de Turing peut être encodée sur un ruban… et donnée en entrée à une </a:t>
            </a:r>
            <a:r>
              <a:rPr lang="fr-FR" sz="2000" i="1" dirty="0">
                <a:solidFill>
                  <a:schemeClr val="tx2"/>
                </a:solidFill>
                <a:latin typeface="Titillium" panose="00000500000000000000" pitchFamily="50" charset="0"/>
              </a:rPr>
              <a:t>Machine de Turing universelle</a:t>
            </a:r>
            <a:r>
              <a:rPr lang="fr-FR" sz="2000" dirty="0">
                <a:latin typeface="Titillium" panose="00000500000000000000" pitchFamily="50" charset="0"/>
              </a:rPr>
              <a:t> qui l’exécute !</a:t>
            </a:r>
          </a:p>
        </p:txBody>
      </p:sp>
    </p:spTree>
    <p:extLst>
      <p:ext uri="{BB962C8B-B14F-4D97-AF65-F5344CB8AC3E}">
        <p14:creationId xmlns:p14="http://schemas.microsoft.com/office/powerpoint/2010/main" val="25539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7C7DF29D-6AC4-B52F-1768-009F55554945}"/>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fr-FR" dirty="0">
                <a:latin typeface="Titillium Lt" panose="00000400000000000000" pitchFamily="50" charset="0"/>
              </a:rPr>
              <a:t>Qu’est-ce qu’un algorithme ?</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23</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7C65F2C-6604-4C55-83A2-D914691E5D07}"/>
                  </a:ext>
                </a:extLst>
              </p:cNvPr>
              <p:cNvSpPr/>
              <p:nvPr/>
            </p:nvSpPr>
            <p:spPr>
              <a:xfrm>
                <a:off x="350521" y="1436713"/>
                <a:ext cx="11639918" cy="5632311"/>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Résultats de Turing :</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un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algorithme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peut être formalisé rigoureusement par une </a:t>
                </a:r>
                <a:r>
                  <a:rPr kumimoji="0" lang="fr-FR" sz="2000" b="0" i="0" u="none" strike="noStrike" kern="1200" cap="none" spc="0" normalizeH="0" baseline="0" noProof="0" dirty="0">
                    <a:ln>
                      <a:noFill/>
                    </a:ln>
                    <a:effectLst/>
                    <a:uLnTx/>
                    <a:uFillTx/>
                    <a:latin typeface="Titillium" panose="00000500000000000000" pitchFamily="50" charset="0"/>
                    <a:ea typeface="+mn-ea"/>
                    <a:cs typeface="+mn-cs"/>
                  </a:rPr>
                  <a:t>Machine de Turing</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fr-FR" sz="2000" dirty="0">
                    <a:solidFill>
                      <a:srgbClr val="878787">
                        <a:lumMod val="75000"/>
                      </a:srgbClr>
                    </a:solidFill>
                    <a:latin typeface="Titillium" panose="00000500000000000000" pitchFamily="50" charset="0"/>
                  </a:rPr>
                  <a:t>l‘ajout de rubans supplémentaires </a:t>
                </a:r>
                <a:r>
                  <a:rPr kumimoji="0" lang="fr-FR" sz="2000" b="0" i="0" u="none" strike="noStrike" kern="1200" cap="none" spc="0" normalizeH="0" noProof="0" dirty="0">
                    <a:ln>
                      <a:noFill/>
                    </a:ln>
                    <a:solidFill>
                      <a:srgbClr val="878787">
                        <a:lumMod val="75000"/>
                      </a:srgbClr>
                    </a:solidFill>
                    <a:effectLst/>
                    <a:uLnTx/>
                    <a:uFillTx/>
                    <a:latin typeface="Titillium" panose="00000500000000000000" pitchFamily="50" charset="0"/>
                    <a:ea typeface="+mn-ea"/>
                    <a:cs typeface="+mn-cs"/>
                  </a:rPr>
                  <a:t>ne permet pas de calculer plus de choses qu’avec un seul ruban</a:t>
                </a: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lvl="0" indent="-342900" defTabSz="914309">
                  <a:lnSpc>
                    <a:spcPct val="150000"/>
                  </a:lnSpc>
                  <a:buFont typeface="Wingdings" panose="05000000000000000000" pitchFamily="2" charset="2"/>
                  <a:buChar char="§"/>
                  <a:defRPr/>
                </a:pPr>
                <a:r>
                  <a:rPr lang="fr-FR" sz="2000" dirty="0">
                    <a:solidFill>
                      <a:srgbClr val="878787">
                        <a:lumMod val="75000"/>
                      </a:srgbClr>
                    </a:solidFill>
                    <a:latin typeface="Titillium" panose="00000500000000000000" pitchFamily="50" charset="0"/>
                  </a:rPr>
                  <a:t>il est possible de créer une </a:t>
                </a:r>
                <a:r>
                  <a:rPr lang="fr-FR" sz="2000" dirty="0">
                    <a:latin typeface="Titillium" panose="00000500000000000000" pitchFamily="50" charset="0"/>
                  </a:rPr>
                  <a:t>Machine de Turing universelle</a:t>
                </a:r>
                <a:r>
                  <a:rPr lang="fr-FR" sz="2000" dirty="0">
                    <a:solidFill>
                      <a:srgbClr val="878787">
                        <a:lumMod val="75000"/>
                      </a:srgbClr>
                    </a:solidFill>
                    <a:latin typeface="Titillium" panose="00000500000000000000" pitchFamily="50" charset="0"/>
                  </a:rPr>
                  <a:t>, capable de « simuler » le comportement de n'importe quelle autre machine de Turing</a:t>
                </a: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Il y a </a:t>
                </a: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autant de machines de Turing (donc d’algorithmes) que de nombres entiers naturels</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Mais il existe strictement</a:t>
                </a:r>
                <a:r>
                  <a:rPr kumimoji="0" lang="fr-FR" sz="2000" b="0" i="0" u="none" strike="noStrike" kern="1200" cap="none" spc="0" normalizeH="0" noProof="0" dirty="0">
                    <a:ln>
                      <a:noFill/>
                    </a:ln>
                    <a:solidFill>
                      <a:srgbClr val="878787">
                        <a:lumMod val="75000"/>
                      </a:srgbClr>
                    </a:solidFill>
                    <a:effectLst/>
                    <a:uLnTx/>
                    <a:uFillTx/>
                    <a:latin typeface="Titillium" panose="00000500000000000000" pitchFamily="50" charset="0"/>
                    <a:ea typeface="+mn-ea"/>
                    <a:cs typeface="+mn-cs"/>
                  </a:rPr>
                  <a:t> plus </a:t>
                </a: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de fonctions / problèmes que de nombres naturels</a:t>
                </a:r>
              </a:p>
              <a:p>
                <a:pPr marL="182541" marR="0" lvl="0" indent="0" algn="l" defTabSz="914309"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(démonstration</a:t>
                </a:r>
                <a:r>
                  <a:rPr kumimoji="0" lang="fr-FR" sz="2000" b="0" i="0" u="none" strike="noStrike" kern="1200" cap="none" spc="0" normalizeH="0" noProof="0" dirty="0">
                    <a:ln>
                      <a:noFill/>
                    </a:ln>
                    <a:solidFill>
                      <a:srgbClr val="878787">
                        <a:lumMod val="75000"/>
                      </a:srgbClr>
                    </a:solidFill>
                    <a:effectLst/>
                    <a:uLnTx/>
                    <a:uFillTx/>
                    <a:latin typeface="Titillium" panose="00000500000000000000" pitchFamily="50" charset="0"/>
                    <a:ea typeface="+mn-ea"/>
                    <a:cs typeface="+mn-cs"/>
                  </a:rPr>
                  <a:t> similaire à celle de Cantor)</a:t>
                </a:r>
              </a:p>
              <a:p>
                <a:pPr marL="182541" marR="0" lvl="0" indent="0" algn="l" defTabSz="914309"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ctr"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Il existe des fonctions qui ne sont pas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calculables</a:t>
                </a: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 par une Machine de Turing</a:t>
                </a:r>
              </a:p>
              <a:p>
                <a:pPr marL="182541" marR="0" lvl="0" indent="0" algn="ctr" defTabSz="914309"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oMath>
                  </m:oMathPara>
                </a14:m>
                <a:endPar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endParaRPr>
              </a:p>
              <a:p>
                <a:pPr marL="182541" marR="0" lvl="0" indent="0" algn="ctr"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Il existe des problèmes pour lesquels on ne peut pas écrire un algorithme permettant de les résoudre</a:t>
                </a:r>
              </a:p>
            </p:txBody>
          </p:sp>
        </mc:Choice>
        <mc:Fallback xmlns="">
          <p:sp>
            <p:nvSpPr>
              <p:cNvPr id="6" name="Rectangle 5">
                <a:extLst>
                  <a:ext uri="{FF2B5EF4-FFF2-40B4-BE49-F238E27FC236}">
                    <a16:creationId xmlns:a16="http://schemas.microsoft.com/office/drawing/2014/main" id="{97C65F2C-6604-4C55-83A2-D914691E5D07}"/>
                  </a:ext>
                </a:extLst>
              </p:cNvPr>
              <p:cNvSpPr>
                <a:spLocks noRot="1" noChangeAspect="1" noMove="1" noResize="1" noEditPoints="1" noAdjustHandles="1" noChangeArrowheads="1" noChangeShapeType="1" noTextEdit="1"/>
              </p:cNvSpPr>
              <p:nvPr/>
            </p:nvSpPr>
            <p:spPr>
              <a:xfrm>
                <a:off x="350521" y="1436713"/>
                <a:ext cx="11639918" cy="5632311"/>
              </a:xfrm>
              <a:prstGeom prst="rect">
                <a:avLst/>
              </a:prstGeom>
              <a:blipFill>
                <a:blip r:embed="rId3"/>
                <a:stretch>
                  <a:fillRect b="-108"/>
                </a:stretch>
              </a:blipFill>
            </p:spPr>
            <p:txBody>
              <a:bodyPr/>
              <a:lstStyle/>
              <a:p>
                <a:r>
                  <a:rPr lang="fr-FR">
                    <a:noFill/>
                  </a:rPr>
                  <a:t> </a:t>
                </a:r>
              </a:p>
            </p:txBody>
          </p:sp>
        </mc:Fallback>
      </mc:AlternateContent>
    </p:spTree>
    <p:extLst>
      <p:ext uri="{BB962C8B-B14F-4D97-AF65-F5344CB8AC3E}">
        <p14:creationId xmlns:p14="http://schemas.microsoft.com/office/powerpoint/2010/main" val="228324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59A10408-A20B-F28A-3DC4-B530D02964B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fr-FR" dirty="0">
                <a:latin typeface="Titillium Lt" panose="00000400000000000000" pitchFamily="50" charset="0"/>
              </a:rPr>
              <a:t>Problème indécidable</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24</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639918" cy="5170646"/>
          </a:xfrm>
          <a:prstGeom prst="rect">
            <a:avLst/>
          </a:prstGeom>
        </p:spPr>
        <p:txBody>
          <a:bodyPr wrap="square">
            <a:spAutoFit/>
          </a:bodyPr>
          <a:lstStyle/>
          <a:p>
            <a:pPr marL="182541" marR="0" lvl="0" indent="0" algn="just"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7030A0"/>
                </a:solidFill>
                <a:effectLst/>
                <a:uLnTx/>
                <a:uFillTx/>
                <a:latin typeface="Titillium" panose="00000500000000000000" pitchFamily="50" charset="0"/>
                <a:ea typeface="+mn-ea"/>
                <a:cs typeface="+mn-cs"/>
              </a:rPr>
              <a:t>Exemple de problème « insoluble » : l</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e </a:t>
            </a:r>
            <a:r>
              <a:rPr kumimoji="0" lang="fr-FR" sz="2000" b="0" i="0" u="none" strike="noStrike" kern="1200" cap="none" spc="0" normalizeH="0" baseline="0" noProof="0" dirty="0">
                <a:ln>
                  <a:noFill/>
                </a:ln>
                <a:solidFill>
                  <a:srgbClr val="3CBDDC"/>
                </a:solidFill>
                <a:effectLst/>
                <a:uLnTx/>
                <a:uFillTx/>
                <a:latin typeface="Titillium" panose="00000500000000000000" pitchFamily="50" charset="0"/>
                <a:ea typeface="+mn-ea"/>
                <a:cs typeface="+mn-cs"/>
              </a:rPr>
              <a:t>problème de l’arrêt</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d’une Machine de Turing :</a:t>
            </a:r>
          </a:p>
          <a:p>
            <a:pPr marL="182541" marR="0" lvl="0" indent="0" algn="just"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ctr" defTabSz="914309" rtl="0" eaLnBrk="1" fontAlgn="auto" latinLnBrk="0" hangingPunct="1">
              <a:lnSpc>
                <a:spcPct val="150000"/>
              </a:lnSpc>
              <a:spcBef>
                <a:spcPts val="0"/>
              </a:spcBef>
              <a:spcAft>
                <a:spcPts val="0"/>
              </a:spcAft>
              <a:buClrTx/>
              <a:buSzTx/>
              <a:buFontTx/>
              <a:buNone/>
              <a:tabLst/>
              <a:defRPr/>
            </a:pPr>
            <a:r>
              <a:rPr kumimoji="0" lang="fr-FR" sz="2000" b="0" i="1"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Existe-t-il une machine de Turing capable de dire si une autre</a:t>
            </a:r>
          </a:p>
          <a:p>
            <a:pPr marL="182541" marR="0" lvl="0" indent="0" algn="ctr" defTabSz="914309" rtl="0" eaLnBrk="1" fontAlgn="auto" latinLnBrk="0" hangingPunct="1">
              <a:lnSpc>
                <a:spcPct val="150000"/>
              </a:lnSpc>
              <a:spcBef>
                <a:spcPts val="0"/>
              </a:spcBef>
              <a:spcAft>
                <a:spcPts val="0"/>
              </a:spcAft>
              <a:buClrTx/>
              <a:buSzTx/>
              <a:buFontTx/>
              <a:buNone/>
              <a:tabLst/>
              <a:defRPr/>
            </a:pPr>
            <a:r>
              <a:rPr kumimoji="0" lang="fr-FR" sz="2000" b="0" i="1"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machine de Turing quelconque finit par s’arrêter ou non ?</a:t>
            </a:r>
            <a:endPar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endParaRPr>
          </a:p>
          <a:p>
            <a:pPr marL="182541" marR="0" lvl="0" indent="0" algn="just"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just"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Turing a montré qu’on ne peut pas construire une telle machine / un tel algorithme : le problème de l’arrêt est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indécidable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a:t>
            </a:r>
          </a:p>
          <a:p>
            <a:pPr marL="182541" marR="0" lvl="0" indent="0" algn="just"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just"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FBA41F"/>
                </a:solidFill>
                <a:effectLst/>
                <a:uLnTx/>
                <a:uFillTx/>
                <a:latin typeface="Calibri" panose="020F0502020204030204"/>
                <a:ea typeface="+mn-ea"/>
                <a:cs typeface="+mn-cs"/>
              </a:rPr>
              <a:t>💡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Conséquence pratique : il est impossible d’écrire un compilateur ou un interpréteur capable de dire si un programme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quelconque </a:t>
            </a:r>
            <a:r>
              <a:rPr lang="fr-FR" sz="2000" dirty="0">
                <a:solidFill>
                  <a:srgbClr val="878787">
                    <a:lumMod val="75000"/>
                  </a:srgbClr>
                </a:solidFill>
                <a:latin typeface="Titillium" panose="00000500000000000000" pitchFamily="50" charset="0"/>
              </a:rPr>
              <a:t>passé en paramètre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finira par s’arrêter ou bouclera à l’infini</a:t>
            </a:r>
          </a:p>
          <a:p>
            <a:pPr marL="182541" marR="0" lvl="0" indent="0" algn="just"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p:txBody>
      </p:sp>
    </p:spTree>
    <p:extLst>
      <p:ext uri="{BB962C8B-B14F-4D97-AF65-F5344CB8AC3E}">
        <p14:creationId xmlns:p14="http://schemas.microsoft.com/office/powerpoint/2010/main" val="87543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C7E69D6D-008D-90C6-6CAD-835F87F701F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fr-FR" dirty="0">
                <a:latin typeface="Titillium Lt" panose="00000400000000000000" pitchFamily="50" charset="0"/>
              </a:rPr>
              <a:t>Problème indécidable</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25</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639918" cy="1477328"/>
          </a:xfrm>
          <a:prstGeom prst="rect">
            <a:avLst/>
          </a:prstGeom>
        </p:spPr>
        <p:txBody>
          <a:bodyPr wrap="square">
            <a:spAutoFit/>
          </a:bodyPr>
          <a:lstStyle/>
          <a:p>
            <a:pPr marL="182541" marR="0" lvl="0" indent="0" algn="just" defTabSz="914309" rtl="0" eaLnBrk="1" fontAlgn="auto" latinLnBrk="0" hangingPunct="1">
              <a:lnSpc>
                <a:spcPct val="150000"/>
              </a:lnSpc>
              <a:spcBef>
                <a:spcPts val="0"/>
              </a:spcBef>
              <a:spcAft>
                <a:spcPts val="0"/>
              </a:spcAft>
              <a:buClrTx/>
              <a:buSzTx/>
              <a:buFontTx/>
              <a:buNone/>
              <a:tabLst/>
              <a:defRPr/>
            </a:pPr>
            <a:r>
              <a:rPr lang="fr-FR" sz="2000" dirty="0">
                <a:latin typeface="Titillium" panose="00000500000000000000" pitchFamily="50" charset="0"/>
              </a:rPr>
              <a:t>Preuve : </a:t>
            </a:r>
            <a:r>
              <a:rPr lang="fr-FR" sz="2000" dirty="0">
                <a:solidFill>
                  <a:schemeClr val="accent2">
                    <a:lumMod val="75000"/>
                  </a:schemeClr>
                </a:solidFill>
                <a:latin typeface="Titillium" panose="00000500000000000000" pitchFamily="50" charset="0"/>
              </a:rPr>
              <a:t>Supposons qu’</a:t>
            </a:r>
            <a:r>
              <a:rPr kumimoji="0" lang="fr-FR" sz="2000" b="0" i="0" u="none" strike="noStrike" kern="1200" cap="none" spc="0" normalizeH="0" noProof="0" dirty="0">
                <a:ln>
                  <a:noFill/>
                </a:ln>
                <a:solidFill>
                  <a:schemeClr val="accent2">
                    <a:lumMod val="75000"/>
                  </a:schemeClr>
                </a:solidFill>
                <a:effectLst/>
                <a:uLnTx/>
                <a:uFillTx/>
                <a:latin typeface="Titillium" panose="00000500000000000000" pitchFamily="50" charset="0"/>
                <a:ea typeface="+mn-ea"/>
                <a:cs typeface="+mn-cs"/>
              </a:rPr>
              <a:t>il existe un algorithme </a:t>
            </a:r>
            <a:r>
              <a:rPr kumimoji="0" lang="fr-FR" sz="2000" b="0" i="0" u="none" strike="noStrike" kern="1200" cap="none" spc="0" normalizeH="0" noProof="0" dirty="0" err="1">
                <a:ln>
                  <a:noFill/>
                </a:ln>
                <a:solidFill>
                  <a:schemeClr val="bg1"/>
                </a:solidFill>
                <a:effectLst/>
                <a:uLnTx/>
                <a:uFillTx/>
                <a:latin typeface="Consolas" panose="020B0609020204030204" pitchFamily="49" charset="0"/>
              </a:rPr>
              <a:t>arret</a:t>
            </a:r>
            <a:r>
              <a:rPr kumimoji="0" lang="fr-FR" sz="2000" b="0" i="0" u="none" strike="noStrike" kern="1200" cap="none" spc="0" normalizeH="0" noProof="0" dirty="0">
                <a:ln>
                  <a:noFill/>
                </a:ln>
                <a:solidFill>
                  <a:schemeClr val="bg1"/>
                </a:solidFill>
                <a:effectLst/>
                <a:uLnTx/>
                <a:uFillTx/>
                <a:latin typeface="Consolas" panose="020B0609020204030204" pitchFamily="49" charset="0"/>
              </a:rPr>
              <a:t>(P, </a:t>
            </a:r>
            <a:r>
              <a:rPr lang="fr-FR" sz="2000" dirty="0" err="1">
                <a:solidFill>
                  <a:schemeClr val="bg1"/>
                </a:solidFill>
                <a:latin typeface="Consolas" panose="020B0609020204030204" pitchFamily="49" charset="0"/>
              </a:rPr>
              <a:t>args</a:t>
            </a:r>
            <a:r>
              <a:rPr kumimoji="0" lang="fr-FR" sz="2000" b="0" i="0" u="none" strike="noStrike" kern="1200" cap="none" spc="0" normalizeH="0" noProof="0" dirty="0">
                <a:ln>
                  <a:noFill/>
                </a:ln>
                <a:solidFill>
                  <a:schemeClr val="bg1"/>
                </a:solidFill>
                <a:effectLst/>
                <a:uLnTx/>
                <a:uFillTx/>
                <a:latin typeface="Consolas" panose="020B0609020204030204" pitchFamily="49" charset="0"/>
              </a:rPr>
              <a:t>)</a:t>
            </a:r>
            <a:r>
              <a:rPr kumimoji="0" lang="fr-FR" sz="2000" b="0" i="0" u="none" strike="noStrike" kern="1200" cap="none" spc="0" normalizeH="0" noProof="0" dirty="0">
                <a:ln>
                  <a:noFill/>
                </a:ln>
                <a:solidFill>
                  <a:schemeClr val="accent2">
                    <a:lumMod val="75000"/>
                  </a:schemeClr>
                </a:solidFill>
                <a:effectLst/>
                <a:uLnTx/>
                <a:uFillTx/>
                <a:latin typeface="Titillium" panose="00000500000000000000" pitchFamily="50" charset="0"/>
                <a:ea typeface="+mn-ea"/>
                <a:cs typeface="+mn-cs"/>
              </a:rPr>
              <a:t> capable de dire, en un temps </a:t>
            </a:r>
            <a:r>
              <a:rPr kumimoji="0" lang="fr-FR" sz="2000" b="0" i="1" u="none" strike="noStrike" kern="1200" cap="none" spc="0" normalizeH="0" noProof="0" dirty="0">
                <a:ln>
                  <a:noFill/>
                </a:ln>
                <a:effectLst/>
                <a:uLnTx/>
                <a:uFillTx/>
                <a:latin typeface="Titillium" panose="00000500000000000000" pitchFamily="50" charset="0"/>
                <a:ea typeface="+mn-ea"/>
                <a:cs typeface="+mn-cs"/>
              </a:rPr>
              <a:t>fini</a:t>
            </a:r>
            <a:r>
              <a:rPr kumimoji="0" lang="fr-FR" sz="2000" b="0" i="0" u="none" strike="noStrike" kern="1200" cap="none" spc="0" normalizeH="0" noProof="0" dirty="0">
                <a:ln>
                  <a:noFill/>
                </a:ln>
                <a:solidFill>
                  <a:schemeClr val="accent2">
                    <a:lumMod val="75000"/>
                  </a:schemeClr>
                </a:solidFill>
                <a:effectLst/>
                <a:uLnTx/>
                <a:uFillTx/>
                <a:latin typeface="Titillium" panose="00000500000000000000" pitchFamily="50" charset="0"/>
                <a:ea typeface="+mn-ea"/>
                <a:cs typeface="+mn-cs"/>
              </a:rPr>
              <a:t>, si </a:t>
            </a:r>
            <a:r>
              <a:rPr lang="fr-FR" sz="2000" b="1" i="1" dirty="0">
                <a:solidFill>
                  <a:schemeClr val="tx2"/>
                </a:solidFill>
                <a:latin typeface="Titillium" panose="00000500000000000000" pitchFamily="50" charset="0"/>
              </a:rPr>
              <a:t>n’importe quel</a:t>
            </a:r>
            <a:r>
              <a:rPr kumimoji="0" lang="fr-FR" sz="2000" b="0" i="0" u="none" strike="noStrike" kern="1200" cap="none" spc="0" normalizeH="0" noProof="0" dirty="0">
                <a:ln>
                  <a:noFill/>
                </a:ln>
                <a:solidFill>
                  <a:schemeClr val="accent2">
                    <a:lumMod val="75000"/>
                  </a:schemeClr>
                </a:solidFill>
                <a:effectLst/>
                <a:uLnTx/>
                <a:uFillTx/>
                <a:latin typeface="Titillium" panose="00000500000000000000" pitchFamily="50" charset="0"/>
                <a:ea typeface="+mn-ea"/>
                <a:cs typeface="+mn-cs"/>
              </a:rPr>
              <a:t> programme </a:t>
            </a:r>
            <a:r>
              <a:rPr lang="fr-FR" sz="2000" dirty="0">
                <a:latin typeface="Consolas" panose="020B0609020204030204" pitchFamily="49" charset="0"/>
              </a:rPr>
              <a:t>P</a:t>
            </a:r>
            <a:r>
              <a:rPr kumimoji="0" lang="fr-FR" sz="2000" b="0" i="0" u="none" strike="noStrike" kern="1200" cap="none" spc="0" normalizeH="0" noProof="0" dirty="0">
                <a:ln>
                  <a:noFill/>
                </a:ln>
                <a:solidFill>
                  <a:schemeClr val="accent2">
                    <a:lumMod val="75000"/>
                  </a:schemeClr>
                </a:solidFill>
                <a:effectLst/>
                <a:uLnTx/>
                <a:uFillTx/>
                <a:latin typeface="Titillium" panose="00000500000000000000" pitchFamily="50" charset="0"/>
                <a:ea typeface="+mn-ea"/>
                <a:cs typeface="+mn-cs"/>
              </a:rPr>
              <a:t> (donné par la description de son code source) s’arrête ou non quand il est exécuté avec les paramètres </a:t>
            </a:r>
            <a:r>
              <a:rPr lang="fr-FR" sz="2000" dirty="0" err="1">
                <a:latin typeface="Consolas" panose="020B0609020204030204" pitchFamily="49" charset="0"/>
              </a:rPr>
              <a:t>args</a:t>
            </a:r>
            <a:r>
              <a:rPr lang="fr-FR" sz="2000" dirty="0">
                <a:solidFill>
                  <a:schemeClr val="accent2">
                    <a:lumMod val="75000"/>
                  </a:schemeClr>
                </a:solidFill>
                <a:latin typeface="Titillium" panose="00000500000000000000" pitchFamily="50" charset="0"/>
              </a:rPr>
              <a:t> :</a:t>
            </a:r>
            <a:endParaRPr kumimoji="0" lang="fr-FR" sz="2000" b="0" i="0" u="none" strike="noStrike" kern="1200" cap="none" spc="0" normalizeH="0" noProof="0" dirty="0">
              <a:ln>
                <a:noFill/>
              </a:ln>
              <a:solidFill>
                <a:schemeClr val="accent2">
                  <a:lumMod val="75000"/>
                </a:schemeClr>
              </a:solidFill>
              <a:effectLst/>
              <a:uLnTx/>
              <a:uFillTx/>
              <a:latin typeface="Titillium" panose="00000500000000000000" pitchFamily="50" charset="0"/>
            </a:endParaRPr>
          </a:p>
        </p:txBody>
      </p:sp>
      <p:graphicFrame>
        <p:nvGraphicFramePr>
          <p:cNvPr id="3" name="Tableau 2"/>
          <p:cNvGraphicFramePr>
            <a:graphicFrameLocks noGrp="1"/>
          </p:cNvGraphicFramePr>
          <p:nvPr>
            <p:extLst>
              <p:ext uri="{D42A27DB-BD31-4B8C-83A1-F6EECF244321}">
                <p14:modId xmlns:p14="http://schemas.microsoft.com/office/powerpoint/2010/main" val="2442464180"/>
              </p:ext>
            </p:extLst>
          </p:nvPr>
        </p:nvGraphicFramePr>
        <p:xfrm>
          <a:off x="449587" y="3582942"/>
          <a:ext cx="11027392" cy="2225040"/>
        </p:xfrm>
        <a:graphic>
          <a:graphicData uri="http://schemas.openxmlformats.org/drawingml/2006/table">
            <a:tbl>
              <a:tblPr firstRow="1" bandRow="1">
                <a:tableStyleId>{5C22544A-7EE6-4342-B048-85BDC9FD1C3A}</a:tableStyleId>
              </a:tblPr>
              <a:tblGrid>
                <a:gridCol w="11027392">
                  <a:extLst>
                    <a:ext uri="{9D8B030D-6E8A-4147-A177-3AD203B41FA5}">
                      <a16:colId xmlns:a16="http://schemas.microsoft.com/office/drawing/2014/main" val="2475164568"/>
                    </a:ext>
                  </a:extLst>
                </a:gridCol>
              </a:tblGrid>
              <a:tr h="370840">
                <a:tc>
                  <a:txBody>
                    <a:bodyPr/>
                    <a:lstStyle/>
                    <a:p>
                      <a:pPr marL="1142951" marR="0" lvl="1">
                        <a:spcBef>
                          <a:spcPts val="0"/>
                        </a:spcBef>
                        <a:spcAft>
                          <a:spcPts val="0"/>
                        </a:spcAft>
                      </a:pPr>
                      <a:r>
                        <a:rPr lang="fr-FR" sz="2000" b="1" dirty="0" err="1">
                          <a:solidFill>
                            <a:schemeClr val="tx1"/>
                          </a:solidFill>
                          <a:latin typeface="Consolas" panose="020B0609020204030204" pitchFamily="49" charset="0"/>
                        </a:rPr>
                        <a:t>def</a:t>
                      </a:r>
                      <a:r>
                        <a:rPr lang="fr-FR" sz="2000" b="1" dirty="0">
                          <a:solidFill>
                            <a:srgbClr val="204A87"/>
                          </a:solidFill>
                          <a:latin typeface="Consolas" panose="020B0609020204030204" pitchFamily="49" charset="0"/>
                        </a:rPr>
                        <a:t> </a:t>
                      </a:r>
                      <a:r>
                        <a:rPr lang="fr-FR" sz="2000" dirty="0" err="1">
                          <a:solidFill>
                            <a:schemeClr val="bg1"/>
                          </a:solidFill>
                          <a:latin typeface="Consolas" panose="020B0609020204030204" pitchFamily="49" charset="0"/>
                        </a:rPr>
                        <a:t>arret</a:t>
                      </a:r>
                      <a:r>
                        <a:rPr lang="fr-FR" sz="2000" b="1" dirty="0">
                          <a:solidFill>
                            <a:schemeClr val="bg1"/>
                          </a:solidFill>
                          <a:latin typeface="Consolas" panose="020B0609020204030204" pitchFamily="49" charset="0"/>
                        </a:rPr>
                        <a:t>(P, </a:t>
                      </a:r>
                      <a:r>
                        <a:rPr lang="fr-FR" sz="2000" b="1" dirty="0" err="1">
                          <a:solidFill>
                            <a:schemeClr val="bg1"/>
                          </a:solidFill>
                          <a:latin typeface="Consolas" panose="020B0609020204030204" pitchFamily="49" charset="0"/>
                        </a:rPr>
                        <a:t>args</a:t>
                      </a:r>
                      <a:r>
                        <a:rPr lang="fr-FR" sz="2000" b="1" dirty="0">
                          <a:solidFill>
                            <a:schemeClr val="bg1"/>
                          </a:solidFill>
                          <a:latin typeface="Consolas" panose="020B0609020204030204" pitchFamily="49" charset="0"/>
                        </a:rPr>
                        <a:t>)</a:t>
                      </a:r>
                      <a:r>
                        <a:rPr lang="fr-FR" sz="2000" b="1" dirty="0">
                          <a:solidFill>
                            <a:srgbClr val="000000"/>
                          </a:solidFill>
                          <a:latin typeface="Consolas" panose="020B0609020204030204" pitchFamily="49" charset="0"/>
                        </a:rPr>
                        <a:t>:</a:t>
                      </a:r>
                      <a:br>
                        <a:rPr lang="fr-FR" sz="2000" dirty="0">
                          <a:solidFill>
                            <a:srgbClr val="212529"/>
                          </a:solidFill>
                          <a:latin typeface="Consolas" panose="020B0609020204030204" pitchFamily="49" charset="0"/>
                        </a:rPr>
                      </a:br>
                      <a:r>
                        <a:rPr lang="fr-FR" sz="2000" dirty="0">
                          <a:solidFill>
                            <a:srgbClr val="212529"/>
                          </a:solidFill>
                          <a:latin typeface="Consolas" panose="020B0609020204030204" pitchFamily="49" charset="0"/>
                        </a:rPr>
                        <a:t>   </a:t>
                      </a:r>
                      <a:r>
                        <a:rPr lang="fr-FR" sz="2000" b="1" dirty="0">
                          <a:solidFill>
                            <a:srgbClr val="CE5C00"/>
                          </a:solidFill>
                          <a:latin typeface="Consolas" panose="020B0609020204030204" pitchFamily="49" charset="0"/>
                        </a:rPr>
                        <a:t>... </a:t>
                      </a:r>
                      <a:r>
                        <a:rPr lang="fr-FR" sz="2000" i="1" dirty="0">
                          <a:solidFill>
                            <a:schemeClr val="tx2"/>
                          </a:solidFill>
                          <a:latin typeface="Consolas" panose="020B0609020204030204" pitchFamily="49" charset="0"/>
                        </a:rPr>
                        <a:t># Analyse de P et </a:t>
                      </a:r>
                      <a:r>
                        <a:rPr lang="fr-FR" sz="2000" i="1" dirty="0" err="1">
                          <a:solidFill>
                            <a:schemeClr val="tx2"/>
                          </a:solidFill>
                          <a:latin typeface="Consolas" panose="020B0609020204030204" pitchFamily="49" charset="0"/>
                        </a:rPr>
                        <a:t>args</a:t>
                      </a:r>
                      <a:br>
                        <a:rPr lang="fr-FR" sz="2000" dirty="0">
                          <a:solidFill>
                            <a:srgbClr val="212529"/>
                          </a:solidFill>
                          <a:latin typeface="Consolas" panose="020B0609020204030204" pitchFamily="49" charset="0"/>
                        </a:rPr>
                      </a:br>
                      <a:endParaRPr lang="fr-FR" sz="2000" dirty="0">
                        <a:solidFill>
                          <a:srgbClr val="212529"/>
                        </a:solidFill>
                        <a:latin typeface="Consolas" panose="020B0609020204030204" pitchFamily="49" charset="0"/>
                      </a:endParaRPr>
                    </a:p>
                    <a:p>
                      <a:pPr marL="1142951" marR="0" lvl="1">
                        <a:spcBef>
                          <a:spcPts val="0"/>
                        </a:spcBef>
                        <a:spcAft>
                          <a:spcPts val="0"/>
                        </a:spcAft>
                      </a:pPr>
                      <a:r>
                        <a:rPr lang="fr-FR" sz="2000" dirty="0">
                          <a:solidFill>
                            <a:srgbClr val="212529"/>
                          </a:solidFill>
                          <a:latin typeface="Consolas" panose="020B0609020204030204" pitchFamily="49" charset="0"/>
                        </a:rPr>
                        <a:t>   </a:t>
                      </a:r>
                      <a:r>
                        <a:rPr lang="fr-FR" sz="2000" b="1" dirty="0">
                          <a:solidFill>
                            <a:schemeClr val="tx1"/>
                          </a:solidFill>
                          <a:latin typeface="Consolas" panose="020B0609020204030204" pitchFamily="49" charset="0"/>
                        </a:rPr>
                        <a:t>if</a:t>
                      </a:r>
                      <a:r>
                        <a:rPr lang="fr-FR" sz="2000" b="1" dirty="0">
                          <a:solidFill>
                            <a:srgbClr val="204A87"/>
                          </a:solidFill>
                          <a:latin typeface="Consolas" panose="020B0609020204030204" pitchFamily="49" charset="0"/>
                        </a:rPr>
                        <a:t> </a:t>
                      </a:r>
                      <a:r>
                        <a:rPr lang="fr-FR" sz="2000" b="1" i="1" dirty="0">
                          <a:solidFill>
                            <a:schemeClr val="tx2"/>
                          </a:solidFill>
                          <a:latin typeface="Consolas" panose="020B0609020204030204" pitchFamily="49" charset="0"/>
                        </a:rPr>
                        <a:t>P(</a:t>
                      </a:r>
                      <a:r>
                        <a:rPr lang="fr-FR" sz="2000" b="1" i="1" dirty="0" err="1">
                          <a:solidFill>
                            <a:schemeClr val="tx2"/>
                          </a:solidFill>
                          <a:latin typeface="Consolas" panose="020B0609020204030204" pitchFamily="49" charset="0"/>
                        </a:rPr>
                        <a:t>args</a:t>
                      </a:r>
                      <a:r>
                        <a:rPr lang="fr-FR" sz="2000" b="1" i="1" dirty="0">
                          <a:solidFill>
                            <a:schemeClr val="tx2"/>
                          </a:solidFill>
                          <a:latin typeface="Consolas" panose="020B0609020204030204" pitchFamily="49" charset="0"/>
                        </a:rPr>
                        <a:t>) s’arrête </a:t>
                      </a:r>
                      <a:r>
                        <a:rPr lang="fr-FR" sz="2000" b="1" dirty="0">
                          <a:solidFill>
                            <a:srgbClr val="000000"/>
                          </a:solidFill>
                          <a:latin typeface="Consolas" panose="020B0609020204030204" pitchFamily="49" charset="0"/>
                        </a:rPr>
                        <a:t>:</a:t>
                      </a:r>
                      <a:br>
                        <a:rPr lang="fr-FR" sz="2000" dirty="0">
                          <a:solidFill>
                            <a:srgbClr val="212529"/>
                          </a:solidFill>
                          <a:latin typeface="Consolas" panose="020B0609020204030204" pitchFamily="49" charset="0"/>
                        </a:rPr>
                      </a:br>
                      <a:r>
                        <a:rPr lang="fr-FR" sz="2000" dirty="0">
                          <a:solidFill>
                            <a:srgbClr val="212529"/>
                          </a:solidFill>
                          <a:latin typeface="Consolas" panose="020B0609020204030204" pitchFamily="49" charset="0"/>
                        </a:rPr>
                        <a:t>      </a:t>
                      </a:r>
                      <a:r>
                        <a:rPr lang="fr-FR" sz="2000" b="1" dirty="0">
                          <a:solidFill>
                            <a:srgbClr val="204A87"/>
                          </a:solidFill>
                          <a:latin typeface="Consolas" panose="020B0609020204030204" pitchFamily="49" charset="0"/>
                        </a:rPr>
                        <a:t>return </a:t>
                      </a:r>
                      <a:r>
                        <a:rPr lang="fr-FR" sz="2000" b="1" dirty="0" err="1">
                          <a:solidFill>
                            <a:srgbClr val="204A87"/>
                          </a:solidFill>
                          <a:latin typeface="Consolas" panose="020B0609020204030204" pitchFamily="49" charset="0"/>
                        </a:rPr>
                        <a:t>True</a:t>
                      </a:r>
                      <a:r>
                        <a:rPr lang="fr-FR" sz="2000" dirty="0">
                          <a:solidFill>
                            <a:srgbClr val="212529"/>
                          </a:solidFill>
                          <a:latin typeface="Consolas" panose="020B0609020204030204" pitchFamily="49" charset="0"/>
                        </a:rPr>
                        <a:t> </a:t>
                      </a:r>
                      <a:br>
                        <a:rPr lang="fr-FR" sz="2000" dirty="0">
                          <a:solidFill>
                            <a:srgbClr val="212529"/>
                          </a:solidFill>
                          <a:latin typeface="Consolas" panose="020B0609020204030204" pitchFamily="49" charset="0"/>
                        </a:rPr>
                      </a:br>
                      <a:r>
                        <a:rPr lang="fr-FR" sz="2000" dirty="0">
                          <a:solidFill>
                            <a:srgbClr val="212529"/>
                          </a:solidFill>
                          <a:latin typeface="Consolas" panose="020B0609020204030204" pitchFamily="49" charset="0"/>
                        </a:rPr>
                        <a:t>   </a:t>
                      </a:r>
                      <a:r>
                        <a:rPr lang="fr-FR" sz="2000" b="1" dirty="0" err="1">
                          <a:solidFill>
                            <a:schemeClr val="tx1"/>
                          </a:solidFill>
                          <a:latin typeface="Consolas" panose="020B0609020204030204" pitchFamily="49" charset="0"/>
                        </a:rPr>
                        <a:t>else</a:t>
                      </a:r>
                      <a:r>
                        <a:rPr lang="fr-FR" sz="2000" b="1" dirty="0">
                          <a:solidFill>
                            <a:srgbClr val="000000"/>
                          </a:solidFill>
                          <a:latin typeface="Consolas" panose="020B0609020204030204" pitchFamily="49" charset="0"/>
                        </a:rPr>
                        <a:t>:</a:t>
                      </a:r>
                      <a:br>
                        <a:rPr lang="fr-FR" sz="2000" dirty="0">
                          <a:solidFill>
                            <a:srgbClr val="212529"/>
                          </a:solidFill>
                          <a:latin typeface="Consolas" panose="020B0609020204030204" pitchFamily="49" charset="0"/>
                        </a:rPr>
                      </a:br>
                      <a:r>
                        <a:rPr lang="fr-FR" sz="2000" dirty="0">
                          <a:solidFill>
                            <a:srgbClr val="212529"/>
                          </a:solidFill>
                          <a:latin typeface="Consolas" panose="020B0609020204030204" pitchFamily="49" charset="0"/>
                        </a:rPr>
                        <a:t>      </a:t>
                      </a:r>
                      <a:r>
                        <a:rPr lang="fr-FR" sz="2000" b="1" dirty="0">
                          <a:solidFill>
                            <a:srgbClr val="204A87"/>
                          </a:solidFill>
                          <a:latin typeface="Consolas" panose="020B0609020204030204" pitchFamily="49" charset="0"/>
                        </a:rPr>
                        <a:t>return False</a:t>
                      </a:r>
                      <a:endParaRPr lang="fr-FR" sz="200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20949929"/>
                  </a:ext>
                </a:extLst>
              </a:tr>
            </a:tbl>
          </a:graphicData>
        </a:graphic>
      </p:graphicFrame>
      <p:sp>
        <p:nvSpPr>
          <p:cNvPr id="7" name="Subtitle 2"/>
          <p:cNvSpPr>
            <a:spLocks noGrp="1"/>
          </p:cNvSpPr>
          <p:nvPr>
            <p:ph type="subTitle" idx="1"/>
          </p:nvPr>
        </p:nvSpPr>
        <p:spPr>
          <a:xfrm>
            <a:off x="986798" y="882873"/>
            <a:ext cx="9144001" cy="445771"/>
          </a:xfrm>
          <a:prstGeom prst="rect">
            <a:avLst/>
          </a:prstGeom>
        </p:spPr>
        <p:txBody>
          <a:bodyPr/>
          <a:lstStyle>
            <a:lvl1pPr marL="0" indent="0" algn="l">
              <a:buNone/>
              <a:defRPr sz="1400">
                <a:solidFill>
                  <a:schemeClr val="accent2"/>
                </a:solidFill>
                <a:latin typeface="Myriad Pro Light" panose="020B0403030403020204" pitchFamily="34" charset="0"/>
              </a:defRPr>
            </a:lvl1pPr>
            <a:lvl2pPr marL="457151" indent="0" algn="ctr">
              <a:buNone/>
              <a:defRPr sz="2000"/>
            </a:lvl2pPr>
            <a:lvl3pPr marL="914300" indent="0" algn="ctr">
              <a:buNone/>
              <a:defRPr sz="1800"/>
            </a:lvl3pPr>
            <a:lvl4pPr marL="1371451" indent="0" algn="ctr">
              <a:buNone/>
              <a:defRPr sz="1600"/>
            </a:lvl4pPr>
            <a:lvl5pPr marL="1828599" indent="0" algn="ctr">
              <a:buNone/>
              <a:defRPr sz="1600"/>
            </a:lvl5pPr>
            <a:lvl6pPr marL="2285751" indent="0" algn="ctr">
              <a:buNone/>
              <a:defRPr sz="1600"/>
            </a:lvl6pPr>
            <a:lvl7pPr marL="2742899" indent="0" algn="ctr">
              <a:buNone/>
              <a:defRPr sz="1600"/>
            </a:lvl7pPr>
            <a:lvl8pPr marL="3200048" indent="0" algn="ctr">
              <a:buNone/>
              <a:defRPr sz="1600"/>
            </a:lvl8pPr>
            <a:lvl9pPr marL="3657199" indent="0" algn="ctr">
              <a:buNone/>
              <a:defRPr sz="1600"/>
            </a:lvl9pPr>
          </a:lstStyle>
          <a:p>
            <a:r>
              <a:rPr lang="fr-FR" dirty="0"/>
              <a:t>PREUVE (PAR L’ABSURDE) DE L’INDÉCIDABILITÉ DU PROBLÈME DE L’ARRÊT </a:t>
            </a:r>
          </a:p>
        </p:txBody>
      </p:sp>
    </p:spTree>
    <p:extLst>
      <p:ext uri="{BB962C8B-B14F-4D97-AF65-F5344CB8AC3E}">
        <p14:creationId xmlns:p14="http://schemas.microsoft.com/office/powerpoint/2010/main" val="284504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95174A72-2EB3-F4D3-3248-9D6D7EF1984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fr-FR" dirty="0">
                <a:latin typeface="Titillium Lt" panose="00000400000000000000" pitchFamily="50" charset="0"/>
              </a:rPr>
              <a:t>Problème indécidable</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26</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639918" cy="553998"/>
          </a:xfrm>
          <a:prstGeom prst="rect">
            <a:avLst/>
          </a:prstGeom>
        </p:spPr>
        <p:txBody>
          <a:bodyPr wrap="square">
            <a:spAutoFit/>
          </a:bodyPr>
          <a:lstStyle/>
          <a:p>
            <a:pPr marL="182541" lvl="0" algn="just" defTabSz="914309">
              <a:lnSpc>
                <a:spcPct val="150000"/>
              </a:lnSpc>
              <a:defRPr/>
            </a:pPr>
            <a:r>
              <a:rPr lang="fr-FR" sz="2000" dirty="0">
                <a:latin typeface="Titillium" panose="00000500000000000000" pitchFamily="50" charset="0"/>
              </a:rPr>
              <a:t>Preuve (suite) : </a:t>
            </a:r>
            <a:r>
              <a:rPr lang="fr-FR" sz="2000" dirty="0">
                <a:solidFill>
                  <a:schemeClr val="accent2">
                    <a:lumMod val="75000"/>
                  </a:schemeClr>
                </a:solidFill>
                <a:latin typeface="Titillium" panose="00000500000000000000" pitchFamily="50" charset="0"/>
              </a:rPr>
              <a:t>on considère alors le programme </a:t>
            </a:r>
            <a:r>
              <a:rPr lang="fr-FR" sz="2000" i="1" dirty="0">
                <a:solidFill>
                  <a:schemeClr val="bg1"/>
                </a:solidFill>
                <a:latin typeface="Consolas" panose="020B0609020204030204" pitchFamily="49" charset="0"/>
              </a:rPr>
              <a:t>paradoxe</a:t>
            </a:r>
            <a:r>
              <a:rPr lang="fr-FR" sz="2000" dirty="0">
                <a:solidFill>
                  <a:schemeClr val="accent2">
                    <a:lumMod val="75000"/>
                  </a:schemeClr>
                </a:solidFill>
                <a:latin typeface="Titillium" panose="00000500000000000000" pitchFamily="50" charset="0"/>
              </a:rPr>
              <a:t> suivant :</a:t>
            </a:r>
          </a:p>
        </p:txBody>
      </p:sp>
      <p:graphicFrame>
        <p:nvGraphicFramePr>
          <p:cNvPr id="3" name="Tableau 2"/>
          <p:cNvGraphicFramePr>
            <a:graphicFrameLocks noGrp="1"/>
          </p:cNvGraphicFramePr>
          <p:nvPr>
            <p:extLst>
              <p:ext uri="{D42A27DB-BD31-4B8C-83A1-F6EECF244321}">
                <p14:modId xmlns:p14="http://schemas.microsoft.com/office/powerpoint/2010/main" val="864242890"/>
              </p:ext>
            </p:extLst>
          </p:nvPr>
        </p:nvGraphicFramePr>
        <p:xfrm>
          <a:off x="656784" y="2336860"/>
          <a:ext cx="11027392" cy="1920240"/>
        </p:xfrm>
        <a:graphic>
          <a:graphicData uri="http://schemas.openxmlformats.org/drawingml/2006/table">
            <a:tbl>
              <a:tblPr firstRow="1" bandRow="1">
                <a:tableStyleId>{5C22544A-7EE6-4342-B048-85BDC9FD1C3A}</a:tableStyleId>
              </a:tblPr>
              <a:tblGrid>
                <a:gridCol w="11027392">
                  <a:extLst>
                    <a:ext uri="{9D8B030D-6E8A-4147-A177-3AD203B41FA5}">
                      <a16:colId xmlns:a16="http://schemas.microsoft.com/office/drawing/2014/main" val="2475164568"/>
                    </a:ext>
                  </a:extLst>
                </a:gridCol>
              </a:tblGrid>
              <a:tr h="370840">
                <a:tc>
                  <a:txBody>
                    <a:bodyPr/>
                    <a:lstStyle/>
                    <a:p>
                      <a:pPr marL="685800" marR="0">
                        <a:spcBef>
                          <a:spcPts val="0"/>
                        </a:spcBef>
                        <a:spcAft>
                          <a:spcPts val="0"/>
                        </a:spcAft>
                      </a:pPr>
                      <a:r>
                        <a:rPr lang="fr-FR" sz="2000" b="1" dirty="0" err="1">
                          <a:solidFill>
                            <a:schemeClr val="tx1"/>
                          </a:solidFill>
                          <a:effectLst/>
                          <a:latin typeface="Consolas" panose="020B0609020204030204" pitchFamily="49" charset="0"/>
                        </a:rPr>
                        <a:t>def</a:t>
                      </a:r>
                      <a:r>
                        <a:rPr lang="fr-FR" sz="2000" b="1" dirty="0">
                          <a:solidFill>
                            <a:srgbClr val="204A87"/>
                          </a:solidFill>
                          <a:effectLst/>
                          <a:latin typeface="Consolas" panose="020B0609020204030204" pitchFamily="49" charset="0"/>
                        </a:rPr>
                        <a:t> </a:t>
                      </a:r>
                      <a:r>
                        <a:rPr lang="fr-FR" sz="2000" dirty="0">
                          <a:solidFill>
                            <a:schemeClr val="bg1"/>
                          </a:solidFill>
                          <a:effectLst/>
                          <a:latin typeface="Consolas" panose="020B0609020204030204" pitchFamily="49" charset="0"/>
                        </a:rPr>
                        <a:t>paradoxe</a:t>
                      </a:r>
                      <a:r>
                        <a:rPr lang="fr-FR" sz="2000" b="1" dirty="0">
                          <a:solidFill>
                            <a:schemeClr val="bg1"/>
                          </a:solidFill>
                          <a:effectLst/>
                          <a:latin typeface="Consolas" panose="020B0609020204030204" pitchFamily="49" charset="0"/>
                        </a:rPr>
                        <a:t>(x)</a:t>
                      </a:r>
                      <a:r>
                        <a:rPr lang="fr-FR" sz="2000" b="1" dirty="0">
                          <a:solidFill>
                            <a:srgbClr val="000000"/>
                          </a:solidFill>
                          <a:effectLst/>
                          <a:latin typeface="Consolas" panose="020B0609020204030204" pitchFamily="49" charset="0"/>
                        </a:rPr>
                        <a:t>:</a:t>
                      </a:r>
                      <a:br>
                        <a:rPr lang="fr-FR" sz="2000" dirty="0">
                          <a:solidFill>
                            <a:srgbClr val="212529"/>
                          </a:solidFill>
                          <a:effectLst/>
                          <a:latin typeface="Consolas" panose="020B0609020204030204" pitchFamily="49" charset="0"/>
                        </a:rPr>
                      </a:br>
                      <a:r>
                        <a:rPr lang="fr-FR" sz="2000" dirty="0">
                          <a:solidFill>
                            <a:srgbClr val="212529"/>
                          </a:solidFill>
                          <a:effectLst/>
                          <a:latin typeface="Consolas" panose="020B0609020204030204" pitchFamily="49" charset="0"/>
                        </a:rPr>
                        <a:t>   </a:t>
                      </a:r>
                      <a:r>
                        <a:rPr lang="fr-FR" sz="2000" b="1" dirty="0">
                          <a:solidFill>
                            <a:schemeClr val="tx1"/>
                          </a:solidFill>
                          <a:effectLst/>
                          <a:latin typeface="Consolas" panose="020B0609020204030204" pitchFamily="49" charset="0"/>
                        </a:rPr>
                        <a:t>if</a:t>
                      </a:r>
                      <a:r>
                        <a:rPr lang="fr-FR" sz="2000" b="1" dirty="0">
                          <a:solidFill>
                            <a:srgbClr val="204A87"/>
                          </a:solidFill>
                          <a:effectLst/>
                          <a:latin typeface="Consolas" panose="020B0609020204030204" pitchFamily="49" charset="0"/>
                        </a:rPr>
                        <a:t> </a:t>
                      </a:r>
                      <a:r>
                        <a:rPr lang="fr-FR" sz="2000" dirty="0" err="1">
                          <a:solidFill>
                            <a:schemeClr val="bg1"/>
                          </a:solidFill>
                          <a:effectLst/>
                          <a:latin typeface="Consolas" panose="020B0609020204030204" pitchFamily="49" charset="0"/>
                        </a:rPr>
                        <a:t>arret</a:t>
                      </a:r>
                      <a:r>
                        <a:rPr lang="fr-FR" sz="2000" b="1" dirty="0">
                          <a:solidFill>
                            <a:schemeClr val="bg1"/>
                          </a:solidFill>
                          <a:effectLst/>
                          <a:latin typeface="Consolas" panose="020B0609020204030204" pitchFamily="49" charset="0"/>
                        </a:rPr>
                        <a:t>(</a:t>
                      </a:r>
                      <a:r>
                        <a:rPr lang="fr-FR" sz="2000" dirty="0">
                          <a:solidFill>
                            <a:schemeClr val="bg1"/>
                          </a:solidFill>
                          <a:effectLst/>
                          <a:latin typeface="Consolas" panose="020B0609020204030204" pitchFamily="49" charset="0"/>
                        </a:rPr>
                        <a:t>x, x</a:t>
                      </a:r>
                      <a:r>
                        <a:rPr lang="fr-FR" sz="2000" b="1" dirty="0">
                          <a:solidFill>
                            <a:schemeClr val="bg1"/>
                          </a:solidFill>
                          <a:effectLst/>
                          <a:latin typeface="Consolas" panose="020B0609020204030204" pitchFamily="49" charset="0"/>
                        </a:rPr>
                        <a:t>)</a:t>
                      </a:r>
                      <a:r>
                        <a:rPr lang="fr-FR" sz="2000" b="1" dirty="0">
                          <a:solidFill>
                            <a:srgbClr val="000000"/>
                          </a:solidFill>
                          <a:effectLst/>
                          <a:latin typeface="Consolas" panose="020B0609020204030204" pitchFamily="49" charset="0"/>
                        </a:rPr>
                        <a:t>:</a:t>
                      </a:r>
                      <a:br>
                        <a:rPr lang="fr-FR" sz="2000" dirty="0">
                          <a:solidFill>
                            <a:srgbClr val="212529"/>
                          </a:solidFill>
                          <a:effectLst/>
                          <a:latin typeface="Consolas" panose="020B0609020204030204" pitchFamily="49" charset="0"/>
                        </a:rPr>
                      </a:br>
                      <a:r>
                        <a:rPr lang="fr-FR" sz="2000" dirty="0">
                          <a:solidFill>
                            <a:srgbClr val="212529"/>
                          </a:solidFill>
                          <a:effectLst/>
                          <a:latin typeface="Consolas" panose="020B0609020204030204" pitchFamily="49" charset="0"/>
                        </a:rPr>
                        <a:t>      </a:t>
                      </a:r>
                      <a:r>
                        <a:rPr lang="fr-FR" sz="2000" b="1" dirty="0" err="1">
                          <a:solidFill>
                            <a:schemeClr val="tx1"/>
                          </a:solidFill>
                          <a:effectLst/>
                          <a:latin typeface="Consolas" panose="020B0609020204030204" pitchFamily="49" charset="0"/>
                        </a:rPr>
                        <a:t>while</a:t>
                      </a:r>
                      <a:r>
                        <a:rPr lang="fr-FR" sz="2000" b="1" dirty="0">
                          <a:solidFill>
                            <a:srgbClr val="204A87"/>
                          </a:solidFill>
                          <a:effectLst/>
                          <a:latin typeface="Consolas" panose="020B0609020204030204" pitchFamily="49" charset="0"/>
                        </a:rPr>
                        <a:t> </a:t>
                      </a:r>
                      <a:r>
                        <a:rPr lang="fr-FR" sz="2000" b="1" dirty="0" err="1">
                          <a:solidFill>
                            <a:srgbClr val="204A87"/>
                          </a:solidFill>
                          <a:effectLst/>
                          <a:latin typeface="Consolas" panose="020B0609020204030204" pitchFamily="49" charset="0"/>
                        </a:rPr>
                        <a:t>True</a:t>
                      </a:r>
                      <a:r>
                        <a:rPr lang="fr-FR" sz="2000" b="1" dirty="0">
                          <a:solidFill>
                            <a:srgbClr val="000000"/>
                          </a:solidFill>
                          <a:effectLst/>
                          <a:latin typeface="Consolas" panose="020B0609020204030204" pitchFamily="49" charset="0"/>
                        </a:rPr>
                        <a:t>:</a:t>
                      </a:r>
                      <a:br>
                        <a:rPr lang="fr-FR" sz="2000" dirty="0">
                          <a:solidFill>
                            <a:srgbClr val="212529"/>
                          </a:solidFill>
                          <a:effectLst/>
                          <a:latin typeface="Consolas" panose="020B0609020204030204" pitchFamily="49" charset="0"/>
                        </a:rPr>
                      </a:br>
                      <a:r>
                        <a:rPr lang="fr-FR" sz="2000" dirty="0">
                          <a:solidFill>
                            <a:srgbClr val="212529"/>
                          </a:solidFill>
                          <a:effectLst/>
                          <a:latin typeface="Consolas" panose="020B0609020204030204" pitchFamily="49" charset="0"/>
                        </a:rPr>
                        <a:t>         </a:t>
                      </a:r>
                      <a:r>
                        <a:rPr lang="fr-FR" sz="2000" b="1" dirty="0" err="1">
                          <a:solidFill>
                            <a:srgbClr val="204A87"/>
                          </a:solidFill>
                          <a:effectLst/>
                          <a:latin typeface="Consolas" panose="020B0609020204030204" pitchFamily="49" charset="0"/>
                        </a:rPr>
                        <a:t>pass</a:t>
                      </a:r>
                      <a:r>
                        <a:rPr lang="fr-FR" sz="2000" b="1" dirty="0">
                          <a:solidFill>
                            <a:srgbClr val="204A87"/>
                          </a:solidFill>
                          <a:effectLst/>
                          <a:latin typeface="Consolas" panose="020B0609020204030204" pitchFamily="49" charset="0"/>
                        </a:rPr>
                        <a:t>        </a:t>
                      </a:r>
                      <a:r>
                        <a:rPr lang="fr-FR" sz="2000" b="1" i="1" dirty="0">
                          <a:solidFill>
                            <a:schemeClr val="tx2"/>
                          </a:solidFill>
                          <a:effectLst/>
                          <a:latin typeface="Consolas" panose="020B0609020204030204" pitchFamily="49" charset="0"/>
                        </a:rPr>
                        <a:t># boucle infinie !</a:t>
                      </a:r>
                    </a:p>
                    <a:p>
                      <a:pPr marL="685800" marR="0">
                        <a:spcBef>
                          <a:spcPts val="0"/>
                        </a:spcBef>
                        <a:spcAft>
                          <a:spcPts val="0"/>
                        </a:spcAft>
                      </a:pPr>
                      <a:r>
                        <a:rPr lang="fr-FR" sz="2000" b="1" baseline="0" dirty="0">
                          <a:solidFill>
                            <a:srgbClr val="204A87"/>
                          </a:solidFill>
                          <a:effectLst/>
                          <a:latin typeface="Consolas" panose="020B0609020204030204" pitchFamily="49" charset="0"/>
                        </a:rPr>
                        <a:t>   </a:t>
                      </a:r>
                      <a:r>
                        <a:rPr lang="fr-FR" sz="2000" b="1" dirty="0" err="1">
                          <a:solidFill>
                            <a:schemeClr val="tx1"/>
                          </a:solidFill>
                          <a:effectLst/>
                          <a:latin typeface="Consolas" panose="020B0609020204030204" pitchFamily="49" charset="0"/>
                        </a:rPr>
                        <a:t>else</a:t>
                      </a:r>
                      <a:r>
                        <a:rPr lang="fr-FR" sz="2000" b="1" dirty="0">
                          <a:solidFill>
                            <a:srgbClr val="000000"/>
                          </a:solidFill>
                          <a:effectLst/>
                          <a:latin typeface="Consolas" panose="020B0609020204030204" pitchFamily="49" charset="0"/>
                        </a:rPr>
                        <a:t>:</a:t>
                      </a:r>
                      <a:br>
                        <a:rPr lang="fr-FR" sz="2000" dirty="0">
                          <a:solidFill>
                            <a:srgbClr val="212529"/>
                          </a:solidFill>
                          <a:effectLst/>
                          <a:latin typeface="Consolas" panose="020B0609020204030204" pitchFamily="49" charset="0"/>
                        </a:rPr>
                      </a:br>
                      <a:r>
                        <a:rPr lang="fr-FR" sz="2000" dirty="0">
                          <a:solidFill>
                            <a:srgbClr val="212529"/>
                          </a:solidFill>
                          <a:effectLst/>
                          <a:latin typeface="Consolas" panose="020B0609020204030204" pitchFamily="49" charset="0"/>
                        </a:rPr>
                        <a:t>      </a:t>
                      </a:r>
                      <a:r>
                        <a:rPr lang="fr-FR" sz="2000" b="1" dirty="0">
                          <a:solidFill>
                            <a:srgbClr val="204A87"/>
                          </a:solidFill>
                          <a:effectLst/>
                          <a:latin typeface="Consolas" panose="020B0609020204030204" pitchFamily="49" charset="0"/>
                        </a:rPr>
                        <a:t>return </a:t>
                      </a:r>
                      <a:r>
                        <a:rPr lang="fr-FR" sz="2000" b="1" dirty="0" err="1">
                          <a:solidFill>
                            <a:srgbClr val="204A87"/>
                          </a:solidFill>
                          <a:effectLst/>
                          <a:latin typeface="Consolas" panose="020B0609020204030204" pitchFamily="49" charset="0"/>
                        </a:rPr>
                        <a:t>True</a:t>
                      </a:r>
                      <a:endParaRPr lang="fr-FR" sz="2000" dirty="0">
                        <a:effectLst/>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20949929"/>
                  </a:ext>
                </a:extLst>
              </a:tr>
            </a:tbl>
          </a:graphicData>
        </a:graphic>
      </p:graphicFrame>
      <p:sp>
        <p:nvSpPr>
          <p:cNvPr id="7" name="Subtitle 2"/>
          <p:cNvSpPr>
            <a:spLocks noGrp="1"/>
          </p:cNvSpPr>
          <p:nvPr>
            <p:ph type="subTitle" idx="1"/>
          </p:nvPr>
        </p:nvSpPr>
        <p:spPr>
          <a:xfrm>
            <a:off x="986798" y="882873"/>
            <a:ext cx="9144001" cy="445771"/>
          </a:xfrm>
          <a:prstGeom prst="rect">
            <a:avLst/>
          </a:prstGeom>
        </p:spPr>
        <p:txBody>
          <a:bodyPr/>
          <a:lstStyle>
            <a:lvl1pPr marL="0" indent="0" algn="l">
              <a:buNone/>
              <a:defRPr sz="1400">
                <a:solidFill>
                  <a:schemeClr val="accent2"/>
                </a:solidFill>
                <a:latin typeface="Myriad Pro Light" panose="020B0403030403020204" pitchFamily="34" charset="0"/>
              </a:defRPr>
            </a:lvl1pPr>
            <a:lvl2pPr marL="457151" indent="0" algn="ctr">
              <a:buNone/>
              <a:defRPr sz="2000"/>
            </a:lvl2pPr>
            <a:lvl3pPr marL="914300" indent="0" algn="ctr">
              <a:buNone/>
              <a:defRPr sz="1800"/>
            </a:lvl3pPr>
            <a:lvl4pPr marL="1371451" indent="0" algn="ctr">
              <a:buNone/>
              <a:defRPr sz="1600"/>
            </a:lvl4pPr>
            <a:lvl5pPr marL="1828599" indent="0" algn="ctr">
              <a:buNone/>
              <a:defRPr sz="1600"/>
            </a:lvl5pPr>
            <a:lvl6pPr marL="2285751" indent="0" algn="ctr">
              <a:buNone/>
              <a:defRPr sz="1600"/>
            </a:lvl6pPr>
            <a:lvl7pPr marL="2742899" indent="0" algn="ctr">
              <a:buNone/>
              <a:defRPr sz="1600"/>
            </a:lvl7pPr>
            <a:lvl8pPr marL="3200048" indent="0" algn="ctr">
              <a:buNone/>
              <a:defRPr sz="1600"/>
            </a:lvl8pPr>
            <a:lvl9pPr marL="3657199" indent="0" algn="ctr">
              <a:buNone/>
              <a:defRPr sz="1600"/>
            </a:lvl9pPr>
          </a:lstStyle>
          <a:p>
            <a:r>
              <a:rPr lang="fr-FR" dirty="0"/>
              <a:t>PREUVE (PAR L’ABSURDE) DE L’INDÉCIDABILITÉ DU PROBLÈME DE L’ARRÊT </a:t>
            </a:r>
          </a:p>
        </p:txBody>
      </p:sp>
      <p:sp>
        <p:nvSpPr>
          <p:cNvPr id="8" name="Rectangle 7">
            <a:extLst>
              <a:ext uri="{FF2B5EF4-FFF2-40B4-BE49-F238E27FC236}">
                <a16:creationId xmlns:a16="http://schemas.microsoft.com/office/drawing/2014/main" id="{97C65F2C-6604-4C55-83A2-D914691E5D07}"/>
              </a:ext>
            </a:extLst>
          </p:cNvPr>
          <p:cNvSpPr/>
          <p:nvPr/>
        </p:nvSpPr>
        <p:spPr>
          <a:xfrm>
            <a:off x="261000" y="4322833"/>
            <a:ext cx="11842100" cy="3185487"/>
          </a:xfrm>
          <a:prstGeom prst="rect">
            <a:avLst/>
          </a:prstGeom>
          <a:solidFill>
            <a:schemeClr val="accent1"/>
          </a:solidFill>
        </p:spPr>
        <p:txBody>
          <a:bodyPr wrap="square">
            <a:spAutoFit/>
          </a:bodyPr>
          <a:lstStyle/>
          <a:p>
            <a:pPr marL="182541" lvl="0" algn="just" defTabSz="914309">
              <a:lnSpc>
                <a:spcPct val="150000"/>
              </a:lnSpc>
              <a:defRPr/>
            </a:pPr>
            <a:r>
              <a:rPr lang="fr-FR" sz="2000" dirty="0">
                <a:solidFill>
                  <a:schemeClr val="accent2">
                    <a:lumMod val="75000"/>
                  </a:schemeClr>
                </a:solidFill>
                <a:latin typeface="Titillium" panose="00000500000000000000" pitchFamily="50" charset="0"/>
              </a:rPr>
              <a:t>Mais que se passe-t-il si on appelle </a:t>
            </a:r>
            <a:r>
              <a:rPr lang="fr-FR" sz="2000" i="1" dirty="0">
                <a:solidFill>
                  <a:schemeClr val="bg1"/>
                </a:solidFill>
                <a:latin typeface="Consolas" panose="020B0609020204030204" pitchFamily="49" charset="0"/>
              </a:rPr>
              <a:t>paradoxe</a:t>
            </a:r>
            <a:r>
              <a:rPr lang="fr-FR" sz="2000" dirty="0">
                <a:solidFill>
                  <a:schemeClr val="accent2">
                    <a:lumMod val="75000"/>
                  </a:schemeClr>
                </a:solidFill>
                <a:latin typeface="Titillium" panose="00000500000000000000" pitchFamily="50" charset="0"/>
              </a:rPr>
              <a:t> avec </a:t>
            </a:r>
            <a:r>
              <a:rPr lang="fr-FR" sz="2000" dirty="0">
                <a:solidFill>
                  <a:schemeClr val="tx2"/>
                </a:solidFill>
                <a:latin typeface="Titillium" panose="00000500000000000000" pitchFamily="50" charset="0"/>
              </a:rPr>
              <a:t>son propre code source</a:t>
            </a:r>
            <a:r>
              <a:rPr lang="fr-FR" sz="2000" dirty="0">
                <a:solidFill>
                  <a:schemeClr val="accent2">
                    <a:lumMod val="75000"/>
                  </a:schemeClr>
                </a:solidFill>
                <a:latin typeface="Titillium" panose="00000500000000000000" pitchFamily="50" charset="0"/>
              </a:rPr>
              <a:t> ?</a:t>
            </a:r>
          </a:p>
          <a:p>
            <a:pPr marL="525441" lvl="0" indent="-342900" algn="just" defTabSz="914309">
              <a:lnSpc>
                <a:spcPct val="150000"/>
              </a:lnSpc>
              <a:buFont typeface="Arial" panose="020B0604020202020204" pitchFamily="34" charset="0"/>
              <a:buChar char="•"/>
              <a:defRPr/>
            </a:pPr>
            <a:r>
              <a:rPr lang="fr-FR" sz="2000" dirty="0">
                <a:solidFill>
                  <a:schemeClr val="accent2">
                    <a:lumMod val="75000"/>
                  </a:schemeClr>
                </a:solidFill>
                <a:latin typeface="Titillium" panose="00000500000000000000" pitchFamily="50" charset="0"/>
              </a:rPr>
              <a:t>si </a:t>
            </a:r>
            <a:r>
              <a:rPr lang="fr-FR" sz="2000" dirty="0" err="1">
                <a:latin typeface="Consolas" panose="020B0609020204030204" pitchFamily="49" charset="0"/>
              </a:rPr>
              <a:t>arret</a:t>
            </a:r>
            <a:r>
              <a:rPr lang="fr-FR" sz="2000" dirty="0">
                <a:latin typeface="Consolas" panose="020B0609020204030204" pitchFamily="49" charset="0"/>
              </a:rPr>
              <a:t>(paradoxe, paradoxe)</a:t>
            </a:r>
            <a:r>
              <a:rPr lang="fr-FR" sz="2000" dirty="0">
                <a:solidFill>
                  <a:schemeClr val="accent2">
                    <a:lumMod val="75000"/>
                  </a:schemeClr>
                </a:solidFill>
                <a:latin typeface="Titillium" panose="00000500000000000000" pitchFamily="50" charset="0"/>
              </a:rPr>
              <a:t> renvoie </a:t>
            </a:r>
            <a:r>
              <a:rPr lang="fr-FR" sz="2000" dirty="0" err="1">
                <a:solidFill>
                  <a:schemeClr val="accent2">
                    <a:lumMod val="75000"/>
                  </a:schemeClr>
                </a:solidFill>
                <a:latin typeface="Consolas" panose="020B0609020204030204" pitchFamily="49" charset="0"/>
              </a:rPr>
              <a:t>True</a:t>
            </a:r>
            <a:r>
              <a:rPr lang="fr-FR" sz="2000" dirty="0">
                <a:solidFill>
                  <a:schemeClr val="accent2">
                    <a:lumMod val="75000"/>
                  </a:schemeClr>
                </a:solidFill>
                <a:latin typeface="Titillium" panose="00000500000000000000" pitchFamily="50" charset="0"/>
              </a:rPr>
              <a:t>, </a:t>
            </a:r>
            <a:r>
              <a:rPr lang="fr-FR" sz="2000" dirty="0">
                <a:solidFill>
                  <a:schemeClr val="accent2">
                    <a:lumMod val="75000"/>
                  </a:schemeClr>
                </a:solidFill>
                <a:latin typeface="Consolas" panose="020B0609020204030204" pitchFamily="49" charset="0"/>
              </a:rPr>
              <a:t>paradoxe</a:t>
            </a:r>
            <a:r>
              <a:rPr lang="fr-FR" sz="2000" dirty="0">
                <a:solidFill>
                  <a:schemeClr val="accent2">
                    <a:lumMod val="75000"/>
                  </a:schemeClr>
                </a:solidFill>
                <a:latin typeface="Titillium" panose="00000500000000000000" pitchFamily="50" charset="0"/>
              </a:rPr>
              <a:t> boucle à l’infini… donc </a:t>
            </a:r>
            <a:r>
              <a:rPr lang="fr-FR" sz="2000" dirty="0" err="1">
                <a:solidFill>
                  <a:schemeClr val="accent2">
                    <a:lumMod val="75000"/>
                  </a:schemeClr>
                </a:solidFill>
                <a:latin typeface="Consolas" panose="020B0609020204030204" pitchFamily="49" charset="0"/>
              </a:rPr>
              <a:t>arret</a:t>
            </a:r>
            <a:r>
              <a:rPr lang="fr-FR" sz="2000" dirty="0">
                <a:solidFill>
                  <a:schemeClr val="accent2">
                    <a:lumMod val="75000"/>
                  </a:schemeClr>
                </a:solidFill>
                <a:latin typeface="Titillium" panose="00000500000000000000" pitchFamily="50" charset="0"/>
              </a:rPr>
              <a:t> s’est trompé</a:t>
            </a:r>
          </a:p>
          <a:p>
            <a:pPr marL="525441" indent="-342900" algn="just" defTabSz="914309">
              <a:lnSpc>
                <a:spcPct val="150000"/>
              </a:lnSpc>
              <a:buFont typeface="Arial" panose="020B0604020202020204" pitchFamily="34" charset="0"/>
              <a:buChar char="•"/>
              <a:defRPr/>
            </a:pPr>
            <a:r>
              <a:rPr lang="fr-FR" sz="2000" dirty="0">
                <a:solidFill>
                  <a:schemeClr val="accent2">
                    <a:lumMod val="75000"/>
                  </a:schemeClr>
                </a:solidFill>
                <a:latin typeface="Titillium" panose="00000500000000000000" pitchFamily="50" charset="0"/>
              </a:rPr>
              <a:t>si </a:t>
            </a:r>
            <a:r>
              <a:rPr lang="fr-FR" sz="2000" dirty="0" err="1">
                <a:latin typeface="Consolas" panose="020B0609020204030204" pitchFamily="49" charset="0"/>
              </a:rPr>
              <a:t>arret</a:t>
            </a:r>
            <a:r>
              <a:rPr lang="fr-FR" sz="2000" dirty="0">
                <a:latin typeface="Consolas" panose="020B0609020204030204" pitchFamily="49" charset="0"/>
              </a:rPr>
              <a:t>(paradoxe, paradoxe)</a:t>
            </a:r>
            <a:r>
              <a:rPr lang="fr-FR" sz="2000" dirty="0">
                <a:solidFill>
                  <a:schemeClr val="accent2">
                    <a:lumMod val="75000"/>
                  </a:schemeClr>
                </a:solidFill>
                <a:latin typeface="Titillium" panose="00000500000000000000" pitchFamily="50" charset="0"/>
              </a:rPr>
              <a:t> renvoie </a:t>
            </a:r>
            <a:r>
              <a:rPr lang="fr-FR" sz="2000" dirty="0">
                <a:solidFill>
                  <a:schemeClr val="accent2">
                    <a:lumMod val="75000"/>
                  </a:schemeClr>
                </a:solidFill>
                <a:latin typeface="Consolas" panose="020B0609020204030204" pitchFamily="49" charset="0"/>
              </a:rPr>
              <a:t>False</a:t>
            </a:r>
            <a:r>
              <a:rPr lang="fr-FR" sz="2000" dirty="0">
                <a:solidFill>
                  <a:schemeClr val="accent2">
                    <a:lumMod val="75000"/>
                  </a:schemeClr>
                </a:solidFill>
                <a:latin typeface="Titillium" panose="00000500000000000000" pitchFamily="50" charset="0"/>
              </a:rPr>
              <a:t>, </a:t>
            </a:r>
            <a:r>
              <a:rPr lang="fr-FR" sz="2000" dirty="0">
                <a:solidFill>
                  <a:schemeClr val="accent2">
                    <a:lumMod val="75000"/>
                  </a:schemeClr>
                </a:solidFill>
                <a:latin typeface="Consolas" panose="020B0609020204030204" pitchFamily="49" charset="0"/>
              </a:rPr>
              <a:t>paradoxe</a:t>
            </a:r>
            <a:r>
              <a:rPr lang="fr-FR" sz="2000" dirty="0">
                <a:solidFill>
                  <a:schemeClr val="accent2">
                    <a:lumMod val="75000"/>
                  </a:schemeClr>
                </a:solidFill>
                <a:latin typeface="Titillium" panose="00000500000000000000" pitchFamily="50" charset="0"/>
              </a:rPr>
              <a:t> s’arrête… donc </a:t>
            </a:r>
            <a:r>
              <a:rPr lang="fr-FR" sz="2000" dirty="0" err="1">
                <a:solidFill>
                  <a:schemeClr val="accent2">
                    <a:lumMod val="75000"/>
                  </a:schemeClr>
                </a:solidFill>
                <a:latin typeface="Consolas" panose="020B0609020204030204" pitchFamily="49" charset="0"/>
              </a:rPr>
              <a:t>arret</a:t>
            </a:r>
            <a:r>
              <a:rPr lang="fr-FR" sz="2000" dirty="0">
                <a:solidFill>
                  <a:schemeClr val="accent2">
                    <a:lumMod val="75000"/>
                  </a:schemeClr>
                </a:solidFill>
                <a:latin typeface="Titillium" panose="00000500000000000000" pitchFamily="50" charset="0"/>
              </a:rPr>
              <a:t> s’est encore trompé</a:t>
            </a:r>
            <a:endParaRPr lang="fr-FR" sz="2000" dirty="0">
              <a:latin typeface="Consolas" panose="020B0609020204030204" pitchFamily="49" charset="0"/>
            </a:endParaRPr>
          </a:p>
          <a:p>
            <a:pPr marL="182541" algn="just" defTabSz="914309">
              <a:lnSpc>
                <a:spcPct val="150000"/>
              </a:lnSpc>
              <a:defRPr/>
            </a:pPr>
            <a:endParaRPr lang="fr-FR" sz="1400" dirty="0">
              <a:latin typeface="Consolas" panose="020B0609020204030204" pitchFamily="49" charset="0"/>
            </a:endParaRPr>
          </a:p>
          <a:p>
            <a:pPr marL="182541" algn="just" defTabSz="914309">
              <a:lnSpc>
                <a:spcPct val="150000"/>
              </a:lnSpc>
              <a:defRPr/>
            </a:pPr>
            <a:r>
              <a:rPr lang="fr-FR" sz="2000" dirty="0">
                <a:solidFill>
                  <a:schemeClr val="accent2">
                    <a:lumMod val="75000"/>
                  </a:schemeClr>
                </a:solidFill>
                <a:latin typeface="Titillium" panose="00000500000000000000" pitchFamily="50" charset="0"/>
              </a:rPr>
              <a:t>Autrement dit </a:t>
            </a:r>
            <a:r>
              <a:rPr lang="fr-FR" sz="2000" dirty="0">
                <a:solidFill>
                  <a:schemeClr val="accent2">
                    <a:lumMod val="75000"/>
                  </a:schemeClr>
                </a:solidFill>
                <a:latin typeface="Consolas" panose="020B0609020204030204" pitchFamily="49" charset="0"/>
              </a:rPr>
              <a:t>paradoxe(paradoxe)</a:t>
            </a:r>
            <a:r>
              <a:rPr lang="fr-FR" sz="2000" dirty="0">
                <a:solidFill>
                  <a:schemeClr val="accent2">
                    <a:lumMod val="75000"/>
                  </a:schemeClr>
                </a:solidFill>
                <a:latin typeface="Titillium" panose="00000500000000000000" pitchFamily="50" charset="0"/>
              </a:rPr>
              <a:t> boucle à l’infini si et seulement si </a:t>
            </a:r>
            <a:r>
              <a:rPr lang="fr-FR" sz="2000" dirty="0" err="1">
                <a:solidFill>
                  <a:schemeClr val="accent2">
                    <a:lumMod val="75000"/>
                  </a:schemeClr>
                </a:solidFill>
                <a:latin typeface="Consolas" panose="020B0609020204030204" pitchFamily="49" charset="0"/>
              </a:rPr>
              <a:t>arret</a:t>
            </a:r>
            <a:r>
              <a:rPr lang="fr-FR" sz="2000" dirty="0">
                <a:solidFill>
                  <a:schemeClr val="accent2">
                    <a:lumMod val="75000"/>
                  </a:schemeClr>
                </a:solidFill>
                <a:latin typeface="Consolas" panose="020B0609020204030204" pitchFamily="49" charset="0"/>
              </a:rPr>
              <a:t>(paradoxe, paradoxe)</a:t>
            </a:r>
            <a:r>
              <a:rPr lang="fr-FR" sz="2000" dirty="0">
                <a:solidFill>
                  <a:schemeClr val="accent2">
                    <a:lumMod val="75000"/>
                  </a:schemeClr>
                </a:solidFill>
                <a:latin typeface="Titillium" panose="00000500000000000000" pitchFamily="50" charset="0"/>
              </a:rPr>
              <a:t> renvoie </a:t>
            </a:r>
            <a:r>
              <a:rPr lang="fr-FR" sz="2000" dirty="0" err="1">
                <a:solidFill>
                  <a:schemeClr val="accent2">
                    <a:lumMod val="75000"/>
                  </a:schemeClr>
                </a:solidFill>
                <a:latin typeface="Consolas" panose="020B0609020204030204" pitchFamily="49" charset="0"/>
              </a:rPr>
              <a:t>True</a:t>
            </a:r>
            <a:r>
              <a:rPr lang="fr-FR" sz="2000" dirty="0">
                <a:solidFill>
                  <a:schemeClr val="accent2">
                    <a:lumMod val="75000"/>
                  </a:schemeClr>
                </a:solidFill>
                <a:latin typeface="Titillium" panose="00000500000000000000" pitchFamily="50" charset="0"/>
              </a:rPr>
              <a:t>, c’est-à-dire si et seulement si </a:t>
            </a:r>
            <a:r>
              <a:rPr lang="fr-FR" sz="2000" dirty="0">
                <a:solidFill>
                  <a:schemeClr val="accent2">
                    <a:lumMod val="75000"/>
                  </a:schemeClr>
                </a:solidFill>
                <a:latin typeface="Consolas" panose="020B0609020204030204" pitchFamily="49" charset="0"/>
              </a:rPr>
              <a:t>paradoxe(paradoxe)</a:t>
            </a:r>
            <a:r>
              <a:rPr lang="fr-FR" sz="2000" dirty="0">
                <a:solidFill>
                  <a:schemeClr val="accent2">
                    <a:lumMod val="75000"/>
                  </a:schemeClr>
                </a:solidFill>
                <a:latin typeface="Titillium" panose="00000500000000000000" pitchFamily="50" charset="0"/>
              </a:rPr>
              <a:t> s’arrête !</a:t>
            </a:r>
          </a:p>
          <a:p>
            <a:pPr marL="182541" algn="ctr" defTabSz="914309">
              <a:lnSpc>
                <a:spcPct val="150000"/>
              </a:lnSpc>
              <a:defRPr/>
            </a:pPr>
            <a:r>
              <a:rPr lang="fr-FR" sz="2000" dirty="0">
                <a:latin typeface="Titillium" panose="00000500000000000000" pitchFamily="50" charset="0"/>
              </a:rPr>
              <a:t>L’algorithme </a:t>
            </a:r>
            <a:r>
              <a:rPr lang="fr-FR" sz="2000" i="1" dirty="0" err="1">
                <a:latin typeface="Consolas" panose="020B0609020204030204" pitchFamily="49" charset="0"/>
              </a:rPr>
              <a:t>arret</a:t>
            </a:r>
            <a:r>
              <a:rPr lang="fr-FR" sz="2000" dirty="0">
                <a:latin typeface="Titillium" panose="00000500000000000000" pitchFamily="50" charset="0"/>
              </a:rPr>
              <a:t> ne peut pas exister !</a:t>
            </a:r>
          </a:p>
        </p:txBody>
      </p:sp>
    </p:spTree>
    <p:extLst>
      <p:ext uri="{BB962C8B-B14F-4D97-AF65-F5344CB8AC3E}">
        <p14:creationId xmlns:p14="http://schemas.microsoft.com/office/powerpoint/2010/main" val="2161192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078322C5-669E-82FE-8830-9AE217C3D6F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fr-FR" dirty="0">
                <a:latin typeface="Titillium Lt" panose="00000400000000000000" pitchFamily="50" charset="0"/>
              </a:rPr>
              <a:t>Thèse de Church-Turing</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27</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639918" cy="5170646"/>
          </a:xfrm>
          <a:prstGeom prst="rect">
            <a:avLst/>
          </a:prstGeom>
        </p:spPr>
        <p:txBody>
          <a:bodyPr wrap="square">
            <a:spAutoFit/>
          </a:bodyPr>
          <a:lstStyle/>
          <a:p>
            <a:pPr marL="182541" lvl="0" defTabSz="914309">
              <a:lnSpc>
                <a:spcPct val="150000"/>
              </a:lnSpc>
              <a:defRPr/>
            </a:pPr>
            <a:r>
              <a:rPr lang="fr-FR" sz="2000" dirty="0">
                <a:solidFill>
                  <a:srgbClr val="FBA41F"/>
                </a:solidFill>
              </a:rPr>
              <a:t>💡 </a:t>
            </a:r>
            <a:r>
              <a:rPr lang="fr-FR" sz="2000" dirty="0">
                <a:solidFill>
                  <a:srgbClr val="878787">
                    <a:lumMod val="75000"/>
                  </a:srgbClr>
                </a:solidFill>
                <a:latin typeface="Titillium" panose="00000500000000000000" pitchFamily="50" charset="0"/>
              </a:rPr>
              <a:t>Peut-être qu’on peut trouver un modèle de calcul « plus fort » que les machines de Turing, capable de décider le problème de l’arrêt ?</a:t>
            </a:r>
          </a:p>
          <a:p>
            <a:pPr marL="182541" lvl="0" defTabSz="914309">
              <a:lnSpc>
                <a:spcPct val="150000"/>
              </a:lnSpc>
              <a:defRPr/>
            </a:pPr>
            <a:endParaRPr lang="fr-FR" sz="2000" dirty="0">
              <a:solidFill>
                <a:srgbClr val="878787">
                  <a:lumMod val="75000"/>
                </a:srgbClr>
              </a:solidFill>
              <a:latin typeface="Titillium" panose="00000500000000000000" pitchFamily="50" charset="0"/>
            </a:endParaRPr>
          </a:p>
          <a:p>
            <a:pPr marL="182541" lvl="0" algn="just" defTabSz="914309">
              <a:lnSpc>
                <a:spcPct val="150000"/>
              </a:lnSpc>
              <a:defRPr/>
            </a:pPr>
            <a:r>
              <a:rPr lang="fr-FR" sz="2000" dirty="0">
                <a:solidFill>
                  <a:srgbClr val="878787">
                    <a:lumMod val="75000"/>
                  </a:srgb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2000" dirty="0">
                <a:solidFill>
                  <a:srgbClr val="878787">
                    <a:lumMod val="75000"/>
                  </a:srgbClr>
                </a:solidFill>
                <a:latin typeface="Titillium" panose="00000500000000000000" pitchFamily="50" charset="0"/>
              </a:rPr>
              <a:t>Différentes formalisations d’algorithme / fonction calculable ont été imaginées par les mathématiciens (</a:t>
            </a:r>
            <a:r>
              <a:rPr lang="fr-FR" sz="2000" i="1" dirty="0">
                <a:solidFill>
                  <a:srgbClr val="878787">
                    <a:lumMod val="75000"/>
                  </a:srgbClr>
                </a:solidFill>
                <a:latin typeface="Titillium" panose="00000500000000000000" pitchFamily="50" charset="0"/>
              </a:rPr>
              <a:t>fonction récursives</a:t>
            </a:r>
            <a:r>
              <a:rPr lang="fr-FR" sz="2000" dirty="0">
                <a:solidFill>
                  <a:srgbClr val="878787">
                    <a:lumMod val="75000"/>
                  </a:srgbClr>
                </a:solidFill>
                <a:latin typeface="Titillium" panose="00000500000000000000" pitchFamily="50" charset="0"/>
              </a:rPr>
              <a:t>, </a:t>
            </a:r>
            <a:r>
              <a:rPr lang="el-GR" sz="2000" i="1" dirty="0">
                <a:solidFill>
                  <a:srgbClr val="878787">
                    <a:lumMod val="75000"/>
                  </a:srgbClr>
                </a:solidFill>
                <a:latin typeface="Calibri" panose="020F0502020204030204" pitchFamily="34" charset="0"/>
                <a:cs typeface="Calibri" panose="020F0502020204030204" pitchFamily="34" charset="0"/>
              </a:rPr>
              <a:t>λ</a:t>
            </a:r>
            <a:r>
              <a:rPr lang="fr-FR" sz="2000" i="1" dirty="0">
                <a:solidFill>
                  <a:srgbClr val="878787">
                    <a:lumMod val="75000"/>
                  </a:srgbClr>
                </a:solidFill>
                <a:latin typeface="Titillium" panose="00000500000000000000" pitchFamily="50" charset="0"/>
                <a:cs typeface="Calibri" panose="020F0502020204030204" pitchFamily="34" charset="0"/>
              </a:rPr>
              <a:t>-calcul…). </a:t>
            </a:r>
            <a:r>
              <a:rPr lang="fr-FR" sz="2000" dirty="0">
                <a:solidFill>
                  <a:srgbClr val="878787">
                    <a:lumMod val="75000"/>
                  </a:srgbClr>
                </a:solidFill>
                <a:latin typeface="Titillium" panose="00000500000000000000" pitchFamily="50" charset="0"/>
              </a:rPr>
              <a:t>On a pu prouver qu’elles sont </a:t>
            </a:r>
            <a:r>
              <a:rPr lang="fr-FR" sz="2000" dirty="0">
                <a:latin typeface="Titillium" panose="00000500000000000000" pitchFamily="50" charset="0"/>
              </a:rPr>
              <a:t>toutes équivalentes</a:t>
            </a:r>
            <a:r>
              <a:rPr lang="fr-FR" sz="2000" dirty="0">
                <a:solidFill>
                  <a:srgbClr val="878787">
                    <a:lumMod val="75000"/>
                  </a:srgbClr>
                </a:solidFill>
                <a:latin typeface="Titillium" panose="00000500000000000000" pitchFamily="50" charset="0"/>
              </a:rPr>
              <a:t>.</a:t>
            </a:r>
          </a:p>
          <a:p>
            <a:pPr marL="182541" lvl="0" algn="just" defTabSz="914309">
              <a:lnSpc>
                <a:spcPct val="150000"/>
              </a:lnSpc>
              <a:defRPr/>
            </a:pPr>
            <a:endParaRPr lang="fr-FR" sz="2000" dirty="0">
              <a:solidFill>
                <a:srgbClr val="878787">
                  <a:lumMod val="75000"/>
                </a:srgbClr>
              </a:solidFill>
              <a:latin typeface="Titillium" panose="00000500000000000000" pitchFamily="50" charset="0"/>
            </a:endParaRPr>
          </a:p>
          <a:p>
            <a:pPr marL="182541" lvl="0" algn="just" defTabSz="914309">
              <a:lnSpc>
                <a:spcPct val="150000"/>
              </a:lnSpc>
              <a:defRPr/>
            </a:pPr>
            <a:r>
              <a:rPr lang="fr-FR" sz="2000" dirty="0">
                <a:solidFill>
                  <a:srgbClr val="878787">
                    <a:lumMod val="75000"/>
                  </a:srgb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2000" dirty="0">
                <a:solidFill>
                  <a:srgbClr val="878787">
                    <a:lumMod val="75000"/>
                  </a:srgbClr>
                </a:solidFill>
                <a:latin typeface="Titillium" panose="00000500000000000000" pitchFamily="50" charset="0"/>
              </a:rPr>
              <a:t>Church (inventeur du </a:t>
            </a:r>
            <a:r>
              <a:rPr lang="el-GR" sz="2000" i="1" dirty="0">
                <a:solidFill>
                  <a:srgbClr val="878787">
                    <a:lumMod val="75000"/>
                  </a:srgbClr>
                </a:solidFill>
                <a:latin typeface="Calibri" panose="020F0502020204030204" pitchFamily="34" charset="0"/>
                <a:cs typeface="Calibri" panose="020F0502020204030204" pitchFamily="34" charset="0"/>
              </a:rPr>
              <a:t>λ</a:t>
            </a:r>
            <a:r>
              <a:rPr lang="fr-FR" sz="2000" i="1" dirty="0">
                <a:solidFill>
                  <a:srgbClr val="878787">
                    <a:lumMod val="75000"/>
                  </a:srgbClr>
                </a:solidFill>
                <a:latin typeface="Titillium" panose="00000500000000000000" pitchFamily="50" charset="0"/>
                <a:cs typeface="Calibri" panose="020F0502020204030204" pitchFamily="34" charset="0"/>
              </a:rPr>
              <a:t>-calcul</a:t>
            </a:r>
            <a:r>
              <a:rPr lang="fr-FR" sz="2000" dirty="0">
                <a:solidFill>
                  <a:srgbClr val="878787">
                    <a:lumMod val="75000"/>
                  </a:srgbClr>
                </a:solidFill>
                <a:latin typeface="Titillium" panose="00000500000000000000" pitchFamily="50" charset="0"/>
              </a:rPr>
              <a:t>) et Turing ont donc émis l’hypothèse que toutes ces notions capturaient complètement l’idée de « fonction calculable » :</a:t>
            </a:r>
          </a:p>
          <a:p>
            <a:pPr marL="182541" lvl="0" defTabSz="914309">
              <a:lnSpc>
                <a:spcPct val="150000"/>
              </a:lnSpc>
              <a:defRPr/>
            </a:pPr>
            <a:endParaRPr lang="fr-FR" sz="2000" dirty="0">
              <a:solidFill>
                <a:srgbClr val="878787">
                  <a:lumMod val="75000"/>
                </a:srgbClr>
              </a:solidFill>
              <a:latin typeface="Titillium" panose="00000500000000000000" pitchFamily="50" charset="0"/>
            </a:endParaRPr>
          </a:p>
          <a:p>
            <a:pPr marL="182541" lvl="0" defTabSz="914309">
              <a:lnSpc>
                <a:spcPct val="150000"/>
              </a:lnSpc>
              <a:defRPr/>
            </a:pPr>
            <a:r>
              <a:rPr lang="fr-FR" sz="2000" i="1" dirty="0">
                <a:solidFill>
                  <a:srgbClr val="E74E3E"/>
                </a:solidFill>
                <a:latin typeface="Titillium" panose="00000500000000000000" pitchFamily="50" charset="0"/>
              </a:rPr>
              <a:t>Thèse</a:t>
            </a:r>
            <a:r>
              <a:rPr lang="fr-FR" sz="2000" dirty="0">
                <a:solidFill>
                  <a:srgbClr val="E74E3E"/>
                </a:solidFill>
                <a:latin typeface="Titillium" panose="00000500000000000000" pitchFamily="50" charset="0"/>
              </a:rPr>
              <a:t> de Church-Turing : </a:t>
            </a:r>
            <a:r>
              <a:rPr lang="fr-FR" sz="2000" dirty="0">
                <a:solidFill>
                  <a:srgbClr val="878787">
                    <a:lumMod val="75000"/>
                  </a:srgbClr>
                </a:solidFill>
                <a:latin typeface="Titillium" panose="00000500000000000000" pitchFamily="50" charset="0"/>
              </a:rPr>
              <a:t>on ne peut pas calculer plus de choses que ce qu’on peut calculer avec une machine de Turing (même avec un ordinateur moderne, même avec un ordinateur quantique !)</a:t>
            </a:r>
          </a:p>
        </p:txBody>
      </p:sp>
    </p:spTree>
    <p:extLst>
      <p:ext uri="{BB962C8B-B14F-4D97-AF65-F5344CB8AC3E}">
        <p14:creationId xmlns:p14="http://schemas.microsoft.com/office/powerpoint/2010/main" val="13730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E9275B22-0004-08C9-68A1-4EED2E49F00D}"/>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fr-FR" dirty="0">
                <a:latin typeface="Titillium Lt" panose="00000400000000000000" pitchFamily="50" charset="0"/>
              </a:rPr>
              <a:t>En résumé</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28</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389195" cy="4914166"/>
          </a:xfrm>
          <a:prstGeom prst="rect">
            <a:avLst/>
          </a:prstGeom>
        </p:spPr>
        <p:txBody>
          <a:bodyPr wrap="square">
            <a:spAutoFit/>
          </a:bodyPr>
          <a:lstStyle/>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rPr>
              <a:t>Qu’est-ce qu’un algorithme ?</a:t>
            </a: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	⇒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La notion d’algorithme est formalisée par une </a:t>
            </a:r>
            <a:r>
              <a:rPr kumimoji="0" lang="fr-FR" sz="2000" b="0" i="1"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machine de Turing</a:t>
            </a:r>
            <a:endPar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rPr>
              <a:t>Qu’est-ce qu’un calcul ?</a:t>
            </a: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	⇒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Une fonction est calculable s’il existe une machine de Turing correspondante</a:t>
            </a:r>
            <a:r>
              <a:rPr kumimoji="0" lang="fr-FR" sz="2000" b="0" i="1"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 qui se termine</a:t>
            </a:r>
          </a:p>
          <a:p>
            <a:pPr marL="182541" marR="0" lvl="0" indent="0" algn="l" defTabSz="914309" rtl="0" eaLnBrk="1" fontAlgn="auto" latinLnBrk="0" hangingPunct="1">
              <a:lnSpc>
                <a:spcPct val="150000"/>
              </a:lnSpc>
              <a:spcBef>
                <a:spcPts val="1600"/>
              </a:spcBef>
              <a:spcAft>
                <a:spcPts val="0"/>
              </a:spcAft>
              <a:buClrTx/>
              <a:buSzTx/>
              <a:buFontTx/>
              <a:buNone/>
              <a:tabLst/>
              <a:defRPr/>
            </a:pPr>
            <a:r>
              <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Conséquence :</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Il existe des </a:t>
            </a: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problèmes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qui ne sont pas résolubles algorithmiquement</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lang="fr-FR" sz="2000" dirty="0">
              <a:solidFill>
                <a:srgbClr val="878787">
                  <a:lumMod val="75000"/>
                </a:srgbClr>
              </a:solidFill>
              <a:latin typeface="Titillium" panose="00000500000000000000" pitchFamily="50" charset="0"/>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algn="ctr" defTabSz="914309" rtl="0" eaLnBrk="1" fontAlgn="auto" latinLnBrk="0" hangingPunct="1">
              <a:lnSpc>
                <a:spcPct val="150000"/>
              </a:lnSpc>
              <a:spcBef>
                <a:spcPts val="0"/>
              </a:spcBef>
              <a:spcAft>
                <a:spcPts val="0"/>
              </a:spcAft>
              <a:buClrTx/>
              <a:buSzTx/>
              <a:tabLst/>
              <a:defRPr/>
            </a:pPr>
            <a:r>
              <a:rPr lang="fr-FR" sz="2000" dirty="0">
                <a:latin typeface="Titillium" panose="00000500000000000000" pitchFamily="50" charset="0"/>
              </a:rPr>
              <a:t>Par ailleurs, parmi les problèmes qu’on peut résoudre algorithmiquement, certains semblent plus difficiles que d’autres…</a:t>
            </a:r>
            <a:endParaRPr kumimoji="0" lang="fr-FR" sz="2000" b="0" i="0" u="none" strike="noStrike" kern="1200" cap="none" spc="0" normalizeH="0" baseline="0" noProof="0" dirty="0">
              <a:ln>
                <a:noFill/>
              </a:ln>
              <a:effectLst/>
              <a:uLnTx/>
              <a:uFillTx/>
              <a:latin typeface="Titillium" panose="00000500000000000000" pitchFamily="50" charset="0"/>
            </a:endParaRPr>
          </a:p>
        </p:txBody>
      </p:sp>
    </p:spTree>
    <p:extLst>
      <p:ext uri="{BB962C8B-B14F-4D97-AF65-F5344CB8AC3E}">
        <p14:creationId xmlns:p14="http://schemas.microsoft.com/office/powerpoint/2010/main" val="29270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animEffect transition="in" filter="fade">
                                      <p:cBhvr>
                                        <p:cTn id="2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29748C60-C5A3-B6A8-EBE3-18AD407689F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963938" y="119285"/>
            <a:ext cx="10801343" cy="900747"/>
          </a:xfrm>
        </p:spPr>
        <p:txBody>
          <a:bodyPr/>
          <a:lstStyle/>
          <a:p>
            <a:pPr algn="l"/>
            <a:r>
              <a:rPr lang="fr-FR" noProof="0" dirty="0">
                <a:latin typeface="Titillium Lt" panose="00000400000000000000" pitchFamily="50" charset="0"/>
              </a:rPr>
              <a:t>Un problème facile et un problème… moins facile</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29</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414760" cy="365934"/>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25000" noProof="0" dirty="0">
              <a:ln>
                <a:noFill/>
              </a:ln>
              <a:solidFill>
                <a:srgbClr val="878787">
                  <a:lumMod val="75000"/>
                </a:srgbClr>
              </a:solidFill>
              <a:effectLst/>
              <a:uLnTx/>
              <a:uFillTx/>
              <a:latin typeface="Titillium" panose="00000500000000000000" pitchFamily="50" charset="0"/>
              <a:ea typeface="+mn-ea"/>
              <a:cs typeface="+mn-cs"/>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D1BBEA2-5437-49C5-905A-226E8523355B}"/>
                  </a:ext>
                </a:extLst>
              </p:cNvPr>
              <p:cNvSpPr/>
              <p:nvPr/>
            </p:nvSpPr>
            <p:spPr>
              <a:xfrm>
                <a:off x="350521" y="1717129"/>
                <a:ext cx="11414760" cy="4431983"/>
              </a:xfrm>
              <a:prstGeom prst="rect">
                <a:avLst/>
              </a:prstGeom>
            </p:spPr>
            <p:txBody>
              <a:bodyPr wrap="square">
                <a:spAutoFit/>
              </a:bodyPr>
              <a:lstStyle/>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Problème 1</a:t>
                </a:r>
                <a:r>
                  <a:rPr kumimoji="0" lang="fr-FR" sz="2000" b="0" i="0" u="none" strike="noStrike" kern="1200" cap="none" spc="0" normalizeH="0" baseline="0" noProof="0" dirty="0">
                    <a:ln>
                      <a:noFill/>
                    </a:ln>
                    <a:solidFill>
                      <a:schemeClr val="accent2">
                        <a:lumMod val="75000"/>
                      </a:schemeClr>
                    </a:solidFill>
                    <a:effectLst/>
                    <a:uLnTx/>
                    <a:uFillTx/>
                    <a:latin typeface="Titillium" panose="00000500000000000000" pitchFamily="50" charset="0"/>
                    <a:ea typeface="+mn-ea"/>
                    <a:cs typeface="+mn-cs"/>
                  </a:rPr>
                  <a:t> : quel</a:t>
                </a:r>
                <a:r>
                  <a:rPr kumimoji="0" lang="fr-FR" sz="2000" b="0" i="0" u="none" strike="noStrike" kern="1200" cap="none" spc="0" normalizeH="0" noProof="0" dirty="0">
                    <a:ln>
                      <a:noFill/>
                    </a:ln>
                    <a:solidFill>
                      <a:schemeClr val="accent2">
                        <a:lumMod val="75000"/>
                      </a:schemeClr>
                    </a:solidFill>
                    <a:effectLst/>
                    <a:uLnTx/>
                    <a:uFillTx/>
                    <a:latin typeface="Titillium" panose="00000500000000000000" pitchFamily="50" charset="0"/>
                    <a:ea typeface="+mn-ea"/>
                    <a:cs typeface="+mn-cs"/>
                  </a:rPr>
                  <a:t> est le plus petit nombre dans le tableau suivant ?</a:t>
                </a:r>
                <a:endParaRPr kumimoji="0" lang="fr-FR" sz="2000" b="0" i="0" u="none" strike="noStrike" kern="1200" cap="none" spc="0" normalizeH="0" baseline="0" noProof="0" dirty="0">
                  <a:ln>
                    <a:noFill/>
                  </a:ln>
                  <a:solidFill>
                    <a:schemeClr val="accent2">
                      <a:lumMod val="75000"/>
                    </a:scheme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lang="fr-FR" sz="2000" dirty="0">
                  <a:solidFill>
                    <a:schemeClr val="accent2">
                      <a:lumMod val="75000"/>
                    </a:schemeClr>
                  </a:solidFill>
                  <a:latin typeface="Titillium" panose="00000500000000000000" pitchFamily="50" charset="0"/>
                </a:endParaRPr>
              </a:p>
              <a:p>
                <a:pPr marL="182541" marR="0" lvl="0" algn="l" defTabSz="914309" rtl="0" eaLnBrk="1" fontAlgn="auto" latinLnBrk="0" hangingPunct="1">
                  <a:lnSpc>
                    <a:spcPct val="150000"/>
                  </a:lnSpc>
                  <a:spcBef>
                    <a:spcPts val="0"/>
                  </a:spcBef>
                  <a:spcAft>
                    <a:spcPts val="0"/>
                  </a:spcAft>
                  <a:buClrTx/>
                  <a:buSzTx/>
                  <a:tabLst/>
                  <a:defRPr/>
                </a:pPr>
                <a:endParaRPr lang="fr-FR" sz="2000" dirty="0">
                  <a:solidFill>
                    <a:schemeClr val="accent2">
                      <a:lumMod val="75000"/>
                    </a:schemeClr>
                  </a:solidFill>
                  <a:latin typeface="Titillium" panose="00000500000000000000" pitchFamily="50" charset="0"/>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lang="fr-FR" sz="2000" dirty="0">
                  <a:solidFill>
                    <a:schemeClr val="accent2">
                      <a:lumMod val="75000"/>
                    </a:schemeClr>
                  </a:solidFill>
                  <a:latin typeface="Titillium" panose="00000500000000000000" pitchFamily="50" charset="0"/>
                </a:endParaRPr>
              </a:p>
              <a:p>
                <a:pPr marL="182541" marR="0" lvl="0" algn="l" defTabSz="914309" rtl="0" eaLnBrk="1" fontAlgn="auto" latinLnBrk="0" hangingPunct="1">
                  <a:lnSpc>
                    <a:spcPct val="150000"/>
                  </a:lnSpc>
                  <a:spcBef>
                    <a:spcPts val="0"/>
                  </a:spcBef>
                  <a:spcAft>
                    <a:spcPts val="0"/>
                  </a:spcAft>
                  <a:buClrTx/>
                  <a:buSzTx/>
                  <a:tabLst/>
                  <a:defRPr/>
                </a:pPr>
                <a:endParaRPr kumimoji="0" lang="fr-FR" sz="2000" b="0" i="1" u="none" strike="noStrike" kern="1200" cap="none" spc="0" normalizeH="0" baseline="0" noProof="0" dirty="0">
                  <a:ln>
                    <a:noFill/>
                  </a:ln>
                  <a:solidFill>
                    <a:schemeClr val="accent2">
                      <a:lumMod val="75000"/>
                    </a:schemeClr>
                  </a:solidFill>
                  <a:effectLst/>
                  <a:uLnTx/>
                  <a:uFillTx/>
                  <a:latin typeface="Titillium" panose="00000500000000000000" pitchFamily="50" charset="0"/>
                  <a:ea typeface="+mn-ea"/>
                  <a:cs typeface="+mn-cs"/>
                </a:endParaRPr>
              </a:p>
              <a:p>
                <a:pPr marL="182541" marR="0" lvl="0" algn="l" defTabSz="914309" rtl="0" eaLnBrk="1" fontAlgn="auto" latinLnBrk="0" hangingPunct="1">
                  <a:lnSpc>
                    <a:spcPct val="150000"/>
                  </a:lnSpc>
                  <a:spcBef>
                    <a:spcPts val="0"/>
                  </a:spcBef>
                  <a:spcAft>
                    <a:spcPts val="0"/>
                  </a:spcAft>
                  <a:buClrTx/>
                  <a:buSzTx/>
                  <a:tabLst/>
                  <a:defRPr/>
                </a:pPr>
                <a:endParaRPr kumimoji="0" lang="fr-FR" sz="2000" b="0" i="1" u="none" strike="noStrike" kern="1200" cap="none" spc="0" normalizeH="0" baseline="0" noProof="0" dirty="0">
                  <a:ln>
                    <a:noFill/>
                  </a:ln>
                  <a:solidFill>
                    <a:schemeClr val="accent2">
                      <a:lumMod val="75000"/>
                    </a:schemeClr>
                  </a:solidFill>
                  <a:effectLst/>
                  <a:uLnTx/>
                  <a:uFillTx/>
                  <a:latin typeface="Titillium" panose="00000500000000000000" pitchFamily="50" charset="0"/>
                  <a:ea typeface="+mn-ea"/>
                  <a:cs typeface="+mn-cs"/>
                </a:endParaRPr>
              </a:p>
              <a:p>
                <a:pPr marL="525441" indent="-342900" defTabSz="914309">
                  <a:lnSpc>
                    <a:spcPct val="150000"/>
                  </a:lnSpc>
                  <a:buFont typeface="Wingdings" panose="05000000000000000000" pitchFamily="2" charset="2"/>
                  <a:buChar char="§"/>
                  <a:defRPr/>
                </a:pPr>
                <a:r>
                  <a:rPr lang="fr-FR" sz="2000" dirty="0">
                    <a:solidFill>
                      <a:srgbClr val="FBA41F"/>
                    </a:solidFill>
                    <a:latin typeface="Titillium" panose="00000500000000000000" pitchFamily="50" charset="0"/>
                  </a:rPr>
                  <a:t>Problème 2</a:t>
                </a:r>
                <a:r>
                  <a:rPr lang="fr-FR" sz="2000" dirty="0">
                    <a:solidFill>
                      <a:schemeClr val="accent2">
                        <a:lumMod val="75000"/>
                      </a:schemeClr>
                    </a:solidFill>
                    <a:latin typeface="Titillium" panose="00000500000000000000" pitchFamily="50" charset="0"/>
                  </a:rPr>
                  <a:t> : est-il possible de donner des valeurs </a:t>
                </a:r>
                <a:r>
                  <a:rPr lang="fr-FR" sz="2000" i="1" dirty="0">
                    <a:solidFill>
                      <a:schemeClr val="accent2">
                        <a:lumMod val="75000"/>
                      </a:schemeClr>
                    </a:solidFill>
                    <a:latin typeface="Titillium" panose="00000500000000000000" pitchFamily="50" charset="0"/>
                  </a:rPr>
                  <a:t>Vrai</a:t>
                </a:r>
                <a:r>
                  <a:rPr lang="fr-FR" sz="2000" dirty="0">
                    <a:solidFill>
                      <a:schemeClr val="accent2">
                        <a:lumMod val="75000"/>
                      </a:schemeClr>
                    </a:solidFill>
                    <a:latin typeface="Titillium" panose="00000500000000000000" pitchFamily="50" charset="0"/>
                  </a:rPr>
                  <a:t> ou </a:t>
                </a:r>
                <a:r>
                  <a:rPr lang="fr-FR" sz="2000" i="1" dirty="0">
                    <a:solidFill>
                      <a:schemeClr val="accent2">
                        <a:lumMod val="75000"/>
                      </a:schemeClr>
                    </a:solidFill>
                    <a:latin typeface="Titillium" panose="00000500000000000000" pitchFamily="50" charset="0"/>
                  </a:rPr>
                  <a:t>False</a:t>
                </a:r>
                <a:r>
                  <a:rPr lang="fr-FR" sz="2000" dirty="0">
                    <a:solidFill>
                      <a:schemeClr val="accent2">
                        <a:lumMod val="75000"/>
                      </a:schemeClr>
                    </a:solidFill>
                    <a:latin typeface="Titillium" panose="00000500000000000000" pitchFamily="50" charset="0"/>
                  </a:rPr>
                  <a:t> aux variables </a:t>
                </a:r>
                <a:r>
                  <a:rPr lang="fr-FR" sz="2000" i="1" dirty="0">
                    <a:solidFill>
                      <a:schemeClr val="accent2">
                        <a:lumMod val="75000"/>
                      </a:schemeClr>
                    </a:solidFill>
                    <a:latin typeface="Titillium" panose="00000500000000000000" pitchFamily="50" charset="0"/>
                  </a:rPr>
                  <a:t>a, b, c, d, e </a:t>
                </a:r>
                <a:r>
                  <a:rPr lang="fr-FR" sz="2000" dirty="0">
                    <a:solidFill>
                      <a:schemeClr val="accent2">
                        <a:lumMod val="75000"/>
                      </a:schemeClr>
                    </a:solidFill>
                    <a:latin typeface="Titillium" panose="00000500000000000000" pitchFamily="50" charset="0"/>
                  </a:rPr>
                  <a:t>de sorte que la formule suivante soit vraie ?</a:t>
                </a:r>
              </a:p>
              <a:p>
                <a:pPr marL="182541" defTabSz="914309">
                  <a:lnSpc>
                    <a:spcPct val="150000"/>
                  </a:lnSpc>
                  <a:defRPr/>
                </a:pPr>
                <a14:m>
                  <m:oMathPara xmlns:m="http://schemas.openxmlformats.org/officeDocument/2006/math">
                    <m:oMathParaPr>
                      <m:jc m:val="centerGroup"/>
                    </m:oMathParaPr>
                    <m:oMath xmlns:m="http://schemas.openxmlformats.org/officeDocument/2006/math">
                      <m:d>
                        <m:dPr>
                          <m:ctrlPr>
                            <a:rPr lang="fr-FR" sz="2800" b="0" i="1" smtClean="0">
                              <a:solidFill>
                                <a:schemeClr val="accent2">
                                  <a:lumMod val="75000"/>
                                </a:schemeClr>
                              </a:solidFill>
                              <a:latin typeface="Cambria Math" panose="02040503050406030204" pitchFamily="18" charset="0"/>
                            </a:rPr>
                          </m:ctrlPr>
                        </m:dPr>
                        <m:e>
                          <m:r>
                            <a:rPr lang="fr-FR" sz="2800" b="0" i="1" smtClean="0">
                              <a:solidFill>
                                <a:schemeClr val="accent2">
                                  <a:lumMod val="75000"/>
                                </a:schemeClr>
                              </a:solidFill>
                              <a:latin typeface="Cambria Math" panose="02040503050406030204" pitchFamily="18" charset="0"/>
                            </a:rPr>
                            <m:t>𝑎</m:t>
                          </m:r>
                          <m:r>
                            <a:rPr lang="fr-FR" sz="2800" b="0" i="1" smtClean="0">
                              <a:solidFill>
                                <a:schemeClr val="accent2">
                                  <a:lumMod val="75000"/>
                                </a:schemeClr>
                              </a:solidFill>
                              <a:latin typeface="Cambria Math" panose="02040503050406030204" pitchFamily="18" charset="0"/>
                            </a:rPr>
                            <m:t>∨</m:t>
                          </m:r>
                          <m:r>
                            <a:rPr lang="fr-FR" sz="2800" b="0" i="1" smtClean="0">
                              <a:solidFill>
                                <a:schemeClr val="accent2">
                                  <a:lumMod val="75000"/>
                                </a:schemeClr>
                              </a:solidFill>
                              <a:latin typeface="Cambria Math" panose="02040503050406030204" pitchFamily="18" charset="0"/>
                            </a:rPr>
                            <m:t>𝑏</m:t>
                          </m:r>
                          <m:r>
                            <a:rPr lang="fr-FR" sz="2800" b="0" i="1" smtClean="0">
                              <a:solidFill>
                                <a:schemeClr val="accent2">
                                  <a:lumMod val="75000"/>
                                </a:schemeClr>
                              </a:solidFill>
                              <a:latin typeface="Cambria Math" panose="02040503050406030204" pitchFamily="18" charset="0"/>
                            </a:rPr>
                            <m:t>∨</m:t>
                          </m:r>
                          <m:r>
                            <a:rPr lang="fr-FR" sz="2800" b="0" i="1" smtClean="0">
                              <a:solidFill>
                                <a:schemeClr val="accent2">
                                  <a:lumMod val="75000"/>
                                </a:schemeClr>
                              </a:solidFill>
                              <a:latin typeface="Cambria Math" panose="02040503050406030204" pitchFamily="18" charset="0"/>
                            </a:rPr>
                            <m:t>𝑐</m:t>
                          </m:r>
                        </m:e>
                      </m:d>
                      <m:r>
                        <a:rPr lang="fr-FR" sz="2800" b="0" i="1" smtClean="0">
                          <a:solidFill>
                            <a:schemeClr val="accent2">
                              <a:lumMod val="75000"/>
                            </a:schemeClr>
                          </a:solidFill>
                          <a:latin typeface="Cambria Math" panose="02040503050406030204" pitchFamily="18" charset="0"/>
                        </a:rPr>
                        <m:t>∧</m:t>
                      </m:r>
                      <m:d>
                        <m:dPr>
                          <m:ctrlPr>
                            <a:rPr lang="fr-FR" sz="2800" i="1">
                              <a:solidFill>
                                <a:schemeClr val="accent2">
                                  <a:lumMod val="75000"/>
                                </a:schemeClr>
                              </a:solidFill>
                              <a:latin typeface="Cambria Math" panose="02040503050406030204" pitchFamily="18" charset="0"/>
                            </a:rPr>
                          </m:ctrlPr>
                        </m:dPr>
                        <m:e>
                          <m:r>
                            <a:rPr lang="fr-FR" sz="2800" b="0" i="1" smtClean="0">
                              <a:solidFill>
                                <a:schemeClr val="accent2">
                                  <a:lumMod val="75000"/>
                                </a:schemeClr>
                              </a:solidFill>
                              <a:latin typeface="Cambria Math" panose="02040503050406030204" pitchFamily="18" charset="0"/>
                            </a:rPr>
                            <m:t>¬</m:t>
                          </m:r>
                          <m:r>
                            <a:rPr lang="fr-FR" sz="2800" i="1">
                              <a:solidFill>
                                <a:schemeClr val="accent2">
                                  <a:lumMod val="75000"/>
                                </a:schemeClr>
                              </a:solidFill>
                              <a:latin typeface="Cambria Math" panose="02040503050406030204" pitchFamily="18" charset="0"/>
                            </a:rPr>
                            <m:t>𝑎</m:t>
                          </m:r>
                          <m:r>
                            <a:rPr lang="fr-FR" sz="2800" i="1">
                              <a:solidFill>
                                <a:schemeClr val="accent2">
                                  <a:lumMod val="75000"/>
                                </a:schemeClr>
                              </a:solidFill>
                              <a:latin typeface="Cambria Math" panose="02040503050406030204" pitchFamily="18" charset="0"/>
                            </a:rPr>
                            <m:t>∨</m:t>
                          </m:r>
                          <m:r>
                            <a:rPr lang="fr-FR" sz="2800" i="1">
                              <a:solidFill>
                                <a:schemeClr val="accent2">
                                  <a:lumMod val="75000"/>
                                </a:schemeClr>
                              </a:solidFill>
                              <a:latin typeface="Cambria Math" panose="02040503050406030204" pitchFamily="18" charset="0"/>
                            </a:rPr>
                            <m:t>𝑏</m:t>
                          </m:r>
                          <m:r>
                            <a:rPr lang="fr-FR" sz="2800" i="1">
                              <a:solidFill>
                                <a:schemeClr val="accent2">
                                  <a:lumMod val="75000"/>
                                </a:schemeClr>
                              </a:solidFill>
                              <a:latin typeface="Cambria Math" panose="02040503050406030204" pitchFamily="18" charset="0"/>
                            </a:rPr>
                            <m:t>∨</m:t>
                          </m:r>
                          <m:r>
                            <a:rPr lang="fr-FR" sz="2800" b="0" i="1" smtClean="0">
                              <a:solidFill>
                                <a:schemeClr val="accent2">
                                  <a:lumMod val="75000"/>
                                </a:schemeClr>
                              </a:solidFill>
                              <a:latin typeface="Cambria Math" panose="02040503050406030204" pitchFamily="18" charset="0"/>
                            </a:rPr>
                            <m:t>𝑑</m:t>
                          </m:r>
                        </m:e>
                      </m:d>
                      <m:r>
                        <a:rPr lang="fr-FR" sz="2800" i="1">
                          <a:solidFill>
                            <a:schemeClr val="accent2">
                              <a:lumMod val="75000"/>
                            </a:schemeClr>
                          </a:solidFill>
                          <a:latin typeface="Cambria Math" panose="02040503050406030204" pitchFamily="18" charset="0"/>
                        </a:rPr>
                        <m:t>∧</m:t>
                      </m:r>
                      <m:d>
                        <m:dPr>
                          <m:ctrlPr>
                            <a:rPr lang="fr-FR" sz="2800" i="1">
                              <a:solidFill>
                                <a:schemeClr val="accent2">
                                  <a:lumMod val="75000"/>
                                </a:schemeClr>
                              </a:solidFill>
                              <a:latin typeface="Cambria Math" panose="02040503050406030204" pitchFamily="18" charset="0"/>
                            </a:rPr>
                          </m:ctrlPr>
                        </m:dPr>
                        <m:e>
                          <m:r>
                            <a:rPr lang="fr-FR" sz="2800" b="0" i="1" smtClean="0">
                              <a:solidFill>
                                <a:schemeClr val="accent2">
                                  <a:lumMod val="75000"/>
                                </a:schemeClr>
                              </a:solidFill>
                              <a:latin typeface="Cambria Math" panose="02040503050406030204" pitchFamily="18" charset="0"/>
                            </a:rPr>
                            <m:t>¬</m:t>
                          </m:r>
                          <m:r>
                            <a:rPr lang="fr-FR" sz="2800" i="1">
                              <a:solidFill>
                                <a:schemeClr val="accent2">
                                  <a:lumMod val="75000"/>
                                </a:schemeClr>
                              </a:solidFill>
                              <a:latin typeface="Cambria Math" panose="02040503050406030204" pitchFamily="18" charset="0"/>
                            </a:rPr>
                            <m:t>𝑎</m:t>
                          </m:r>
                          <m:r>
                            <a:rPr lang="fr-FR" sz="2800" i="1">
                              <a:solidFill>
                                <a:schemeClr val="accent2">
                                  <a:lumMod val="75000"/>
                                </a:schemeClr>
                              </a:solidFill>
                              <a:latin typeface="Cambria Math" panose="02040503050406030204" pitchFamily="18" charset="0"/>
                            </a:rPr>
                            <m:t>∨</m:t>
                          </m:r>
                          <m:r>
                            <a:rPr lang="fr-FR" sz="2800" i="1">
                              <a:solidFill>
                                <a:schemeClr val="accent2">
                                  <a:lumMod val="75000"/>
                                </a:schemeClr>
                              </a:solidFill>
                              <a:latin typeface="Cambria Math" panose="02040503050406030204" pitchFamily="18" charset="0"/>
                            </a:rPr>
                            <m:t>𝑏</m:t>
                          </m:r>
                          <m:r>
                            <a:rPr lang="fr-FR" sz="2800" i="1">
                              <a:solidFill>
                                <a:schemeClr val="accent2">
                                  <a:lumMod val="75000"/>
                                </a:schemeClr>
                              </a:solidFill>
                              <a:latin typeface="Cambria Math" panose="02040503050406030204" pitchFamily="18" charset="0"/>
                            </a:rPr>
                            <m:t>∨¬</m:t>
                          </m:r>
                          <m:r>
                            <a:rPr lang="fr-FR" sz="2800" b="0" i="1" smtClean="0">
                              <a:solidFill>
                                <a:schemeClr val="accent2">
                                  <a:lumMod val="75000"/>
                                </a:schemeClr>
                              </a:solidFill>
                              <a:latin typeface="Cambria Math" panose="02040503050406030204" pitchFamily="18" charset="0"/>
                            </a:rPr>
                            <m:t>𝑒</m:t>
                          </m:r>
                        </m:e>
                      </m:d>
                      <m:r>
                        <a:rPr lang="fr-FR" sz="2800" i="1">
                          <a:solidFill>
                            <a:schemeClr val="accent2">
                              <a:lumMod val="75000"/>
                            </a:schemeClr>
                          </a:solidFill>
                          <a:latin typeface="Cambria Math" panose="02040503050406030204" pitchFamily="18" charset="0"/>
                        </a:rPr>
                        <m:t>∧</m:t>
                      </m:r>
                      <m:d>
                        <m:dPr>
                          <m:ctrlPr>
                            <a:rPr lang="fr-FR" sz="2800" i="1">
                              <a:solidFill>
                                <a:schemeClr val="accent2">
                                  <a:lumMod val="75000"/>
                                </a:schemeClr>
                              </a:solidFill>
                              <a:latin typeface="Cambria Math" panose="02040503050406030204" pitchFamily="18" charset="0"/>
                            </a:rPr>
                          </m:ctrlPr>
                        </m:dPr>
                        <m:e>
                          <m:r>
                            <a:rPr lang="fr-FR" sz="2800" b="0" i="1" smtClean="0">
                              <a:solidFill>
                                <a:schemeClr val="accent2">
                                  <a:lumMod val="75000"/>
                                </a:schemeClr>
                              </a:solidFill>
                              <a:latin typeface="Cambria Math" panose="02040503050406030204" pitchFamily="18" charset="0"/>
                            </a:rPr>
                            <m:t>¬</m:t>
                          </m:r>
                          <m:r>
                            <a:rPr lang="fr-FR" sz="2800" b="0" i="1" smtClean="0">
                              <a:solidFill>
                                <a:schemeClr val="accent2">
                                  <a:lumMod val="75000"/>
                                </a:schemeClr>
                              </a:solidFill>
                              <a:latin typeface="Cambria Math" panose="02040503050406030204" pitchFamily="18" charset="0"/>
                            </a:rPr>
                            <m:t>𝑐</m:t>
                          </m:r>
                          <m:r>
                            <a:rPr lang="fr-FR" sz="2800" i="1">
                              <a:solidFill>
                                <a:schemeClr val="accent2">
                                  <a:lumMod val="75000"/>
                                </a:schemeClr>
                              </a:solidFill>
                              <a:latin typeface="Cambria Math" panose="02040503050406030204" pitchFamily="18" charset="0"/>
                            </a:rPr>
                            <m:t>∨</m:t>
                          </m:r>
                          <m:r>
                            <a:rPr lang="fr-FR" sz="2800" b="0" i="1" smtClean="0">
                              <a:solidFill>
                                <a:schemeClr val="accent2">
                                  <a:lumMod val="75000"/>
                                </a:schemeClr>
                              </a:solidFill>
                              <a:latin typeface="Cambria Math" panose="02040503050406030204" pitchFamily="18" charset="0"/>
                            </a:rPr>
                            <m:t>𝑑</m:t>
                          </m:r>
                          <m:r>
                            <a:rPr lang="fr-FR" sz="2800" i="1">
                              <a:solidFill>
                                <a:schemeClr val="accent2">
                                  <a:lumMod val="75000"/>
                                </a:schemeClr>
                              </a:solidFill>
                              <a:latin typeface="Cambria Math" panose="02040503050406030204" pitchFamily="18" charset="0"/>
                            </a:rPr>
                            <m:t>∨</m:t>
                          </m:r>
                          <m:r>
                            <a:rPr lang="fr-FR" sz="2800" b="0" i="1" smtClean="0">
                              <a:solidFill>
                                <a:schemeClr val="accent2">
                                  <a:lumMod val="75000"/>
                                </a:schemeClr>
                              </a:solidFill>
                              <a:latin typeface="Cambria Math" panose="02040503050406030204" pitchFamily="18" charset="0"/>
                            </a:rPr>
                            <m:t>𝑒</m:t>
                          </m:r>
                        </m:e>
                      </m:d>
                    </m:oMath>
                  </m:oMathPara>
                </a14:m>
                <a:endParaRPr lang="fr-FR" sz="2800" dirty="0">
                  <a:solidFill>
                    <a:schemeClr val="accent2">
                      <a:lumMod val="75000"/>
                    </a:schemeClr>
                  </a:solidFill>
                  <a:latin typeface="Titillium" panose="00000500000000000000" pitchFamily="50" charset="0"/>
                </a:endParaRPr>
              </a:p>
            </p:txBody>
          </p:sp>
        </mc:Choice>
        <mc:Fallback xmlns="">
          <p:sp>
            <p:nvSpPr>
              <p:cNvPr id="7" name="Rectangle 6">
                <a:extLst>
                  <a:ext uri="{FF2B5EF4-FFF2-40B4-BE49-F238E27FC236}">
                    <a16:creationId xmlns:a16="http://schemas.microsoft.com/office/drawing/2014/main" id="{0D1BBEA2-5437-49C5-905A-226E8523355B}"/>
                  </a:ext>
                </a:extLst>
              </p:cNvPr>
              <p:cNvSpPr>
                <a:spLocks noRot="1" noChangeAspect="1" noMove="1" noResize="1" noEditPoints="1" noAdjustHandles="1" noChangeArrowheads="1" noChangeShapeType="1" noTextEdit="1"/>
              </p:cNvSpPr>
              <p:nvPr/>
            </p:nvSpPr>
            <p:spPr>
              <a:xfrm>
                <a:off x="350521" y="1717129"/>
                <a:ext cx="11414760" cy="4431983"/>
              </a:xfrm>
              <a:prstGeom prst="rect">
                <a:avLst/>
              </a:prstGeom>
              <a:blipFill>
                <a:blip r:embed="rId3"/>
                <a:stretch>
                  <a:fillRect/>
                </a:stretch>
              </a:blipFill>
            </p:spPr>
            <p:txBody>
              <a:bodyPr/>
              <a:lstStyle/>
              <a:p>
                <a:r>
                  <a:rPr lang="fr-FR">
                    <a:noFill/>
                  </a:rPr>
                  <a:t> </a:t>
                </a:r>
              </a:p>
            </p:txBody>
          </p:sp>
        </mc:Fallback>
      </mc:AlternateContent>
      <p:graphicFrame>
        <p:nvGraphicFramePr>
          <p:cNvPr id="3" name="Tableau 2"/>
          <p:cNvGraphicFramePr>
            <a:graphicFrameLocks noGrp="1"/>
          </p:cNvGraphicFramePr>
          <p:nvPr>
            <p:extLst>
              <p:ext uri="{D42A27DB-BD31-4B8C-83A1-F6EECF244321}">
                <p14:modId xmlns:p14="http://schemas.microsoft.com/office/powerpoint/2010/main" val="3403386730"/>
              </p:ext>
            </p:extLst>
          </p:nvPr>
        </p:nvGraphicFramePr>
        <p:xfrm>
          <a:off x="1993901" y="2814453"/>
          <a:ext cx="8128000" cy="72000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359871310"/>
                    </a:ext>
                  </a:extLst>
                </a:gridCol>
                <a:gridCol w="812800">
                  <a:extLst>
                    <a:ext uri="{9D8B030D-6E8A-4147-A177-3AD203B41FA5}">
                      <a16:colId xmlns:a16="http://schemas.microsoft.com/office/drawing/2014/main" val="1017567670"/>
                    </a:ext>
                  </a:extLst>
                </a:gridCol>
                <a:gridCol w="812800">
                  <a:extLst>
                    <a:ext uri="{9D8B030D-6E8A-4147-A177-3AD203B41FA5}">
                      <a16:colId xmlns:a16="http://schemas.microsoft.com/office/drawing/2014/main" val="1297872507"/>
                    </a:ext>
                  </a:extLst>
                </a:gridCol>
                <a:gridCol w="812800">
                  <a:extLst>
                    <a:ext uri="{9D8B030D-6E8A-4147-A177-3AD203B41FA5}">
                      <a16:colId xmlns:a16="http://schemas.microsoft.com/office/drawing/2014/main" val="2271129154"/>
                    </a:ext>
                  </a:extLst>
                </a:gridCol>
                <a:gridCol w="812800">
                  <a:extLst>
                    <a:ext uri="{9D8B030D-6E8A-4147-A177-3AD203B41FA5}">
                      <a16:colId xmlns:a16="http://schemas.microsoft.com/office/drawing/2014/main" val="1772915037"/>
                    </a:ext>
                  </a:extLst>
                </a:gridCol>
                <a:gridCol w="812800">
                  <a:extLst>
                    <a:ext uri="{9D8B030D-6E8A-4147-A177-3AD203B41FA5}">
                      <a16:colId xmlns:a16="http://schemas.microsoft.com/office/drawing/2014/main" val="2575959392"/>
                    </a:ext>
                  </a:extLst>
                </a:gridCol>
                <a:gridCol w="812800">
                  <a:extLst>
                    <a:ext uri="{9D8B030D-6E8A-4147-A177-3AD203B41FA5}">
                      <a16:colId xmlns:a16="http://schemas.microsoft.com/office/drawing/2014/main" val="2099333220"/>
                    </a:ext>
                  </a:extLst>
                </a:gridCol>
                <a:gridCol w="812800">
                  <a:extLst>
                    <a:ext uri="{9D8B030D-6E8A-4147-A177-3AD203B41FA5}">
                      <a16:colId xmlns:a16="http://schemas.microsoft.com/office/drawing/2014/main" val="2799936555"/>
                    </a:ext>
                  </a:extLst>
                </a:gridCol>
                <a:gridCol w="812800">
                  <a:extLst>
                    <a:ext uri="{9D8B030D-6E8A-4147-A177-3AD203B41FA5}">
                      <a16:colId xmlns:a16="http://schemas.microsoft.com/office/drawing/2014/main" val="1685716019"/>
                    </a:ext>
                  </a:extLst>
                </a:gridCol>
                <a:gridCol w="812800">
                  <a:extLst>
                    <a:ext uri="{9D8B030D-6E8A-4147-A177-3AD203B41FA5}">
                      <a16:colId xmlns:a16="http://schemas.microsoft.com/office/drawing/2014/main" val="3329482546"/>
                    </a:ext>
                  </a:extLst>
                </a:gridCol>
              </a:tblGrid>
              <a:tr h="720000">
                <a:tc>
                  <a:txBody>
                    <a:bodyPr/>
                    <a:lstStyle/>
                    <a:p>
                      <a:pPr algn="ctr"/>
                      <a:r>
                        <a:rPr lang="fr-FR" sz="2400" dirty="0">
                          <a:solidFill>
                            <a:schemeClr val="accent2">
                              <a:lumMod val="75000"/>
                            </a:schemeClr>
                          </a:solidFill>
                          <a:latin typeface="Titillium" panose="00000500000000000000" pitchFamily="50" charset="0"/>
                        </a:rPr>
                        <a:t>82</a:t>
                      </a:r>
                    </a:p>
                  </a:txBody>
                  <a:tcPr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algn="ctr"/>
                      <a:r>
                        <a:rPr lang="fr-FR" sz="2400" dirty="0">
                          <a:solidFill>
                            <a:schemeClr val="accent2">
                              <a:lumMod val="75000"/>
                            </a:schemeClr>
                          </a:solidFill>
                          <a:latin typeface="Titillium" panose="00000500000000000000" pitchFamily="50" charset="0"/>
                        </a:rPr>
                        <a:t>13</a:t>
                      </a:r>
                    </a:p>
                  </a:txBody>
                  <a:tcPr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algn="ctr"/>
                      <a:r>
                        <a:rPr lang="fr-FR" sz="2400" dirty="0">
                          <a:solidFill>
                            <a:schemeClr val="accent2">
                              <a:lumMod val="75000"/>
                            </a:schemeClr>
                          </a:solidFill>
                          <a:latin typeface="Titillium" panose="00000500000000000000" pitchFamily="50" charset="0"/>
                        </a:rPr>
                        <a:t>25</a:t>
                      </a:r>
                    </a:p>
                  </a:txBody>
                  <a:tcPr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algn="ctr"/>
                      <a:r>
                        <a:rPr lang="fr-FR" sz="2400" dirty="0">
                          <a:solidFill>
                            <a:schemeClr val="accent2">
                              <a:lumMod val="75000"/>
                            </a:schemeClr>
                          </a:solidFill>
                          <a:latin typeface="Titillium" panose="00000500000000000000" pitchFamily="50" charset="0"/>
                        </a:rPr>
                        <a:t>38</a:t>
                      </a:r>
                    </a:p>
                  </a:txBody>
                  <a:tcPr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algn="ctr"/>
                      <a:r>
                        <a:rPr lang="fr-FR" sz="2400" dirty="0">
                          <a:solidFill>
                            <a:schemeClr val="accent2">
                              <a:lumMod val="75000"/>
                            </a:schemeClr>
                          </a:solidFill>
                          <a:latin typeface="Titillium" panose="00000500000000000000" pitchFamily="50" charset="0"/>
                        </a:rPr>
                        <a:t>74</a:t>
                      </a:r>
                    </a:p>
                  </a:txBody>
                  <a:tcPr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algn="ctr"/>
                      <a:r>
                        <a:rPr lang="fr-FR" sz="2400" dirty="0">
                          <a:solidFill>
                            <a:schemeClr val="accent2">
                              <a:lumMod val="75000"/>
                            </a:schemeClr>
                          </a:solidFill>
                          <a:latin typeface="Titillium" panose="00000500000000000000" pitchFamily="50" charset="0"/>
                        </a:rPr>
                        <a:t>16</a:t>
                      </a:r>
                    </a:p>
                  </a:txBody>
                  <a:tcPr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algn="ctr"/>
                      <a:r>
                        <a:rPr lang="fr-FR" sz="2400" dirty="0">
                          <a:solidFill>
                            <a:schemeClr val="accent2">
                              <a:lumMod val="75000"/>
                            </a:schemeClr>
                          </a:solidFill>
                          <a:latin typeface="Titillium" panose="00000500000000000000" pitchFamily="50" charset="0"/>
                        </a:rPr>
                        <a:t>12</a:t>
                      </a:r>
                    </a:p>
                  </a:txBody>
                  <a:tcPr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algn="ctr"/>
                      <a:r>
                        <a:rPr lang="fr-FR" sz="2400" dirty="0">
                          <a:solidFill>
                            <a:schemeClr val="accent2">
                              <a:lumMod val="75000"/>
                            </a:schemeClr>
                          </a:solidFill>
                          <a:latin typeface="Titillium" panose="00000500000000000000" pitchFamily="50" charset="0"/>
                        </a:rPr>
                        <a:t>42</a:t>
                      </a:r>
                    </a:p>
                  </a:txBody>
                  <a:tcPr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algn="ctr"/>
                      <a:r>
                        <a:rPr lang="fr-FR" sz="2400" dirty="0">
                          <a:solidFill>
                            <a:schemeClr val="accent2">
                              <a:lumMod val="75000"/>
                            </a:schemeClr>
                          </a:solidFill>
                          <a:latin typeface="Titillium" panose="00000500000000000000" pitchFamily="50" charset="0"/>
                        </a:rPr>
                        <a:t>17</a:t>
                      </a:r>
                    </a:p>
                  </a:txBody>
                  <a:tcPr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algn="ctr"/>
                      <a:r>
                        <a:rPr lang="fr-FR" sz="2400" dirty="0">
                          <a:solidFill>
                            <a:schemeClr val="accent2">
                              <a:lumMod val="75000"/>
                            </a:schemeClr>
                          </a:solidFill>
                          <a:latin typeface="Titillium" panose="00000500000000000000" pitchFamily="50" charset="0"/>
                        </a:rPr>
                        <a:t>61</a:t>
                      </a:r>
                    </a:p>
                  </a:txBody>
                  <a:tcPr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586888367"/>
                  </a:ext>
                </a:extLst>
              </a:tr>
            </a:tbl>
          </a:graphicData>
        </a:graphic>
      </p:graphicFrame>
    </p:spTree>
    <p:extLst>
      <p:ext uri="{BB962C8B-B14F-4D97-AF65-F5344CB8AC3E}">
        <p14:creationId xmlns:p14="http://schemas.microsoft.com/office/powerpoint/2010/main" val="336459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B9730D25-92F7-DBEE-A867-2A7D2878AB4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Qu’est-ce qu’un calcul ?</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3</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414760" cy="3888309"/>
          </a:xfrm>
          <a:prstGeom prst="rect">
            <a:avLst/>
          </a:prstGeom>
        </p:spPr>
        <p:txBody>
          <a:bodyPr wrap="square">
            <a:spAutoFit/>
          </a:bodyPr>
          <a:lstStyle/>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Du latin </a:t>
            </a:r>
            <a:r>
              <a:rPr kumimoji="0" lang="fr-FR" sz="2000" b="0" i="1" u="none" strike="noStrike" kern="1200" cap="none" spc="0" normalizeH="0" baseline="0" noProof="0" dirty="0" err="1">
                <a:ln>
                  <a:noFill/>
                </a:ln>
                <a:solidFill>
                  <a:srgbClr val="FBA41F"/>
                </a:solidFill>
                <a:effectLst/>
                <a:uLnTx/>
                <a:uFillTx/>
                <a:latin typeface="Titillium" panose="00000500000000000000" pitchFamily="50" charset="0"/>
                <a:ea typeface="+mn-ea"/>
                <a:cs typeface="+mn-cs"/>
              </a:rPr>
              <a:t>calculus</a:t>
            </a:r>
            <a:endParaRPr kumimoji="0" lang="fr-FR" sz="2000" b="0" i="1" u="none" strike="noStrike" kern="1200" cap="none" spc="0" normalizeH="0" baseline="0" noProof="0" dirty="0">
              <a:ln>
                <a:noFill/>
              </a:ln>
              <a:solidFill>
                <a:srgbClr val="FBA41F"/>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Calcul simples : comptage, additions…</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Base 1</a:t>
            </a:r>
          </a:p>
        </p:txBody>
      </p:sp>
      <p:pic>
        <p:nvPicPr>
          <p:cNvPr id="4" name="Image 3">
            <a:extLst>
              <a:ext uri="{FF2B5EF4-FFF2-40B4-BE49-F238E27FC236}">
                <a16:creationId xmlns:a16="http://schemas.microsoft.com/office/drawing/2014/main" id="{ECE994E9-AA2D-48D1-9DEC-2F235F4779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62932" y="1182264"/>
            <a:ext cx="3897261" cy="239925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Image 6">
            <a:extLst>
              <a:ext uri="{FF2B5EF4-FFF2-40B4-BE49-F238E27FC236}">
                <a16:creationId xmlns:a16="http://schemas.microsoft.com/office/drawing/2014/main" id="{7CDD904C-D844-47B5-B2D4-FED613009BE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97315" y="4278613"/>
            <a:ext cx="3810624" cy="254041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793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0" end="10"/>
                                            </p:txEl>
                                          </p:spTgt>
                                        </p:tgtEl>
                                        <p:attrNameLst>
                                          <p:attrName>style.visibility</p:attrName>
                                        </p:attrNameLst>
                                      </p:cBhvr>
                                      <p:to>
                                        <p:strVal val="visible"/>
                                      </p:to>
                                    </p:set>
                                    <p:animEffect transition="in" filter="fade">
                                      <p:cBhvr>
                                        <p:cTn id="12" dur="500"/>
                                        <p:tgtEl>
                                          <p:spTgt spid="6">
                                            <p:txEl>
                                              <p:pRg st="10" end="1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11" end="11"/>
                                            </p:txEl>
                                          </p:spTgt>
                                        </p:tgtEl>
                                        <p:attrNameLst>
                                          <p:attrName>style.visibility</p:attrName>
                                        </p:attrNameLst>
                                      </p:cBhvr>
                                      <p:to>
                                        <p:strVal val="visible"/>
                                      </p:to>
                                    </p:set>
                                    <p:animEffect transition="in" filter="fade">
                                      <p:cBhvr>
                                        <p:cTn id="15" dur="500"/>
                                        <p:tgtEl>
                                          <p:spTgt spid="6">
                                            <p:txEl>
                                              <p:pRg st="11" end="1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1286D986-7ACD-BA4C-B16A-8C828408C7A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Différents types de problèmes</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30</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414760" cy="365934"/>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25000" noProof="0" dirty="0">
              <a:ln>
                <a:noFill/>
              </a:ln>
              <a:solidFill>
                <a:srgbClr val="878787">
                  <a:lumMod val="75000"/>
                </a:srgbClr>
              </a:solidFill>
              <a:effectLst/>
              <a:uLnTx/>
              <a:uFillTx/>
              <a:latin typeface="Titillium" panose="00000500000000000000" pitchFamily="50" charset="0"/>
              <a:ea typeface="+mn-ea"/>
              <a:cs typeface="+mn-cs"/>
            </a:endParaRPr>
          </a:p>
        </p:txBody>
      </p:sp>
      <p:sp>
        <p:nvSpPr>
          <p:cNvPr id="7" name="Rectangle 6">
            <a:extLst>
              <a:ext uri="{FF2B5EF4-FFF2-40B4-BE49-F238E27FC236}">
                <a16:creationId xmlns:a16="http://schemas.microsoft.com/office/drawing/2014/main" id="{0D1BBEA2-5437-49C5-905A-226E8523355B}"/>
              </a:ext>
            </a:extLst>
          </p:cNvPr>
          <p:cNvSpPr/>
          <p:nvPr/>
        </p:nvSpPr>
        <p:spPr>
          <a:xfrm>
            <a:off x="350521" y="1717129"/>
            <a:ext cx="11414760" cy="4708981"/>
          </a:xfrm>
          <a:prstGeom prst="rect">
            <a:avLst/>
          </a:prstGeom>
        </p:spPr>
        <p:txBody>
          <a:bodyPr wrap="square">
            <a:spAutoFit/>
          </a:bodyPr>
          <a:lstStyle/>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Problèmes de décision :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problèmes pour lesquels la réponse est soit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oui</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soit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non</a:t>
            </a:r>
          </a:p>
          <a:p>
            <a:pPr marL="639696" marR="0" lvl="1" indent="0" algn="l" defTabSz="914309" rtl="0" eaLnBrk="1" fontAlgn="auto" latinLnBrk="0" hangingPunct="1">
              <a:lnSpc>
                <a:spcPct val="150000"/>
              </a:lnSpc>
              <a:spcBef>
                <a:spcPts val="0"/>
              </a:spcBef>
              <a:spcAft>
                <a:spcPts val="0"/>
              </a:spcAft>
              <a:buClrTx/>
              <a:buSzTx/>
              <a:buFontTx/>
              <a:buNone/>
              <a:tabLst/>
              <a:defRPr/>
            </a:pP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Ex. : le nombre 1234567 est-il premier ?</a:t>
            </a:r>
          </a:p>
          <a:p>
            <a:pPr marL="639696" marR="0" lvl="1" indent="0" algn="l" defTabSz="914309" rtl="0" eaLnBrk="1" fontAlgn="auto" latinLnBrk="0" hangingPunct="1">
              <a:lnSpc>
                <a:spcPct val="150000"/>
              </a:lnSpc>
              <a:spcBef>
                <a:spcPts val="0"/>
              </a:spcBef>
              <a:spcAft>
                <a:spcPts val="0"/>
              </a:spcAft>
              <a:buClrTx/>
              <a:buSzTx/>
              <a:buFontTx/>
              <a:buNone/>
              <a:tabLst/>
              <a:defRPr/>
            </a:pPr>
            <a:endPar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Problèmes de dénombrement :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problèmes pour lesquels on veut compter le nombre de solutions</a:t>
            </a:r>
          </a:p>
          <a:p>
            <a:pPr marL="639696" marR="0" lvl="1" indent="0" algn="l" defTabSz="914309" rtl="0" eaLnBrk="1" fontAlgn="auto" latinLnBrk="0" hangingPunct="1">
              <a:lnSpc>
                <a:spcPct val="150000"/>
              </a:lnSpc>
              <a:spcBef>
                <a:spcPts val="0"/>
              </a:spcBef>
              <a:spcAft>
                <a:spcPts val="0"/>
              </a:spcAft>
              <a:buClrTx/>
              <a:buSzTx/>
              <a:buFontTx/>
              <a:buNone/>
              <a:tabLst/>
              <a:defRPr/>
            </a:pP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Ex. : compter le nombre de solutions au problème des huit reines</a:t>
            </a:r>
          </a:p>
          <a:p>
            <a:pPr marL="639696" marR="0" lvl="1" indent="0" algn="l" defTabSz="914309" rtl="0" eaLnBrk="1" fontAlgn="auto" latinLnBrk="0" hangingPunct="1">
              <a:lnSpc>
                <a:spcPct val="150000"/>
              </a:lnSpc>
              <a:spcBef>
                <a:spcPts val="0"/>
              </a:spcBef>
              <a:spcAft>
                <a:spcPts val="0"/>
              </a:spcAft>
              <a:buClrTx/>
              <a:buSzTx/>
              <a:buFontTx/>
              <a:buNone/>
              <a:tabLst/>
              <a:defRPr/>
            </a:pPr>
            <a:endParaRPr kumimoji="0" lang="fr-FR" sz="2000" b="0" i="1" u="none" strike="noStrike" kern="1200" cap="none" spc="0" normalizeH="0" baseline="0" noProof="0" dirty="0">
              <a:ln>
                <a:noFill/>
              </a:ln>
              <a:solidFill>
                <a:srgbClr val="FBA41F"/>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Problèmes d’optimisation :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problèmes pour lesquels on cherche la «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meilleure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solution</a:t>
            </a:r>
          </a:p>
          <a:p>
            <a:pPr marL="639696" marR="0" lvl="1" indent="0" algn="l" defTabSz="914309" rtl="0" eaLnBrk="1" fontAlgn="auto" latinLnBrk="0" hangingPunct="1">
              <a:lnSpc>
                <a:spcPct val="150000"/>
              </a:lnSpc>
              <a:spcBef>
                <a:spcPts val="0"/>
              </a:spcBef>
              <a:spcAft>
                <a:spcPts val="0"/>
              </a:spcAft>
              <a:buClrTx/>
              <a:buSzTx/>
              <a:buFontTx/>
              <a:buNone/>
              <a:tabLst/>
              <a:defRPr/>
            </a:pP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Ex. : trouver l’itinéraire le plus rapide pour aller de Nice à Brest en évitant les péages</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a:t>
            </a:r>
          </a:p>
        </p:txBody>
      </p:sp>
    </p:spTree>
    <p:extLst>
      <p:ext uri="{BB962C8B-B14F-4D97-AF65-F5344CB8AC3E}">
        <p14:creationId xmlns:p14="http://schemas.microsoft.com/office/powerpoint/2010/main" val="199405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0CAB06F8-53A3-BD55-0169-249D3B2331C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Optimisation vs décision</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31</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414760" cy="365934"/>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25000" noProof="0" dirty="0">
              <a:ln>
                <a:noFill/>
              </a:ln>
              <a:solidFill>
                <a:srgbClr val="878787">
                  <a:lumMod val="75000"/>
                </a:srgbClr>
              </a:solidFill>
              <a:effectLst/>
              <a:uLnTx/>
              <a:uFillTx/>
              <a:latin typeface="Titillium" panose="00000500000000000000" pitchFamily="50" charset="0"/>
              <a:ea typeface="+mn-ea"/>
              <a:cs typeface="+mn-cs"/>
            </a:endParaRPr>
          </a:p>
        </p:txBody>
      </p:sp>
      <p:sp>
        <p:nvSpPr>
          <p:cNvPr id="7" name="Rectangle 6">
            <a:extLst>
              <a:ext uri="{FF2B5EF4-FFF2-40B4-BE49-F238E27FC236}">
                <a16:creationId xmlns:a16="http://schemas.microsoft.com/office/drawing/2014/main" id="{0D1BBEA2-5437-49C5-905A-226E8523355B}"/>
              </a:ext>
            </a:extLst>
          </p:cNvPr>
          <p:cNvSpPr/>
          <p:nvPr/>
        </p:nvSpPr>
        <p:spPr>
          <a:xfrm>
            <a:off x="350521" y="1717129"/>
            <a:ext cx="11414760" cy="5170646"/>
          </a:xfrm>
          <a:prstGeom prst="rect">
            <a:avLst/>
          </a:prstGeom>
        </p:spPr>
        <p:txBody>
          <a:bodyPr wrap="square">
            <a:spAutoFit/>
          </a:bodyPr>
          <a:lstStyle/>
          <a:p>
            <a:pPr marL="182541" marR="0" lvl="0" indent="0" algn="l" defTabSz="914309"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FBA41F"/>
                </a:solidFill>
                <a:effectLst/>
                <a:uLnTx/>
                <a:uFillTx/>
                <a:latin typeface="Calibri" panose="020F0502020204030204"/>
                <a:ea typeface="+mn-ea"/>
                <a:cs typeface="+mn-cs"/>
              </a:rPr>
              <a:t>💡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A tout problème d’optimisation correspond un problème de décision</a:t>
            </a:r>
          </a:p>
          <a:p>
            <a:pPr marL="182541" marR="0" lvl="0" indent="0" algn="l" defTabSz="914309"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Exemple :</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Problème d’optimisation</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trouver l’itinéraire le plus court entre Nice et Brest</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Problème de décision associé</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existe-t-il un itinéraire entre Nice et Brest de moins de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k</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km ?</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FBA41F"/>
                </a:solidFill>
                <a:effectLst/>
                <a:uLnTx/>
                <a:uFillTx/>
                <a:latin typeface="Calibri" panose="020F0502020204030204"/>
                <a:ea typeface="+mn-ea"/>
                <a:cs typeface="+mn-cs"/>
              </a:rPr>
              <a:t>💡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Un </a:t>
            </a: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problème de décision n’est pas plus difficile à résoudre qu’un problème d’optimisation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Si on sait résoudre le problème d’optimisation, on sait résoudre le problème de décision, en vérifiant si la solution est &lt; 1000 km</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Inversement, si on sait résoudre le problème de décision, on peut résoudre le problème d’</a:t>
            </a:r>
            <a:r>
              <a:rPr kumimoji="0" lang="fr-FR" sz="2000" b="0" i="0" u="none" strike="noStrike" kern="1200" cap="none" spc="0" normalizeH="0" baseline="0" noProof="0" dirty="0" err="1">
                <a:ln>
                  <a:noFill/>
                </a:ln>
                <a:solidFill>
                  <a:srgbClr val="878787">
                    <a:lumMod val="75000"/>
                  </a:srgbClr>
                </a:solidFill>
                <a:effectLst/>
                <a:uLnTx/>
                <a:uFillTx/>
                <a:latin typeface="Titillium" panose="00000500000000000000" pitchFamily="50" charset="0"/>
                <a:ea typeface="+mn-ea"/>
                <a:cs typeface="+mn-cs"/>
              </a:rPr>
              <a:t>optimisatio</a:t>
            </a:r>
            <a:r>
              <a:rPr lang="fr-FR" sz="2000" dirty="0">
                <a:solidFill>
                  <a:srgbClr val="878787">
                    <a:lumMod val="75000"/>
                  </a:srgbClr>
                </a:solidFill>
                <a:latin typeface="Titillium" panose="00000500000000000000" pitchFamily="50" charset="0"/>
              </a:rPr>
              <a:t>n associé par </a:t>
            </a:r>
            <a:r>
              <a:rPr lang="fr-FR" sz="2000" i="1" dirty="0">
                <a:solidFill>
                  <a:srgbClr val="878787">
                    <a:lumMod val="75000"/>
                  </a:srgbClr>
                </a:solidFill>
                <a:latin typeface="Titillium" panose="00000500000000000000" pitchFamily="50" charset="0"/>
              </a:rPr>
              <a:t>dichotomie</a:t>
            </a: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Arial Unicode MS" panose="020B0604020202020204" pitchFamily="34" charset="-128"/>
                <a:cs typeface="Arial Unicode MS" panose="020B0604020202020204" pitchFamily="34" charset="-128"/>
              </a:rPr>
              <a:t>⇒ en théorie, on peut se « limiter » à l’étude des problèmes de décision</a:t>
            </a:r>
            <a:endPar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endParaRPr>
          </a:p>
        </p:txBody>
      </p:sp>
    </p:spTree>
    <p:extLst>
      <p:ext uri="{BB962C8B-B14F-4D97-AF65-F5344CB8AC3E}">
        <p14:creationId xmlns:p14="http://schemas.microsoft.com/office/powerpoint/2010/main" val="176803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5D5A7B44-3DE1-3C3D-B799-D25B5FF495A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dirty="0">
                <a:latin typeface="Titillium Lt" panose="00000400000000000000" pitchFamily="50" charset="0"/>
              </a:rPr>
              <a:t>Instance d’un </a:t>
            </a:r>
            <a:r>
              <a:rPr lang="fr-FR" noProof="0" dirty="0">
                <a:latin typeface="Titillium Lt" panose="00000400000000000000" pitchFamily="50" charset="0"/>
              </a:rPr>
              <a:t>problème et taille</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32</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290409"/>
            <a:ext cx="11414760" cy="5940088"/>
          </a:xfrm>
          <a:prstGeom prst="rect">
            <a:avLst/>
          </a:prstGeom>
        </p:spPr>
        <p:txBody>
          <a:bodyPr wrap="square">
            <a:spAutoFit/>
          </a:bodyPr>
          <a:lstStyle/>
          <a:p>
            <a:pPr marL="525441" lvl="0" indent="-342900" defTabSz="914309">
              <a:lnSpc>
                <a:spcPct val="150000"/>
              </a:lnSpc>
              <a:buFont typeface="Wingdings" panose="05000000000000000000" pitchFamily="2" charset="2"/>
              <a:buChar char="§"/>
              <a:defRPr/>
            </a:pPr>
            <a:r>
              <a:rPr lang="fr-FR" sz="2000" dirty="0">
                <a:solidFill>
                  <a:schemeClr val="accent2">
                    <a:lumMod val="75000"/>
                  </a:schemeClr>
                </a:solidFill>
                <a:latin typeface="Titillium" panose="00000500000000000000" pitchFamily="50" charset="0"/>
              </a:rPr>
              <a:t>Une </a:t>
            </a:r>
            <a:r>
              <a:rPr lang="fr-FR" sz="2000" dirty="0">
                <a:solidFill>
                  <a:schemeClr val="tx2"/>
                </a:solidFill>
                <a:latin typeface="Titillium" panose="00000500000000000000" pitchFamily="50" charset="0"/>
              </a:rPr>
              <a:t>instance</a:t>
            </a:r>
            <a:r>
              <a:rPr lang="fr-FR" sz="2000" dirty="0">
                <a:solidFill>
                  <a:schemeClr val="accent2">
                    <a:lumMod val="75000"/>
                  </a:schemeClr>
                </a:solidFill>
                <a:latin typeface="Titillium" panose="00000500000000000000" pitchFamily="50" charset="0"/>
              </a:rPr>
              <a:t> d’un problème correspond à une </a:t>
            </a:r>
            <a:r>
              <a:rPr lang="fr-FR" sz="2000" dirty="0">
                <a:latin typeface="Titillium" panose="00000500000000000000" pitchFamily="50" charset="0"/>
              </a:rPr>
              <a:t>spécification de tous les paramètres d’entrées</a:t>
            </a:r>
            <a:r>
              <a:rPr lang="fr-FR" sz="2000" dirty="0">
                <a:solidFill>
                  <a:schemeClr val="accent2">
                    <a:lumMod val="75000"/>
                  </a:schemeClr>
                </a:solidFill>
                <a:latin typeface="Titillium" panose="00000500000000000000" pitchFamily="50" charset="0"/>
              </a:rPr>
              <a:t> du problème</a:t>
            </a:r>
          </a:p>
          <a:p>
            <a:pPr marL="182541" defTabSz="914309">
              <a:lnSpc>
                <a:spcPct val="150000"/>
              </a:lnSpc>
              <a:defRPr/>
            </a:pPr>
            <a:r>
              <a:rPr lang="fr-FR" sz="2000" dirty="0">
                <a:solidFill>
                  <a:srgbClr val="878787">
                    <a:lumMod val="75000"/>
                  </a:srgbClr>
                </a:solidFill>
                <a:latin typeface="Titillium" panose="00000500000000000000" pitchFamily="50" charset="0"/>
              </a:rPr>
              <a:t>	</a:t>
            </a:r>
            <a:r>
              <a:rPr lang="fr-FR" sz="2000" dirty="0">
                <a:solidFill>
                  <a:srgbClr val="1CBB9F"/>
                </a:solidFill>
                <a:latin typeface="Titillium" panose="00000500000000000000" pitchFamily="50" charset="0"/>
              </a:rPr>
              <a:t>Exemples :</a:t>
            </a:r>
          </a:p>
          <a:p>
            <a:pPr marL="1439841" lvl="2" indent="-342900" defTabSz="914309">
              <a:lnSpc>
                <a:spcPct val="150000"/>
              </a:lnSpc>
              <a:buFont typeface="Arial" panose="020B0604020202020204" pitchFamily="34" charset="0"/>
              <a:buChar char="•"/>
              <a:defRPr/>
            </a:pPr>
            <a:r>
              <a:rPr lang="fr-FR" sz="2000" dirty="0">
                <a:solidFill>
                  <a:schemeClr val="bg2"/>
                </a:solidFill>
                <a:latin typeface="Titillium" panose="00000500000000000000" pitchFamily="50" charset="0"/>
              </a:rPr>
              <a:t>123 + 456</a:t>
            </a:r>
            <a:r>
              <a:rPr lang="fr-FR" sz="2000" dirty="0">
                <a:solidFill>
                  <a:srgbClr val="878787">
                    <a:lumMod val="75000"/>
                  </a:srgbClr>
                </a:solidFill>
                <a:latin typeface="Titillium" panose="00000500000000000000" pitchFamily="50" charset="0"/>
              </a:rPr>
              <a:t> est une </a:t>
            </a:r>
            <a:r>
              <a:rPr lang="fr-FR" sz="2000" i="1" dirty="0">
                <a:solidFill>
                  <a:srgbClr val="878787">
                    <a:lumMod val="75000"/>
                  </a:srgbClr>
                </a:solidFill>
                <a:latin typeface="Titillium" panose="00000500000000000000" pitchFamily="50" charset="0"/>
              </a:rPr>
              <a:t>instance</a:t>
            </a:r>
            <a:r>
              <a:rPr lang="fr-FR" sz="2000" dirty="0">
                <a:solidFill>
                  <a:srgbClr val="878787">
                    <a:lumMod val="75000"/>
                  </a:srgbClr>
                </a:solidFill>
                <a:latin typeface="Titillium" panose="00000500000000000000" pitchFamily="50" charset="0"/>
              </a:rPr>
              <a:t> du problème de l’addition de deux entiers</a:t>
            </a:r>
          </a:p>
          <a:p>
            <a:pPr marL="1439841" lvl="2" indent="-342900" defTabSz="914309">
              <a:lnSpc>
                <a:spcPct val="150000"/>
              </a:lnSpc>
              <a:buFont typeface="Arial" panose="020B0604020202020204" pitchFamily="34" charset="0"/>
              <a:buChar char="•"/>
              <a:defRPr/>
            </a:pPr>
            <a:r>
              <a:rPr lang="fr-FR" sz="2000" dirty="0">
                <a:solidFill>
                  <a:srgbClr val="878787">
                    <a:lumMod val="75000"/>
                  </a:srgbClr>
                </a:solidFill>
                <a:latin typeface="Titillium" panose="00000500000000000000" pitchFamily="50" charset="0"/>
              </a:rPr>
              <a:t>une grille de sudoku particulière est une </a:t>
            </a:r>
            <a:r>
              <a:rPr lang="fr-FR" sz="2000" i="1" dirty="0">
                <a:solidFill>
                  <a:srgbClr val="878787">
                    <a:lumMod val="75000"/>
                  </a:srgbClr>
                </a:solidFill>
                <a:latin typeface="Titillium" panose="00000500000000000000" pitchFamily="50" charset="0"/>
              </a:rPr>
              <a:t>instance</a:t>
            </a:r>
            <a:r>
              <a:rPr lang="fr-FR" sz="2000" dirty="0">
                <a:solidFill>
                  <a:srgbClr val="878787">
                    <a:lumMod val="75000"/>
                  </a:srgbClr>
                </a:solidFill>
                <a:latin typeface="Titillium" panose="00000500000000000000" pitchFamily="50" charset="0"/>
              </a:rPr>
              <a:t> du problème du sudoku</a:t>
            </a:r>
          </a:p>
          <a:p>
            <a:pPr marL="182541" marR="0" lvl="0" indent="0" algn="l" defTabSz="914309" rtl="0" eaLnBrk="1" fontAlgn="auto" latinLnBrk="0" hangingPunct="1">
              <a:lnSpc>
                <a:spcPct val="150000"/>
              </a:lnSpc>
              <a:spcBef>
                <a:spcPts val="0"/>
              </a:spcBef>
              <a:spcAft>
                <a:spcPts val="0"/>
              </a:spcAft>
              <a:buClrTx/>
              <a:buSzTx/>
              <a:buFontTx/>
              <a:buNone/>
              <a:tabLst/>
              <a:defRPr/>
            </a:pPr>
            <a:endParaRPr lang="fr-FR" sz="2000" dirty="0">
              <a:solidFill>
                <a:srgbClr val="878787">
                  <a:lumMod val="75000"/>
                </a:srgbClr>
              </a:solidFill>
              <a:latin typeface="Titillium" panose="00000500000000000000" pitchFamily="50" charset="0"/>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La </a:t>
            </a:r>
            <a:r>
              <a:rPr kumimoji="0" lang="fr-FR" sz="2000" b="0" i="0" u="none" strike="noStrike" kern="1200" cap="none" spc="0" normalizeH="0" baseline="0" noProof="0" dirty="0">
                <a:ln>
                  <a:noFill/>
                </a:ln>
                <a:solidFill>
                  <a:schemeClr val="tx2"/>
                </a:solidFill>
                <a:effectLst/>
                <a:uLnTx/>
                <a:uFillTx/>
                <a:latin typeface="Titillium" panose="00000500000000000000" pitchFamily="50" charset="0"/>
                <a:ea typeface="+mn-ea"/>
                <a:cs typeface="+mn-cs"/>
              </a:rPr>
              <a:t>taille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d’une instance correspond au </a:t>
            </a:r>
            <a:r>
              <a:rPr kumimoji="0" lang="fr-FR" sz="2000" b="0" i="0" u="none" strike="noStrike" kern="1200" cap="none" spc="0" normalizeH="0" baseline="0" noProof="0" dirty="0">
                <a:ln>
                  <a:noFill/>
                </a:ln>
                <a:effectLst/>
                <a:uLnTx/>
                <a:uFillTx/>
                <a:latin typeface="Titillium" panose="00000500000000000000" pitchFamily="50" charset="0"/>
                <a:ea typeface="+mn-ea"/>
                <a:cs typeface="+mn-cs"/>
              </a:rPr>
              <a:t>nombres de symboles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utilisés pour écrire cette instance</a:t>
            </a:r>
            <a:r>
              <a:rPr kumimoji="0" lang="fr-FR" sz="2000" b="0" i="0" u="none" strike="noStrike" kern="1200" cap="none" spc="0" normalizeH="0" noProof="0" dirty="0">
                <a:ln>
                  <a:noFill/>
                </a:ln>
                <a:solidFill>
                  <a:srgbClr val="878787">
                    <a:lumMod val="75000"/>
                  </a:srgbClr>
                </a:solidFill>
                <a:effectLst/>
                <a:uLnTx/>
                <a:uFillTx/>
                <a:latin typeface="Titillium" panose="00000500000000000000" pitchFamily="50" charset="0"/>
                <a:ea typeface="+mn-ea"/>
                <a:cs typeface="+mn-cs"/>
              </a:rPr>
              <a:t> dans un alphabet donné :</a:t>
            </a:r>
          </a:p>
          <a:p>
            <a:pPr marL="182541" marR="0" lvl="0" algn="l" defTabSz="914309" rtl="0" eaLnBrk="1" fontAlgn="auto" latinLnBrk="0" hangingPunct="1">
              <a:lnSpc>
                <a:spcPct val="150000"/>
              </a:lnSpc>
              <a:spcBef>
                <a:spcPts val="0"/>
              </a:spcBef>
              <a:spcAft>
                <a:spcPts val="0"/>
              </a:spcAft>
              <a:buClrTx/>
              <a:buSzTx/>
              <a:tabLst/>
              <a:defRPr/>
            </a:pPr>
            <a:r>
              <a:rPr lang="fr-FR" sz="2000" dirty="0">
                <a:solidFill>
                  <a:srgbClr val="878787">
                    <a:lumMod val="75000"/>
                  </a:srgbClr>
                </a:solidFill>
                <a:latin typeface="Titillium" panose="00000500000000000000" pitchFamily="50" charset="0"/>
              </a:rPr>
              <a:t>	</a:t>
            </a:r>
            <a:r>
              <a:rPr lang="fr-FR" sz="2000" dirty="0">
                <a:solidFill>
                  <a:srgbClr val="1CBB9F"/>
                </a:solidFill>
                <a:latin typeface="Titillium" panose="00000500000000000000" pitchFamily="50" charset="0"/>
              </a:rPr>
              <a:t>Exemple :</a:t>
            </a:r>
            <a:r>
              <a:rPr lang="fr-FR" sz="2000" dirty="0">
                <a:solidFill>
                  <a:schemeClr val="accent2">
                    <a:lumMod val="75000"/>
                  </a:schemeClr>
                </a:solidFill>
                <a:latin typeface="Titillium" panose="00000500000000000000" pitchFamily="50" charset="0"/>
              </a:rPr>
              <a:t> la taille de l’instance 123 + 456 du problème de l’addition est 3 + 3 = 6 en base 10 et</a:t>
            </a:r>
          </a:p>
          <a:p>
            <a:pPr marL="182541" marR="0" lvl="0" algn="l" defTabSz="914309" rtl="0" eaLnBrk="1" fontAlgn="auto" latinLnBrk="0" hangingPunct="1">
              <a:lnSpc>
                <a:spcPct val="150000"/>
              </a:lnSpc>
              <a:spcBef>
                <a:spcPts val="0"/>
              </a:spcBef>
              <a:spcAft>
                <a:spcPts val="0"/>
              </a:spcAft>
              <a:buClrTx/>
              <a:buSzTx/>
              <a:tabLst/>
              <a:defRPr/>
            </a:pPr>
            <a:r>
              <a:rPr lang="fr-FR" sz="2000" dirty="0">
                <a:solidFill>
                  <a:schemeClr val="accent2">
                    <a:lumMod val="75000"/>
                  </a:schemeClr>
                </a:solidFill>
                <a:latin typeface="Titillium" panose="00000500000000000000" pitchFamily="50" charset="0"/>
              </a:rPr>
              <a:t>	7 + 9 = 16 en base 2 (+ 1 symbole pour séparer les données)</a:t>
            </a:r>
          </a:p>
          <a:p>
            <a:pPr marL="182541" marR="0" lvl="0" algn="l" defTabSz="914309" rtl="0" eaLnBrk="1" fontAlgn="auto" latinLnBrk="0" hangingPunct="1">
              <a:lnSpc>
                <a:spcPct val="150000"/>
              </a:lnSpc>
              <a:spcBef>
                <a:spcPts val="0"/>
              </a:spcBef>
              <a:spcAft>
                <a:spcPts val="0"/>
              </a:spcAft>
              <a:buClrTx/>
              <a:buSzTx/>
              <a:tabLst/>
              <a:defRPr/>
            </a:pPr>
            <a:endParaRPr kumimoji="0" lang="fr-FR" sz="2000" b="0" i="0" u="none" strike="noStrike" kern="1200" cap="none" spc="0" normalizeH="0" baseline="-25000" noProof="0" dirty="0">
              <a:ln>
                <a:noFill/>
              </a:ln>
              <a:solidFill>
                <a:schemeClr val="accent2">
                  <a:lumMod val="75000"/>
                </a:schemeClr>
              </a:solidFill>
              <a:effectLst/>
              <a:uLnTx/>
              <a:uFillTx/>
              <a:latin typeface="Titillium" panose="00000500000000000000" pitchFamily="50" charset="0"/>
              <a:ea typeface="+mn-ea"/>
              <a:cs typeface="+mn-cs"/>
            </a:endParaRPr>
          </a:p>
          <a:p>
            <a:pPr marL="182541" lvl="0" defTabSz="914309">
              <a:lnSpc>
                <a:spcPct val="150000"/>
              </a:lnSpc>
              <a:defRPr/>
            </a:pPr>
            <a:r>
              <a:rPr lang="fr-FR" sz="2000" dirty="0">
                <a:solidFill>
                  <a:srgbClr val="FBA41F"/>
                </a:solidFill>
              </a:rPr>
              <a:t>💡 </a:t>
            </a:r>
            <a:r>
              <a:rPr lang="fr-FR" sz="2000" dirty="0">
                <a:solidFill>
                  <a:srgbClr val="FBA41F"/>
                </a:solidFill>
                <a:latin typeface="Titillium" panose="00000500000000000000" pitchFamily="50" charset="0"/>
              </a:rPr>
              <a:t>Rappel : </a:t>
            </a:r>
            <a:r>
              <a:rPr lang="fr-FR" sz="2000" dirty="0">
                <a:solidFill>
                  <a:srgbClr val="878787">
                    <a:lumMod val="75000"/>
                  </a:srgbClr>
                </a:solidFill>
                <a:latin typeface="Titillium" panose="00000500000000000000" pitchFamily="50" charset="0"/>
              </a:rPr>
              <a:t>la taille de l’alphabet choisi n’a pas une grande importance, du moment qu’il comporte au moins deux symboles</a:t>
            </a:r>
            <a:endParaRPr kumimoji="0" lang="fr-FR" sz="2000" b="0" i="0" u="none" strike="noStrike" kern="1200" cap="none" spc="0" normalizeH="0" baseline="-25000" noProof="0" dirty="0">
              <a:ln>
                <a:noFill/>
              </a:ln>
              <a:solidFill>
                <a:schemeClr val="accent2">
                  <a:lumMod val="75000"/>
                </a:schemeClr>
              </a:solidFill>
              <a:effectLst/>
              <a:uLnTx/>
              <a:uFillTx/>
              <a:latin typeface="Titillium" panose="00000500000000000000" pitchFamily="50" charset="0"/>
              <a:ea typeface="+mn-ea"/>
              <a:cs typeface="+mn-cs"/>
            </a:endParaRPr>
          </a:p>
        </p:txBody>
      </p:sp>
    </p:spTree>
    <p:extLst>
      <p:ext uri="{BB962C8B-B14F-4D97-AF65-F5344CB8AC3E}">
        <p14:creationId xmlns:p14="http://schemas.microsoft.com/office/powerpoint/2010/main" val="506181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1DE7E028-C5FF-E2B0-E6B1-9B97BF07D6D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0" y="7"/>
            <a:ext cx="12192000" cy="428977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CBB9F"/>
              </a:solidFill>
              <a:effectLst/>
              <a:uLnTx/>
              <a:uFillTx/>
              <a:latin typeface="Calibri" panose="020F0502020204030204"/>
              <a:ea typeface="+mn-ea"/>
              <a:cs typeface="+mn-cs"/>
            </a:endParaRPr>
          </a:p>
        </p:txBody>
      </p:sp>
      <p:sp>
        <p:nvSpPr>
          <p:cNvPr id="82" name="Freeform 5"/>
          <p:cNvSpPr>
            <a:spLocks noEditPoints="1"/>
          </p:cNvSpPr>
          <p:nvPr/>
        </p:nvSpPr>
        <p:spPr bwMode="auto">
          <a:xfrm>
            <a:off x="1200836" y="1915755"/>
            <a:ext cx="9790339" cy="2374029"/>
          </a:xfrm>
          <a:custGeom>
            <a:avLst/>
            <a:gdLst>
              <a:gd name="T0" fmla="*/ 10828 w 11635"/>
              <a:gd name="T1" fmla="*/ 718 h 2818"/>
              <a:gd name="T2" fmla="*/ 10188 w 11635"/>
              <a:gd name="T3" fmla="*/ 754 h 2818"/>
              <a:gd name="T4" fmla="*/ 9592 w 11635"/>
              <a:gd name="T5" fmla="*/ 1294 h 2818"/>
              <a:gd name="T6" fmla="*/ 8364 w 11635"/>
              <a:gd name="T7" fmla="*/ 1162 h 2818"/>
              <a:gd name="T8" fmla="*/ 8092 w 11635"/>
              <a:gd name="T9" fmla="*/ 350 h 2818"/>
              <a:gd name="T10" fmla="*/ 7564 w 11635"/>
              <a:gd name="T11" fmla="*/ 586 h 2818"/>
              <a:gd name="T12" fmla="*/ 7484 w 11635"/>
              <a:gd name="T13" fmla="*/ 642 h 2818"/>
              <a:gd name="T14" fmla="*/ 6692 w 11635"/>
              <a:gd name="T15" fmla="*/ 1450 h 2818"/>
              <a:gd name="T16" fmla="*/ 4340 w 11635"/>
              <a:gd name="T17" fmla="*/ 1650 h 2818"/>
              <a:gd name="T18" fmla="*/ 4000 w 11635"/>
              <a:gd name="T19" fmla="*/ 594 h 2818"/>
              <a:gd name="T20" fmla="*/ 3616 w 11635"/>
              <a:gd name="T21" fmla="*/ 1114 h 2818"/>
              <a:gd name="T22" fmla="*/ 2956 w 11635"/>
              <a:gd name="T23" fmla="*/ 866 h 2818"/>
              <a:gd name="T24" fmla="*/ 2404 w 11635"/>
              <a:gd name="T25" fmla="*/ 142 h 2818"/>
              <a:gd name="T26" fmla="*/ 2384 w 11635"/>
              <a:gd name="T27" fmla="*/ 562 h 2818"/>
              <a:gd name="T28" fmla="*/ 1704 w 11635"/>
              <a:gd name="T29" fmla="*/ 806 h 2818"/>
              <a:gd name="T30" fmla="*/ 536 w 11635"/>
              <a:gd name="T31" fmla="*/ 434 h 2818"/>
              <a:gd name="T32" fmla="*/ 668 w 11635"/>
              <a:gd name="T33" fmla="*/ 834 h 2818"/>
              <a:gd name="T34" fmla="*/ 736 w 11635"/>
              <a:gd name="T35" fmla="*/ 1558 h 2818"/>
              <a:gd name="T36" fmla="*/ 1160 w 11635"/>
              <a:gd name="T37" fmla="*/ 1390 h 2818"/>
              <a:gd name="T38" fmla="*/ 2172 w 11635"/>
              <a:gd name="T39" fmla="*/ 1346 h 2818"/>
              <a:gd name="T40" fmla="*/ 2768 w 11635"/>
              <a:gd name="T41" fmla="*/ 1038 h 2818"/>
              <a:gd name="T42" fmla="*/ 3136 w 11635"/>
              <a:gd name="T43" fmla="*/ 1714 h 2818"/>
              <a:gd name="T44" fmla="*/ 3972 w 11635"/>
              <a:gd name="T45" fmla="*/ 2042 h 2818"/>
              <a:gd name="T46" fmla="*/ 4148 w 11635"/>
              <a:gd name="T47" fmla="*/ 1662 h 2818"/>
              <a:gd name="T48" fmla="*/ 5308 w 11635"/>
              <a:gd name="T49" fmla="*/ 2782 h 2818"/>
              <a:gd name="T50" fmla="*/ 6804 w 11635"/>
              <a:gd name="T51" fmla="*/ 2094 h 2818"/>
              <a:gd name="T52" fmla="*/ 7844 w 11635"/>
              <a:gd name="T53" fmla="*/ 1430 h 2818"/>
              <a:gd name="T54" fmla="*/ 8224 w 11635"/>
              <a:gd name="T55" fmla="*/ 1626 h 2818"/>
              <a:gd name="T56" fmla="*/ 8484 w 11635"/>
              <a:gd name="T57" fmla="*/ 1242 h 2818"/>
              <a:gd name="T58" fmla="*/ 8788 w 11635"/>
              <a:gd name="T59" fmla="*/ 2366 h 2818"/>
              <a:gd name="T60" fmla="*/ 9168 w 11635"/>
              <a:gd name="T61" fmla="*/ 1902 h 2818"/>
              <a:gd name="T62" fmla="*/ 10460 w 11635"/>
              <a:gd name="T63" fmla="*/ 2122 h 2818"/>
              <a:gd name="T64" fmla="*/ 9600 w 11635"/>
              <a:gd name="T65" fmla="*/ 1338 h 2818"/>
              <a:gd name="T66" fmla="*/ 10260 w 11635"/>
              <a:gd name="T67" fmla="*/ 910 h 2818"/>
              <a:gd name="T68" fmla="*/ 10800 w 11635"/>
              <a:gd name="T69" fmla="*/ 754 h 2818"/>
              <a:gd name="T70" fmla="*/ 8180 w 11635"/>
              <a:gd name="T71" fmla="*/ 206 h 2818"/>
              <a:gd name="T72" fmla="*/ 7368 w 11635"/>
              <a:gd name="T73" fmla="*/ 410 h 2818"/>
              <a:gd name="T74" fmla="*/ 4024 w 11635"/>
              <a:gd name="T75" fmla="*/ 646 h 2818"/>
              <a:gd name="T76" fmla="*/ 2336 w 11635"/>
              <a:gd name="T77" fmla="*/ 198 h 2818"/>
              <a:gd name="T78" fmla="*/ 328 w 11635"/>
              <a:gd name="T79" fmla="*/ 522 h 2818"/>
              <a:gd name="T80" fmla="*/ 600 w 11635"/>
              <a:gd name="T81" fmla="*/ 1730 h 2818"/>
              <a:gd name="T82" fmla="*/ 1216 w 11635"/>
              <a:gd name="T83" fmla="*/ 1138 h 2818"/>
              <a:gd name="T84" fmla="*/ 1440 w 11635"/>
              <a:gd name="T85" fmla="*/ 966 h 2818"/>
              <a:gd name="T86" fmla="*/ 2148 w 11635"/>
              <a:gd name="T87" fmla="*/ 1270 h 2818"/>
              <a:gd name="T88" fmla="*/ 3088 w 11635"/>
              <a:gd name="T89" fmla="*/ 1802 h 2818"/>
              <a:gd name="T90" fmla="*/ 3088 w 11635"/>
              <a:gd name="T91" fmla="*/ 1802 h 2818"/>
              <a:gd name="T92" fmla="*/ 3996 w 11635"/>
              <a:gd name="T93" fmla="*/ 2150 h 2818"/>
              <a:gd name="T94" fmla="*/ 3980 w 11635"/>
              <a:gd name="T95" fmla="*/ 1430 h 2818"/>
              <a:gd name="T96" fmla="*/ 5200 w 11635"/>
              <a:gd name="T97" fmla="*/ 1830 h 2818"/>
              <a:gd name="T98" fmla="*/ 6440 w 11635"/>
              <a:gd name="T99" fmla="*/ 2046 h 2818"/>
              <a:gd name="T100" fmla="*/ 7528 w 11635"/>
              <a:gd name="T101" fmla="*/ 906 h 2818"/>
              <a:gd name="T102" fmla="*/ 8788 w 11635"/>
              <a:gd name="T103" fmla="*/ 2582 h 2818"/>
              <a:gd name="T104" fmla="*/ 9172 w 11635"/>
              <a:gd name="T105" fmla="*/ 1678 h 2818"/>
              <a:gd name="T106" fmla="*/ 10144 w 11635"/>
              <a:gd name="T107" fmla="*/ 2010 h 2818"/>
              <a:gd name="T108" fmla="*/ 9920 w 11635"/>
              <a:gd name="T109" fmla="*/ 1266 h 2818"/>
              <a:gd name="T110" fmla="*/ 10400 w 11635"/>
              <a:gd name="T111" fmla="*/ 314 h 2818"/>
              <a:gd name="T112" fmla="*/ 11408 w 11635"/>
              <a:gd name="T113" fmla="*/ 1230 h 2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35" h="2818">
                <a:moveTo>
                  <a:pt x="11432" y="934"/>
                </a:moveTo>
                <a:cubicBezTo>
                  <a:pt x="11418" y="929"/>
                  <a:pt x="11387" y="919"/>
                  <a:pt x="11368" y="922"/>
                </a:cubicBezTo>
                <a:cubicBezTo>
                  <a:pt x="11322" y="930"/>
                  <a:pt x="11283" y="940"/>
                  <a:pt x="11252" y="962"/>
                </a:cubicBezTo>
                <a:cubicBezTo>
                  <a:pt x="11237" y="973"/>
                  <a:pt x="11231" y="991"/>
                  <a:pt x="11212" y="998"/>
                </a:cubicBezTo>
                <a:cubicBezTo>
                  <a:pt x="11183" y="967"/>
                  <a:pt x="11140" y="947"/>
                  <a:pt x="11104" y="922"/>
                </a:cubicBezTo>
                <a:cubicBezTo>
                  <a:pt x="11043" y="879"/>
                  <a:pt x="10985" y="829"/>
                  <a:pt x="10924" y="786"/>
                </a:cubicBezTo>
                <a:cubicBezTo>
                  <a:pt x="10893" y="764"/>
                  <a:pt x="10851" y="747"/>
                  <a:pt x="10828" y="718"/>
                </a:cubicBezTo>
                <a:cubicBezTo>
                  <a:pt x="10824" y="713"/>
                  <a:pt x="10846" y="671"/>
                  <a:pt x="10852" y="658"/>
                </a:cubicBezTo>
                <a:cubicBezTo>
                  <a:pt x="10872" y="616"/>
                  <a:pt x="10901" y="530"/>
                  <a:pt x="10884" y="458"/>
                </a:cubicBezTo>
                <a:cubicBezTo>
                  <a:pt x="10843" y="288"/>
                  <a:pt x="10761" y="177"/>
                  <a:pt x="10604" y="126"/>
                </a:cubicBezTo>
                <a:cubicBezTo>
                  <a:pt x="10572" y="121"/>
                  <a:pt x="10540" y="115"/>
                  <a:pt x="10508" y="110"/>
                </a:cubicBezTo>
                <a:cubicBezTo>
                  <a:pt x="10453" y="98"/>
                  <a:pt x="10370" y="132"/>
                  <a:pt x="10336" y="146"/>
                </a:cubicBezTo>
                <a:cubicBezTo>
                  <a:pt x="10218" y="197"/>
                  <a:pt x="10140" y="286"/>
                  <a:pt x="10104" y="418"/>
                </a:cubicBezTo>
                <a:cubicBezTo>
                  <a:pt x="10066" y="558"/>
                  <a:pt x="10133" y="680"/>
                  <a:pt x="10188" y="754"/>
                </a:cubicBezTo>
                <a:cubicBezTo>
                  <a:pt x="10206" y="779"/>
                  <a:pt x="10229" y="811"/>
                  <a:pt x="10260" y="822"/>
                </a:cubicBezTo>
                <a:cubicBezTo>
                  <a:pt x="10247" y="860"/>
                  <a:pt x="10210" y="891"/>
                  <a:pt x="10188" y="922"/>
                </a:cubicBezTo>
                <a:cubicBezTo>
                  <a:pt x="10149" y="977"/>
                  <a:pt x="10115" y="1031"/>
                  <a:pt x="10076" y="1086"/>
                </a:cubicBezTo>
                <a:cubicBezTo>
                  <a:pt x="10063" y="1104"/>
                  <a:pt x="10043" y="1118"/>
                  <a:pt x="10036" y="1142"/>
                </a:cubicBezTo>
                <a:cubicBezTo>
                  <a:pt x="9945" y="1117"/>
                  <a:pt x="9860" y="1150"/>
                  <a:pt x="9860" y="1250"/>
                </a:cubicBezTo>
                <a:cubicBezTo>
                  <a:pt x="9794" y="1252"/>
                  <a:pt x="9724" y="1267"/>
                  <a:pt x="9664" y="1282"/>
                </a:cubicBezTo>
                <a:cubicBezTo>
                  <a:pt x="9639" y="1288"/>
                  <a:pt x="9611" y="1282"/>
                  <a:pt x="9592" y="1294"/>
                </a:cubicBezTo>
                <a:cubicBezTo>
                  <a:pt x="9580" y="1279"/>
                  <a:pt x="9580" y="1257"/>
                  <a:pt x="9572" y="1238"/>
                </a:cubicBezTo>
                <a:cubicBezTo>
                  <a:pt x="9553" y="1194"/>
                  <a:pt x="9524" y="1151"/>
                  <a:pt x="9496" y="1114"/>
                </a:cubicBezTo>
                <a:cubicBezTo>
                  <a:pt x="9370" y="946"/>
                  <a:pt x="9064" y="887"/>
                  <a:pt x="8860" y="1022"/>
                </a:cubicBezTo>
                <a:cubicBezTo>
                  <a:pt x="8805" y="1058"/>
                  <a:pt x="8751" y="1114"/>
                  <a:pt x="8716" y="1170"/>
                </a:cubicBezTo>
                <a:cubicBezTo>
                  <a:pt x="8701" y="1194"/>
                  <a:pt x="8695" y="1229"/>
                  <a:pt x="8676" y="1250"/>
                </a:cubicBezTo>
                <a:cubicBezTo>
                  <a:pt x="8653" y="1259"/>
                  <a:pt x="8590" y="1227"/>
                  <a:pt x="8564" y="1218"/>
                </a:cubicBezTo>
                <a:cubicBezTo>
                  <a:pt x="8496" y="1195"/>
                  <a:pt x="8432" y="1185"/>
                  <a:pt x="8364" y="1162"/>
                </a:cubicBezTo>
                <a:cubicBezTo>
                  <a:pt x="8320" y="1147"/>
                  <a:pt x="8273" y="1127"/>
                  <a:pt x="8224" y="1118"/>
                </a:cubicBezTo>
                <a:cubicBezTo>
                  <a:pt x="8228" y="1086"/>
                  <a:pt x="8237" y="1050"/>
                  <a:pt x="8244" y="1018"/>
                </a:cubicBezTo>
                <a:cubicBezTo>
                  <a:pt x="8254" y="974"/>
                  <a:pt x="8240" y="917"/>
                  <a:pt x="8232" y="886"/>
                </a:cubicBezTo>
                <a:cubicBezTo>
                  <a:pt x="8203" y="778"/>
                  <a:pt x="8161" y="688"/>
                  <a:pt x="8084" y="630"/>
                </a:cubicBezTo>
                <a:cubicBezTo>
                  <a:pt x="8061" y="613"/>
                  <a:pt x="8026" y="600"/>
                  <a:pt x="8008" y="578"/>
                </a:cubicBezTo>
                <a:cubicBezTo>
                  <a:pt x="8003" y="572"/>
                  <a:pt x="8042" y="485"/>
                  <a:pt x="8048" y="470"/>
                </a:cubicBezTo>
                <a:cubicBezTo>
                  <a:pt x="8055" y="453"/>
                  <a:pt x="8083" y="354"/>
                  <a:pt x="8092" y="350"/>
                </a:cubicBezTo>
                <a:cubicBezTo>
                  <a:pt x="8104" y="344"/>
                  <a:pt x="8130" y="356"/>
                  <a:pt x="8148" y="350"/>
                </a:cubicBezTo>
                <a:cubicBezTo>
                  <a:pt x="8201" y="333"/>
                  <a:pt x="8272" y="267"/>
                  <a:pt x="8240" y="182"/>
                </a:cubicBezTo>
                <a:cubicBezTo>
                  <a:pt x="8205" y="90"/>
                  <a:pt x="8068" y="61"/>
                  <a:pt x="8008" y="150"/>
                </a:cubicBezTo>
                <a:cubicBezTo>
                  <a:pt x="7970" y="206"/>
                  <a:pt x="7991" y="311"/>
                  <a:pt x="8048" y="330"/>
                </a:cubicBezTo>
                <a:cubicBezTo>
                  <a:pt x="8020" y="406"/>
                  <a:pt x="7992" y="482"/>
                  <a:pt x="7964" y="558"/>
                </a:cubicBezTo>
                <a:cubicBezTo>
                  <a:pt x="7925" y="549"/>
                  <a:pt x="7883" y="536"/>
                  <a:pt x="7840" y="526"/>
                </a:cubicBezTo>
                <a:cubicBezTo>
                  <a:pt x="7735" y="503"/>
                  <a:pt x="7624" y="558"/>
                  <a:pt x="7564" y="586"/>
                </a:cubicBezTo>
                <a:cubicBezTo>
                  <a:pt x="7542" y="550"/>
                  <a:pt x="7498" y="522"/>
                  <a:pt x="7484" y="482"/>
                </a:cubicBezTo>
                <a:cubicBezTo>
                  <a:pt x="7478" y="466"/>
                  <a:pt x="7503" y="443"/>
                  <a:pt x="7496" y="414"/>
                </a:cubicBezTo>
                <a:cubicBezTo>
                  <a:pt x="7485" y="367"/>
                  <a:pt x="7457" y="363"/>
                  <a:pt x="7424" y="338"/>
                </a:cubicBezTo>
                <a:cubicBezTo>
                  <a:pt x="7347" y="336"/>
                  <a:pt x="7318" y="375"/>
                  <a:pt x="7320" y="454"/>
                </a:cubicBezTo>
                <a:cubicBezTo>
                  <a:pt x="7337" y="473"/>
                  <a:pt x="7376" y="545"/>
                  <a:pt x="7428" y="510"/>
                </a:cubicBezTo>
                <a:cubicBezTo>
                  <a:pt x="7468" y="515"/>
                  <a:pt x="7495" y="583"/>
                  <a:pt x="7524" y="606"/>
                </a:cubicBezTo>
                <a:cubicBezTo>
                  <a:pt x="7516" y="625"/>
                  <a:pt x="7499" y="631"/>
                  <a:pt x="7484" y="642"/>
                </a:cubicBezTo>
                <a:cubicBezTo>
                  <a:pt x="7458" y="661"/>
                  <a:pt x="7430" y="700"/>
                  <a:pt x="7412" y="726"/>
                </a:cubicBezTo>
                <a:cubicBezTo>
                  <a:pt x="7333" y="840"/>
                  <a:pt x="7319" y="1020"/>
                  <a:pt x="7380" y="1162"/>
                </a:cubicBezTo>
                <a:cubicBezTo>
                  <a:pt x="7390" y="1185"/>
                  <a:pt x="7394" y="1208"/>
                  <a:pt x="7412" y="1222"/>
                </a:cubicBezTo>
                <a:cubicBezTo>
                  <a:pt x="7386" y="1260"/>
                  <a:pt x="7268" y="1317"/>
                  <a:pt x="7224" y="1346"/>
                </a:cubicBezTo>
                <a:cubicBezTo>
                  <a:pt x="7123" y="1414"/>
                  <a:pt x="7021" y="1480"/>
                  <a:pt x="6916" y="1546"/>
                </a:cubicBezTo>
                <a:cubicBezTo>
                  <a:pt x="6869" y="1576"/>
                  <a:pt x="6824" y="1617"/>
                  <a:pt x="6772" y="1642"/>
                </a:cubicBezTo>
                <a:cubicBezTo>
                  <a:pt x="6745" y="1576"/>
                  <a:pt x="6727" y="1508"/>
                  <a:pt x="6692" y="1450"/>
                </a:cubicBezTo>
                <a:cubicBezTo>
                  <a:pt x="6557" y="1228"/>
                  <a:pt x="6373" y="1066"/>
                  <a:pt x="6104" y="978"/>
                </a:cubicBezTo>
                <a:cubicBezTo>
                  <a:pt x="6053" y="967"/>
                  <a:pt x="6003" y="957"/>
                  <a:pt x="5952" y="946"/>
                </a:cubicBezTo>
                <a:cubicBezTo>
                  <a:pt x="5854" y="924"/>
                  <a:pt x="5702" y="940"/>
                  <a:pt x="5620" y="962"/>
                </a:cubicBezTo>
                <a:cubicBezTo>
                  <a:pt x="5315" y="1042"/>
                  <a:pt x="5132" y="1167"/>
                  <a:pt x="4984" y="1402"/>
                </a:cubicBezTo>
                <a:cubicBezTo>
                  <a:pt x="4935" y="1480"/>
                  <a:pt x="4852" y="1621"/>
                  <a:pt x="4848" y="1738"/>
                </a:cubicBezTo>
                <a:cubicBezTo>
                  <a:pt x="4747" y="1730"/>
                  <a:pt x="4638" y="1706"/>
                  <a:pt x="4544" y="1682"/>
                </a:cubicBezTo>
                <a:cubicBezTo>
                  <a:pt x="4474" y="1664"/>
                  <a:pt x="4410" y="1668"/>
                  <a:pt x="4340" y="1650"/>
                </a:cubicBezTo>
                <a:cubicBezTo>
                  <a:pt x="4287" y="1636"/>
                  <a:pt x="4224" y="1618"/>
                  <a:pt x="4164" y="1618"/>
                </a:cubicBezTo>
                <a:cubicBezTo>
                  <a:pt x="4160" y="1614"/>
                  <a:pt x="4164" y="1618"/>
                  <a:pt x="4160" y="1614"/>
                </a:cubicBezTo>
                <a:cubicBezTo>
                  <a:pt x="4175" y="1416"/>
                  <a:pt x="4126" y="1286"/>
                  <a:pt x="4008" y="1198"/>
                </a:cubicBezTo>
                <a:cubicBezTo>
                  <a:pt x="3976" y="1174"/>
                  <a:pt x="3945" y="1142"/>
                  <a:pt x="3900" y="1130"/>
                </a:cubicBezTo>
                <a:cubicBezTo>
                  <a:pt x="3928" y="1019"/>
                  <a:pt x="4002" y="925"/>
                  <a:pt x="4028" y="814"/>
                </a:cubicBezTo>
                <a:cubicBezTo>
                  <a:pt x="4125" y="816"/>
                  <a:pt x="4193" y="718"/>
                  <a:pt x="4136" y="634"/>
                </a:cubicBezTo>
                <a:cubicBezTo>
                  <a:pt x="4107" y="592"/>
                  <a:pt x="4057" y="588"/>
                  <a:pt x="4000" y="594"/>
                </a:cubicBezTo>
                <a:cubicBezTo>
                  <a:pt x="3977" y="615"/>
                  <a:pt x="3949" y="626"/>
                  <a:pt x="3936" y="658"/>
                </a:cubicBezTo>
                <a:cubicBezTo>
                  <a:pt x="3913" y="714"/>
                  <a:pt x="3948" y="782"/>
                  <a:pt x="3984" y="794"/>
                </a:cubicBezTo>
                <a:cubicBezTo>
                  <a:pt x="3979" y="828"/>
                  <a:pt x="3960" y="855"/>
                  <a:pt x="3948" y="882"/>
                </a:cubicBezTo>
                <a:cubicBezTo>
                  <a:pt x="3926" y="933"/>
                  <a:pt x="3913" y="979"/>
                  <a:pt x="3892" y="1030"/>
                </a:cubicBezTo>
                <a:cubicBezTo>
                  <a:pt x="3881" y="1056"/>
                  <a:pt x="3863" y="1084"/>
                  <a:pt x="3856" y="1114"/>
                </a:cubicBezTo>
                <a:cubicBezTo>
                  <a:pt x="3827" y="1107"/>
                  <a:pt x="3789" y="1101"/>
                  <a:pt x="3756" y="1094"/>
                </a:cubicBezTo>
                <a:cubicBezTo>
                  <a:pt x="3708" y="1084"/>
                  <a:pt x="3648" y="1104"/>
                  <a:pt x="3616" y="1114"/>
                </a:cubicBezTo>
                <a:cubicBezTo>
                  <a:pt x="3526" y="1143"/>
                  <a:pt x="3446" y="1182"/>
                  <a:pt x="3396" y="1250"/>
                </a:cubicBezTo>
                <a:cubicBezTo>
                  <a:pt x="3386" y="1264"/>
                  <a:pt x="3380" y="1278"/>
                  <a:pt x="3368" y="1290"/>
                </a:cubicBezTo>
                <a:cubicBezTo>
                  <a:pt x="3368" y="1291"/>
                  <a:pt x="3368" y="1293"/>
                  <a:pt x="3368" y="1294"/>
                </a:cubicBezTo>
                <a:cubicBezTo>
                  <a:pt x="3318" y="1276"/>
                  <a:pt x="3284" y="1216"/>
                  <a:pt x="3244" y="1186"/>
                </a:cubicBezTo>
                <a:cubicBezTo>
                  <a:pt x="3170" y="1130"/>
                  <a:pt x="3109" y="1057"/>
                  <a:pt x="3036" y="1002"/>
                </a:cubicBezTo>
                <a:cubicBezTo>
                  <a:pt x="3003" y="977"/>
                  <a:pt x="2959" y="949"/>
                  <a:pt x="2936" y="914"/>
                </a:cubicBezTo>
                <a:cubicBezTo>
                  <a:pt x="2933" y="911"/>
                  <a:pt x="2950" y="877"/>
                  <a:pt x="2956" y="866"/>
                </a:cubicBezTo>
                <a:cubicBezTo>
                  <a:pt x="2976" y="828"/>
                  <a:pt x="3006" y="751"/>
                  <a:pt x="2988" y="682"/>
                </a:cubicBezTo>
                <a:cubicBezTo>
                  <a:pt x="2948" y="525"/>
                  <a:pt x="2873" y="452"/>
                  <a:pt x="2716" y="410"/>
                </a:cubicBezTo>
                <a:cubicBezTo>
                  <a:pt x="2681" y="401"/>
                  <a:pt x="2630" y="399"/>
                  <a:pt x="2592" y="410"/>
                </a:cubicBezTo>
                <a:cubicBezTo>
                  <a:pt x="2554" y="421"/>
                  <a:pt x="2522" y="443"/>
                  <a:pt x="2488" y="454"/>
                </a:cubicBezTo>
                <a:cubicBezTo>
                  <a:pt x="2469" y="417"/>
                  <a:pt x="2439" y="387"/>
                  <a:pt x="2416" y="354"/>
                </a:cubicBezTo>
                <a:cubicBezTo>
                  <a:pt x="2398" y="328"/>
                  <a:pt x="2386" y="299"/>
                  <a:pt x="2364" y="278"/>
                </a:cubicBezTo>
                <a:cubicBezTo>
                  <a:pt x="2374" y="237"/>
                  <a:pt x="2421" y="212"/>
                  <a:pt x="2404" y="142"/>
                </a:cubicBezTo>
                <a:cubicBezTo>
                  <a:pt x="2386" y="71"/>
                  <a:pt x="2288" y="0"/>
                  <a:pt x="2200" y="54"/>
                </a:cubicBezTo>
                <a:cubicBezTo>
                  <a:pt x="2117" y="105"/>
                  <a:pt x="2116" y="227"/>
                  <a:pt x="2196" y="282"/>
                </a:cubicBezTo>
                <a:cubicBezTo>
                  <a:pt x="2216" y="296"/>
                  <a:pt x="2279" y="324"/>
                  <a:pt x="2312" y="298"/>
                </a:cubicBezTo>
                <a:cubicBezTo>
                  <a:pt x="2336" y="303"/>
                  <a:pt x="2336" y="321"/>
                  <a:pt x="2348" y="338"/>
                </a:cubicBezTo>
                <a:cubicBezTo>
                  <a:pt x="2366" y="363"/>
                  <a:pt x="2390" y="389"/>
                  <a:pt x="2408" y="414"/>
                </a:cubicBezTo>
                <a:cubicBezTo>
                  <a:pt x="2423" y="436"/>
                  <a:pt x="2432" y="462"/>
                  <a:pt x="2452" y="478"/>
                </a:cubicBezTo>
                <a:cubicBezTo>
                  <a:pt x="2440" y="510"/>
                  <a:pt x="2402" y="533"/>
                  <a:pt x="2384" y="562"/>
                </a:cubicBezTo>
                <a:cubicBezTo>
                  <a:pt x="2337" y="639"/>
                  <a:pt x="2316" y="824"/>
                  <a:pt x="2388" y="894"/>
                </a:cubicBezTo>
                <a:cubicBezTo>
                  <a:pt x="2381" y="915"/>
                  <a:pt x="2362" y="924"/>
                  <a:pt x="2348" y="938"/>
                </a:cubicBezTo>
                <a:cubicBezTo>
                  <a:pt x="2302" y="984"/>
                  <a:pt x="2240" y="1028"/>
                  <a:pt x="2204" y="1082"/>
                </a:cubicBezTo>
                <a:cubicBezTo>
                  <a:pt x="2182" y="1074"/>
                  <a:pt x="2164" y="1057"/>
                  <a:pt x="2140" y="1050"/>
                </a:cubicBezTo>
                <a:cubicBezTo>
                  <a:pt x="2068" y="1028"/>
                  <a:pt x="1983" y="1077"/>
                  <a:pt x="1968" y="1126"/>
                </a:cubicBezTo>
                <a:cubicBezTo>
                  <a:pt x="1876" y="1082"/>
                  <a:pt x="1784" y="1038"/>
                  <a:pt x="1692" y="994"/>
                </a:cubicBezTo>
                <a:cubicBezTo>
                  <a:pt x="1696" y="943"/>
                  <a:pt x="1718" y="871"/>
                  <a:pt x="1704" y="806"/>
                </a:cubicBezTo>
                <a:cubicBezTo>
                  <a:pt x="1658" y="598"/>
                  <a:pt x="1558" y="460"/>
                  <a:pt x="1380" y="386"/>
                </a:cubicBezTo>
                <a:cubicBezTo>
                  <a:pt x="1243" y="329"/>
                  <a:pt x="1038" y="350"/>
                  <a:pt x="928" y="418"/>
                </a:cubicBezTo>
                <a:cubicBezTo>
                  <a:pt x="899" y="436"/>
                  <a:pt x="874" y="462"/>
                  <a:pt x="848" y="482"/>
                </a:cubicBezTo>
                <a:cubicBezTo>
                  <a:pt x="806" y="513"/>
                  <a:pt x="753" y="564"/>
                  <a:pt x="736" y="618"/>
                </a:cubicBezTo>
                <a:cubicBezTo>
                  <a:pt x="682" y="602"/>
                  <a:pt x="633" y="554"/>
                  <a:pt x="588" y="526"/>
                </a:cubicBezTo>
                <a:cubicBezTo>
                  <a:pt x="566" y="512"/>
                  <a:pt x="540" y="506"/>
                  <a:pt x="524" y="486"/>
                </a:cubicBezTo>
                <a:cubicBezTo>
                  <a:pt x="520" y="480"/>
                  <a:pt x="533" y="447"/>
                  <a:pt x="536" y="434"/>
                </a:cubicBezTo>
                <a:cubicBezTo>
                  <a:pt x="546" y="391"/>
                  <a:pt x="532" y="337"/>
                  <a:pt x="520" y="310"/>
                </a:cubicBezTo>
                <a:cubicBezTo>
                  <a:pt x="447" y="142"/>
                  <a:pt x="202" y="109"/>
                  <a:pt x="96" y="270"/>
                </a:cubicBezTo>
                <a:cubicBezTo>
                  <a:pt x="0" y="416"/>
                  <a:pt x="100" y="588"/>
                  <a:pt x="224" y="630"/>
                </a:cubicBezTo>
                <a:cubicBezTo>
                  <a:pt x="331" y="666"/>
                  <a:pt x="473" y="601"/>
                  <a:pt x="496" y="530"/>
                </a:cubicBezTo>
                <a:cubicBezTo>
                  <a:pt x="570" y="551"/>
                  <a:pt x="639" y="636"/>
                  <a:pt x="712" y="658"/>
                </a:cubicBezTo>
                <a:cubicBezTo>
                  <a:pt x="707" y="681"/>
                  <a:pt x="695" y="701"/>
                  <a:pt x="688" y="722"/>
                </a:cubicBezTo>
                <a:cubicBezTo>
                  <a:pt x="681" y="759"/>
                  <a:pt x="675" y="797"/>
                  <a:pt x="668" y="834"/>
                </a:cubicBezTo>
                <a:cubicBezTo>
                  <a:pt x="663" y="855"/>
                  <a:pt x="669" y="891"/>
                  <a:pt x="672" y="906"/>
                </a:cubicBezTo>
                <a:cubicBezTo>
                  <a:pt x="675" y="933"/>
                  <a:pt x="677" y="959"/>
                  <a:pt x="680" y="986"/>
                </a:cubicBezTo>
                <a:cubicBezTo>
                  <a:pt x="705" y="1079"/>
                  <a:pt x="747" y="1140"/>
                  <a:pt x="796" y="1206"/>
                </a:cubicBezTo>
                <a:cubicBezTo>
                  <a:pt x="818" y="1236"/>
                  <a:pt x="850" y="1277"/>
                  <a:pt x="888" y="1290"/>
                </a:cubicBezTo>
                <a:cubicBezTo>
                  <a:pt x="875" y="1330"/>
                  <a:pt x="845" y="1364"/>
                  <a:pt x="824" y="1398"/>
                </a:cubicBezTo>
                <a:cubicBezTo>
                  <a:pt x="805" y="1429"/>
                  <a:pt x="795" y="1460"/>
                  <a:pt x="776" y="1490"/>
                </a:cubicBezTo>
                <a:cubicBezTo>
                  <a:pt x="763" y="1511"/>
                  <a:pt x="743" y="1532"/>
                  <a:pt x="736" y="1558"/>
                </a:cubicBezTo>
                <a:cubicBezTo>
                  <a:pt x="646" y="1545"/>
                  <a:pt x="584" y="1558"/>
                  <a:pt x="544" y="1618"/>
                </a:cubicBezTo>
                <a:cubicBezTo>
                  <a:pt x="492" y="1697"/>
                  <a:pt x="536" y="1805"/>
                  <a:pt x="596" y="1842"/>
                </a:cubicBezTo>
                <a:cubicBezTo>
                  <a:pt x="767" y="1948"/>
                  <a:pt x="924" y="1679"/>
                  <a:pt x="776" y="1586"/>
                </a:cubicBezTo>
                <a:cubicBezTo>
                  <a:pt x="782" y="1553"/>
                  <a:pt x="805" y="1530"/>
                  <a:pt x="820" y="1506"/>
                </a:cubicBezTo>
                <a:cubicBezTo>
                  <a:pt x="857" y="1447"/>
                  <a:pt x="895" y="1385"/>
                  <a:pt x="924" y="1322"/>
                </a:cubicBezTo>
                <a:cubicBezTo>
                  <a:pt x="962" y="1328"/>
                  <a:pt x="993" y="1354"/>
                  <a:pt x="1028" y="1366"/>
                </a:cubicBezTo>
                <a:cubicBezTo>
                  <a:pt x="1069" y="1380"/>
                  <a:pt x="1116" y="1380"/>
                  <a:pt x="1160" y="1390"/>
                </a:cubicBezTo>
                <a:cubicBezTo>
                  <a:pt x="1210" y="1401"/>
                  <a:pt x="1298" y="1378"/>
                  <a:pt x="1332" y="1366"/>
                </a:cubicBezTo>
                <a:cubicBezTo>
                  <a:pt x="1471" y="1319"/>
                  <a:pt x="1557" y="1252"/>
                  <a:pt x="1628" y="1138"/>
                </a:cubicBezTo>
                <a:cubicBezTo>
                  <a:pt x="1646" y="1110"/>
                  <a:pt x="1670" y="1077"/>
                  <a:pt x="1676" y="1038"/>
                </a:cubicBezTo>
                <a:cubicBezTo>
                  <a:pt x="1730" y="1065"/>
                  <a:pt x="1785" y="1086"/>
                  <a:pt x="1840" y="1114"/>
                </a:cubicBezTo>
                <a:cubicBezTo>
                  <a:pt x="1873" y="1131"/>
                  <a:pt x="1909" y="1157"/>
                  <a:pt x="1948" y="1166"/>
                </a:cubicBezTo>
                <a:cubicBezTo>
                  <a:pt x="1946" y="1203"/>
                  <a:pt x="1943" y="1235"/>
                  <a:pt x="1956" y="1266"/>
                </a:cubicBezTo>
                <a:cubicBezTo>
                  <a:pt x="1984" y="1332"/>
                  <a:pt x="2084" y="1391"/>
                  <a:pt x="2172" y="1346"/>
                </a:cubicBezTo>
                <a:cubicBezTo>
                  <a:pt x="2221" y="1321"/>
                  <a:pt x="2274" y="1253"/>
                  <a:pt x="2252" y="1170"/>
                </a:cubicBezTo>
                <a:cubicBezTo>
                  <a:pt x="2246" y="1148"/>
                  <a:pt x="2247" y="1134"/>
                  <a:pt x="2232" y="1122"/>
                </a:cubicBezTo>
                <a:cubicBezTo>
                  <a:pt x="2241" y="1097"/>
                  <a:pt x="2268" y="1081"/>
                  <a:pt x="2288" y="1066"/>
                </a:cubicBezTo>
                <a:cubicBezTo>
                  <a:pt x="2335" y="1031"/>
                  <a:pt x="2366" y="975"/>
                  <a:pt x="2416" y="942"/>
                </a:cubicBezTo>
                <a:cubicBezTo>
                  <a:pt x="2416" y="941"/>
                  <a:pt x="2416" y="939"/>
                  <a:pt x="2416" y="938"/>
                </a:cubicBezTo>
                <a:cubicBezTo>
                  <a:pt x="2417" y="938"/>
                  <a:pt x="2419" y="938"/>
                  <a:pt x="2420" y="938"/>
                </a:cubicBezTo>
                <a:cubicBezTo>
                  <a:pt x="2471" y="1023"/>
                  <a:pt x="2637" y="1086"/>
                  <a:pt x="2768" y="1038"/>
                </a:cubicBezTo>
                <a:cubicBezTo>
                  <a:pt x="2822" y="1018"/>
                  <a:pt x="2857" y="983"/>
                  <a:pt x="2900" y="954"/>
                </a:cubicBezTo>
                <a:cubicBezTo>
                  <a:pt x="2908" y="946"/>
                  <a:pt x="2989" y="1028"/>
                  <a:pt x="3004" y="1042"/>
                </a:cubicBezTo>
                <a:cubicBezTo>
                  <a:pt x="3076" y="1106"/>
                  <a:pt x="3147" y="1172"/>
                  <a:pt x="3224" y="1230"/>
                </a:cubicBezTo>
                <a:cubicBezTo>
                  <a:pt x="3265" y="1261"/>
                  <a:pt x="3296" y="1306"/>
                  <a:pt x="3340" y="1334"/>
                </a:cubicBezTo>
                <a:cubicBezTo>
                  <a:pt x="3328" y="1370"/>
                  <a:pt x="3316" y="1406"/>
                  <a:pt x="3304" y="1442"/>
                </a:cubicBezTo>
                <a:cubicBezTo>
                  <a:pt x="3286" y="1511"/>
                  <a:pt x="3304" y="1588"/>
                  <a:pt x="3312" y="1650"/>
                </a:cubicBezTo>
                <a:cubicBezTo>
                  <a:pt x="3253" y="1671"/>
                  <a:pt x="3195" y="1693"/>
                  <a:pt x="3136" y="1714"/>
                </a:cubicBezTo>
                <a:cubicBezTo>
                  <a:pt x="3074" y="1588"/>
                  <a:pt x="2837" y="1665"/>
                  <a:pt x="2896" y="1826"/>
                </a:cubicBezTo>
                <a:cubicBezTo>
                  <a:pt x="2912" y="1869"/>
                  <a:pt x="2953" y="1902"/>
                  <a:pt x="3000" y="1914"/>
                </a:cubicBezTo>
                <a:cubicBezTo>
                  <a:pt x="3084" y="1936"/>
                  <a:pt x="3180" y="1835"/>
                  <a:pt x="3152" y="1758"/>
                </a:cubicBezTo>
                <a:cubicBezTo>
                  <a:pt x="3195" y="1738"/>
                  <a:pt x="3283" y="1723"/>
                  <a:pt x="3316" y="1694"/>
                </a:cubicBezTo>
                <a:cubicBezTo>
                  <a:pt x="3339" y="1700"/>
                  <a:pt x="3386" y="1800"/>
                  <a:pt x="3408" y="1822"/>
                </a:cubicBezTo>
                <a:cubicBezTo>
                  <a:pt x="3515" y="1931"/>
                  <a:pt x="3709" y="2019"/>
                  <a:pt x="3904" y="1930"/>
                </a:cubicBezTo>
                <a:cubicBezTo>
                  <a:pt x="3925" y="1965"/>
                  <a:pt x="3960" y="2002"/>
                  <a:pt x="3972" y="2042"/>
                </a:cubicBezTo>
                <a:cubicBezTo>
                  <a:pt x="3971" y="2066"/>
                  <a:pt x="3920" y="2099"/>
                  <a:pt x="3936" y="2158"/>
                </a:cubicBezTo>
                <a:cubicBezTo>
                  <a:pt x="3954" y="2224"/>
                  <a:pt x="4040" y="2288"/>
                  <a:pt x="4120" y="2238"/>
                </a:cubicBezTo>
                <a:cubicBezTo>
                  <a:pt x="4192" y="2193"/>
                  <a:pt x="4195" y="2078"/>
                  <a:pt x="4120" y="2034"/>
                </a:cubicBezTo>
                <a:cubicBezTo>
                  <a:pt x="4105" y="2025"/>
                  <a:pt x="4057" y="1998"/>
                  <a:pt x="4028" y="2018"/>
                </a:cubicBezTo>
                <a:cubicBezTo>
                  <a:pt x="3992" y="2013"/>
                  <a:pt x="3974" y="1940"/>
                  <a:pt x="3948" y="1918"/>
                </a:cubicBezTo>
                <a:cubicBezTo>
                  <a:pt x="3954" y="1896"/>
                  <a:pt x="4018" y="1860"/>
                  <a:pt x="4036" y="1842"/>
                </a:cubicBezTo>
                <a:cubicBezTo>
                  <a:pt x="4086" y="1792"/>
                  <a:pt x="4119" y="1734"/>
                  <a:pt x="4148" y="1662"/>
                </a:cubicBezTo>
                <a:cubicBezTo>
                  <a:pt x="4232" y="1667"/>
                  <a:pt x="4334" y="1690"/>
                  <a:pt x="4412" y="1710"/>
                </a:cubicBezTo>
                <a:cubicBezTo>
                  <a:pt x="4502" y="1733"/>
                  <a:pt x="4590" y="1731"/>
                  <a:pt x="4680" y="1754"/>
                </a:cubicBezTo>
                <a:cubicBezTo>
                  <a:pt x="4727" y="1766"/>
                  <a:pt x="4783" y="1782"/>
                  <a:pt x="4836" y="1782"/>
                </a:cubicBezTo>
                <a:cubicBezTo>
                  <a:pt x="4835" y="1864"/>
                  <a:pt x="4813" y="1969"/>
                  <a:pt x="4832" y="2054"/>
                </a:cubicBezTo>
                <a:cubicBezTo>
                  <a:pt x="4846" y="2117"/>
                  <a:pt x="4853" y="2180"/>
                  <a:pt x="4872" y="2238"/>
                </a:cubicBezTo>
                <a:cubicBezTo>
                  <a:pt x="4925" y="2400"/>
                  <a:pt x="5016" y="2537"/>
                  <a:pt x="5128" y="2642"/>
                </a:cubicBezTo>
                <a:cubicBezTo>
                  <a:pt x="5185" y="2695"/>
                  <a:pt x="5239" y="2739"/>
                  <a:pt x="5308" y="2782"/>
                </a:cubicBezTo>
                <a:cubicBezTo>
                  <a:pt x="5324" y="2792"/>
                  <a:pt x="5345" y="2812"/>
                  <a:pt x="5364" y="2818"/>
                </a:cubicBezTo>
                <a:cubicBezTo>
                  <a:pt x="5509" y="2818"/>
                  <a:pt x="5655" y="2818"/>
                  <a:pt x="5800" y="2818"/>
                </a:cubicBezTo>
                <a:cubicBezTo>
                  <a:pt x="5959" y="2818"/>
                  <a:pt x="6117" y="2818"/>
                  <a:pt x="6276" y="2818"/>
                </a:cubicBezTo>
                <a:cubicBezTo>
                  <a:pt x="6290" y="2813"/>
                  <a:pt x="6308" y="2798"/>
                  <a:pt x="6320" y="2790"/>
                </a:cubicBezTo>
                <a:cubicBezTo>
                  <a:pt x="6356" y="2768"/>
                  <a:pt x="6391" y="2751"/>
                  <a:pt x="6424" y="2726"/>
                </a:cubicBezTo>
                <a:cubicBezTo>
                  <a:pt x="6447" y="2709"/>
                  <a:pt x="6466" y="2683"/>
                  <a:pt x="6488" y="2666"/>
                </a:cubicBezTo>
                <a:cubicBezTo>
                  <a:pt x="6657" y="2538"/>
                  <a:pt x="6745" y="2334"/>
                  <a:pt x="6804" y="2094"/>
                </a:cubicBezTo>
                <a:cubicBezTo>
                  <a:pt x="6831" y="1984"/>
                  <a:pt x="6817" y="1781"/>
                  <a:pt x="6784" y="1690"/>
                </a:cubicBezTo>
                <a:cubicBezTo>
                  <a:pt x="6816" y="1673"/>
                  <a:pt x="6843" y="1649"/>
                  <a:pt x="6872" y="1630"/>
                </a:cubicBezTo>
                <a:cubicBezTo>
                  <a:pt x="6993" y="1554"/>
                  <a:pt x="7109" y="1473"/>
                  <a:pt x="7228" y="1398"/>
                </a:cubicBezTo>
                <a:cubicBezTo>
                  <a:pt x="7279" y="1366"/>
                  <a:pt x="7327" y="1334"/>
                  <a:pt x="7376" y="1302"/>
                </a:cubicBezTo>
                <a:cubicBezTo>
                  <a:pt x="7395" y="1289"/>
                  <a:pt x="7418" y="1283"/>
                  <a:pt x="7432" y="1266"/>
                </a:cubicBezTo>
                <a:cubicBezTo>
                  <a:pt x="7456" y="1271"/>
                  <a:pt x="7513" y="1341"/>
                  <a:pt x="7540" y="1358"/>
                </a:cubicBezTo>
                <a:cubicBezTo>
                  <a:pt x="7594" y="1392"/>
                  <a:pt x="7738" y="1453"/>
                  <a:pt x="7844" y="1430"/>
                </a:cubicBezTo>
                <a:cubicBezTo>
                  <a:pt x="7868" y="1425"/>
                  <a:pt x="7892" y="1419"/>
                  <a:pt x="7916" y="1414"/>
                </a:cubicBezTo>
                <a:cubicBezTo>
                  <a:pt x="7921" y="1444"/>
                  <a:pt x="7983" y="1591"/>
                  <a:pt x="8000" y="1610"/>
                </a:cubicBezTo>
                <a:cubicBezTo>
                  <a:pt x="7992" y="1637"/>
                  <a:pt x="7946" y="1648"/>
                  <a:pt x="7928" y="1666"/>
                </a:cubicBezTo>
                <a:cubicBezTo>
                  <a:pt x="7904" y="1690"/>
                  <a:pt x="7880" y="1729"/>
                  <a:pt x="7868" y="1762"/>
                </a:cubicBezTo>
                <a:cubicBezTo>
                  <a:pt x="7798" y="1953"/>
                  <a:pt x="7993" y="2139"/>
                  <a:pt x="8180" y="2078"/>
                </a:cubicBezTo>
                <a:cubicBezTo>
                  <a:pt x="8349" y="2023"/>
                  <a:pt x="8417" y="1771"/>
                  <a:pt x="8256" y="1654"/>
                </a:cubicBezTo>
                <a:cubicBezTo>
                  <a:pt x="8246" y="1646"/>
                  <a:pt x="8235" y="1633"/>
                  <a:pt x="8224" y="1626"/>
                </a:cubicBezTo>
                <a:cubicBezTo>
                  <a:pt x="8205" y="1615"/>
                  <a:pt x="8098" y="1580"/>
                  <a:pt x="8064" y="1602"/>
                </a:cubicBezTo>
                <a:cubicBezTo>
                  <a:pt x="8031" y="1600"/>
                  <a:pt x="8038" y="1582"/>
                  <a:pt x="8028" y="1558"/>
                </a:cubicBezTo>
                <a:cubicBezTo>
                  <a:pt x="8013" y="1524"/>
                  <a:pt x="7981" y="1435"/>
                  <a:pt x="7960" y="1410"/>
                </a:cubicBezTo>
                <a:cubicBezTo>
                  <a:pt x="7966" y="1387"/>
                  <a:pt x="8027" y="1368"/>
                  <a:pt x="8048" y="1354"/>
                </a:cubicBezTo>
                <a:cubicBezTo>
                  <a:pt x="8101" y="1318"/>
                  <a:pt x="8186" y="1230"/>
                  <a:pt x="8204" y="1162"/>
                </a:cubicBezTo>
                <a:cubicBezTo>
                  <a:pt x="8251" y="1167"/>
                  <a:pt x="8296" y="1189"/>
                  <a:pt x="8336" y="1202"/>
                </a:cubicBezTo>
                <a:cubicBezTo>
                  <a:pt x="8387" y="1219"/>
                  <a:pt x="8433" y="1225"/>
                  <a:pt x="8484" y="1242"/>
                </a:cubicBezTo>
                <a:cubicBezTo>
                  <a:pt x="8539" y="1260"/>
                  <a:pt x="8601" y="1286"/>
                  <a:pt x="8660" y="1298"/>
                </a:cubicBezTo>
                <a:cubicBezTo>
                  <a:pt x="8657" y="1358"/>
                  <a:pt x="8633" y="1422"/>
                  <a:pt x="8648" y="1490"/>
                </a:cubicBezTo>
                <a:cubicBezTo>
                  <a:pt x="8683" y="1646"/>
                  <a:pt x="8746" y="1746"/>
                  <a:pt x="8860" y="1822"/>
                </a:cubicBezTo>
                <a:cubicBezTo>
                  <a:pt x="8885" y="1838"/>
                  <a:pt x="8906" y="1858"/>
                  <a:pt x="8940" y="1866"/>
                </a:cubicBezTo>
                <a:cubicBezTo>
                  <a:pt x="8937" y="1914"/>
                  <a:pt x="8915" y="1958"/>
                  <a:pt x="8900" y="1998"/>
                </a:cubicBezTo>
                <a:cubicBezTo>
                  <a:pt x="8870" y="2080"/>
                  <a:pt x="8856" y="2159"/>
                  <a:pt x="8828" y="2242"/>
                </a:cubicBezTo>
                <a:cubicBezTo>
                  <a:pt x="8815" y="2280"/>
                  <a:pt x="8793" y="2323"/>
                  <a:pt x="8788" y="2366"/>
                </a:cubicBezTo>
                <a:cubicBezTo>
                  <a:pt x="8605" y="2342"/>
                  <a:pt x="8554" y="2586"/>
                  <a:pt x="8696" y="2650"/>
                </a:cubicBezTo>
                <a:cubicBezTo>
                  <a:pt x="8886" y="2736"/>
                  <a:pt x="8994" y="2455"/>
                  <a:pt x="8832" y="2382"/>
                </a:cubicBezTo>
                <a:cubicBezTo>
                  <a:pt x="8841" y="2324"/>
                  <a:pt x="8867" y="2269"/>
                  <a:pt x="8884" y="2218"/>
                </a:cubicBezTo>
                <a:cubicBezTo>
                  <a:pt x="8910" y="2139"/>
                  <a:pt x="8925" y="2065"/>
                  <a:pt x="8952" y="1986"/>
                </a:cubicBezTo>
                <a:cubicBezTo>
                  <a:pt x="8962" y="1955"/>
                  <a:pt x="8980" y="1923"/>
                  <a:pt x="8984" y="1886"/>
                </a:cubicBezTo>
                <a:cubicBezTo>
                  <a:pt x="9017" y="1889"/>
                  <a:pt x="9051" y="1899"/>
                  <a:pt x="9084" y="1906"/>
                </a:cubicBezTo>
                <a:cubicBezTo>
                  <a:pt x="9108" y="1911"/>
                  <a:pt x="9150" y="1906"/>
                  <a:pt x="9168" y="1902"/>
                </a:cubicBezTo>
                <a:cubicBezTo>
                  <a:pt x="9202" y="1895"/>
                  <a:pt x="9227" y="1900"/>
                  <a:pt x="9256" y="1890"/>
                </a:cubicBezTo>
                <a:cubicBezTo>
                  <a:pt x="9356" y="1858"/>
                  <a:pt x="9420" y="1805"/>
                  <a:pt x="9488" y="1742"/>
                </a:cubicBezTo>
                <a:cubicBezTo>
                  <a:pt x="9491" y="1740"/>
                  <a:pt x="9606" y="1789"/>
                  <a:pt x="9624" y="1798"/>
                </a:cubicBezTo>
                <a:cubicBezTo>
                  <a:pt x="9702" y="1838"/>
                  <a:pt x="9782" y="1869"/>
                  <a:pt x="9864" y="1906"/>
                </a:cubicBezTo>
                <a:cubicBezTo>
                  <a:pt x="9920" y="1931"/>
                  <a:pt x="9977" y="1964"/>
                  <a:pt x="10036" y="1986"/>
                </a:cubicBezTo>
                <a:cubicBezTo>
                  <a:pt x="10034" y="2104"/>
                  <a:pt x="10063" y="2178"/>
                  <a:pt x="10140" y="2226"/>
                </a:cubicBezTo>
                <a:cubicBezTo>
                  <a:pt x="10263" y="2302"/>
                  <a:pt x="10417" y="2223"/>
                  <a:pt x="10460" y="2122"/>
                </a:cubicBezTo>
                <a:cubicBezTo>
                  <a:pt x="10520" y="1981"/>
                  <a:pt x="10419" y="1858"/>
                  <a:pt x="10320" y="1822"/>
                </a:cubicBezTo>
                <a:cubicBezTo>
                  <a:pt x="10211" y="1782"/>
                  <a:pt x="10076" y="1867"/>
                  <a:pt x="10056" y="1942"/>
                </a:cubicBezTo>
                <a:cubicBezTo>
                  <a:pt x="9993" y="1932"/>
                  <a:pt x="9902" y="1872"/>
                  <a:pt x="9844" y="1846"/>
                </a:cubicBezTo>
                <a:cubicBezTo>
                  <a:pt x="9769" y="1813"/>
                  <a:pt x="9696" y="1778"/>
                  <a:pt x="9624" y="1746"/>
                </a:cubicBezTo>
                <a:cubicBezTo>
                  <a:pt x="9590" y="1731"/>
                  <a:pt x="9552" y="1723"/>
                  <a:pt x="9524" y="1702"/>
                </a:cubicBezTo>
                <a:cubicBezTo>
                  <a:pt x="9521" y="1700"/>
                  <a:pt x="9561" y="1633"/>
                  <a:pt x="9568" y="1618"/>
                </a:cubicBezTo>
                <a:cubicBezTo>
                  <a:pt x="9604" y="1540"/>
                  <a:pt x="9608" y="1442"/>
                  <a:pt x="9600" y="1338"/>
                </a:cubicBezTo>
                <a:cubicBezTo>
                  <a:pt x="9659" y="1330"/>
                  <a:pt x="9724" y="1320"/>
                  <a:pt x="9780" y="1306"/>
                </a:cubicBezTo>
                <a:cubicBezTo>
                  <a:pt x="9805" y="1300"/>
                  <a:pt x="9833" y="1306"/>
                  <a:pt x="9852" y="1294"/>
                </a:cubicBezTo>
                <a:cubicBezTo>
                  <a:pt x="9892" y="1301"/>
                  <a:pt x="9911" y="1391"/>
                  <a:pt x="10000" y="1370"/>
                </a:cubicBezTo>
                <a:cubicBezTo>
                  <a:pt x="10057" y="1356"/>
                  <a:pt x="10117" y="1303"/>
                  <a:pt x="10096" y="1226"/>
                </a:cubicBezTo>
                <a:cubicBezTo>
                  <a:pt x="10090" y="1203"/>
                  <a:pt x="10088" y="1186"/>
                  <a:pt x="10072" y="1174"/>
                </a:cubicBezTo>
                <a:cubicBezTo>
                  <a:pt x="10080" y="1137"/>
                  <a:pt x="10117" y="1110"/>
                  <a:pt x="10136" y="1082"/>
                </a:cubicBezTo>
                <a:cubicBezTo>
                  <a:pt x="10177" y="1024"/>
                  <a:pt x="10220" y="967"/>
                  <a:pt x="10260" y="910"/>
                </a:cubicBezTo>
                <a:cubicBezTo>
                  <a:pt x="10274" y="891"/>
                  <a:pt x="10281" y="868"/>
                  <a:pt x="10300" y="854"/>
                </a:cubicBezTo>
                <a:cubicBezTo>
                  <a:pt x="10304" y="850"/>
                  <a:pt x="10342" y="869"/>
                  <a:pt x="10356" y="874"/>
                </a:cubicBezTo>
                <a:cubicBezTo>
                  <a:pt x="10397" y="890"/>
                  <a:pt x="10477" y="914"/>
                  <a:pt x="10544" y="898"/>
                </a:cubicBezTo>
                <a:cubicBezTo>
                  <a:pt x="10622" y="880"/>
                  <a:pt x="10685" y="855"/>
                  <a:pt x="10740" y="814"/>
                </a:cubicBezTo>
                <a:cubicBezTo>
                  <a:pt x="10761" y="799"/>
                  <a:pt x="10774" y="773"/>
                  <a:pt x="10796" y="758"/>
                </a:cubicBezTo>
                <a:cubicBezTo>
                  <a:pt x="10796" y="757"/>
                  <a:pt x="10796" y="755"/>
                  <a:pt x="10796" y="754"/>
                </a:cubicBezTo>
                <a:cubicBezTo>
                  <a:pt x="10797" y="754"/>
                  <a:pt x="10799" y="754"/>
                  <a:pt x="10800" y="754"/>
                </a:cubicBezTo>
                <a:cubicBezTo>
                  <a:pt x="10824" y="788"/>
                  <a:pt x="10892" y="821"/>
                  <a:pt x="10928" y="846"/>
                </a:cubicBezTo>
                <a:cubicBezTo>
                  <a:pt x="11015" y="908"/>
                  <a:pt x="11098" y="984"/>
                  <a:pt x="11192" y="1038"/>
                </a:cubicBezTo>
                <a:cubicBezTo>
                  <a:pt x="11073" y="1285"/>
                  <a:pt x="11424" y="1443"/>
                  <a:pt x="11552" y="1238"/>
                </a:cubicBezTo>
                <a:cubicBezTo>
                  <a:pt x="11635" y="1105"/>
                  <a:pt x="11540" y="971"/>
                  <a:pt x="11432" y="934"/>
                </a:cubicBezTo>
                <a:close/>
                <a:moveTo>
                  <a:pt x="8076" y="170"/>
                </a:moveTo>
                <a:cubicBezTo>
                  <a:pt x="8088" y="166"/>
                  <a:pt x="8100" y="162"/>
                  <a:pt x="8112" y="158"/>
                </a:cubicBezTo>
                <a:cubicBezTo>
                  <a:pt x="8162" y="168"/>
                  <a:pt x="8154" y="177"/>
                  <a:pt x="8180" y="206"/>
                </a:cubicBezTo>
                <a:cubicBezTo>
                  <a:pt x="8180" y="246"/>
                  <a:pt x="8170" y="256"/>
                  <a:pt x="8156" y="278"/>
                </a:cubicBezTo>
                <a:cubicBezTo>
                  <a:pt x="8131" y="284"/>
                  <a:pt x="8121" y="287"/>
                  <a:pt x="8092" y="286"/>
                </a:cubicBezTo>
                <a:cubicBezTo>
                  <a:pt x="8083" y="279"/>
                  <a:pt x="8073" y="273"/>
                  <a:pt x="8064" y="266"/>
                </a:cubicBezTo>
                <a:cubicBezTo>
                  <a:pt x="8058" y="258"/>
                  <a:pt x="8059" y="249"/>
                  <a:pt x="8052" y="242"/>
                </a:cubicBezTo>
                <a:cubicBezTo>
                  <a:pt x="8052" y="202"/>
                  <a:pt x="8062" y="192"/>
                  <a:pt x="8076" y="170"/>
                </a:cubicBezTo>
                <a:close/>
                <a:moveTo>
                  <a:pt x="7372" y="458"/>
                </a:moveTo>
                <a:cubicBezTo>
                  <a:pt x="7368" y="445"/>
                  <a:pt x="7358" y="425"/>
                  <a:pt x="7368" y="410"/>
                </a:cubicBezTo>
                <a:cubicBezTo>
                  <a:pt x="7372" y="398"/>
                  <a:pt x="7378" y="396"/>
                  <a:pt x="7384" y="386"/>
                </a:cubicBezTo>
                <a:cubicBezTo>
                  <a:pt x="7392" y="384"/>
                  <a:pt x="7392" y="385"/>
                  <a:pt x="7396" y="382"/>
                </a:cubicBezTo>
                <a:cubicBezTo>
                  <a:pt x="7413" y="382"/>
                  <a:pt x="7420" y="382"/>
                  <a:pt x="7428" y="390"/>
                </a:cubicBezTo>
                <a:cubicBezTo>
                  <a:pt x="7444" y="396"/>
                  <a:pt x="7443" y="406"/>
                  <a:pt x="7452" y="418"/>
                </a:cubicBezTo>
                <a:cubicBezTo>
                  <a:pt x="7450" y="469"/>
                  <a:pt x="7411" y="478"/>
                  <a:pt x="7372" y="458"/>
                </a:cubicBezTo>
                <a:close/>
                <a:moveTo>
                  <a:pt x="3988" y="682"/>
                </a:moveTo>
                <a:cubicBezTo>
                  <a:pt x="4000" y="670"/>
                  <a:pt x="4012" y="658"/>
                  <a:pt x="4024" y="646"/>
                </a:cubicBezTo>
                <a:cubicBezTo>
                  <a:pt x="4037" y="646"/>
                  <a:pt x="4051" y="646"/>
                  <a:pt x="4064" y="646"/>
                </a:cubicBezTo>
                <a:cubicBezTo>
                  <a:pt x="4073" y="654"/>
                  <a:pt x="4083" y="662"/>
                  <a:pt x="4092" y="670"/>
                </a:cubicBezTo>
                <a:cubicBezTo>
                  <a:pt x="4094" y="679"/>
                  <a:pt x="4096" y="684"/>
                  <a:pt x="4100" y="690"/>
                </a:cubicBezTo>
                <a:cubicBezTo>
                  <a:pt x="4099" y="718"/>
                  <a:pt x="4090" y="729"/>
                  <a:pt x="4080" y="746"/>
                </a:cubicBezTo>
                <a:cubicBezTo>
                  <a:pt x="4028" y="760"/>
                  <a:pt x="4031" y="757"/>
                  <a:pt x="3992" y="730"/>
                </a:cubicBezTo>
                <a:cubicBezTo>
                  <a:pt x="3989" y="717"/>
                  <a:pt x="3988" y="700"/>
                  <a:pt x="3988" y="682"/>
                </a:cubicBezTo>
                <a:close/>
                <a:moveTo>
                  <a:pt x="2336" y="198"/>
                </a:moveTo>
                <a:cubicBezTo>
                  <a:pt x="2310" y="224"/>
                  <a:pt x="2304" y="239"/>
                  <a:pt x="2248" y="238"/>
                </a:cubicBezTo>
                <a:cubicBezTo>
                  <a:pt x="2233" y="223"/>
                  <a:pt x="2219" y="209"/>
                  <a:pt x="2204" y="194"/>
                </a:cubicBezTo>
                <a:cubicBezTo>
                  <a:pt x="2204" y="179"/>
                  <a:pt x="2204" y="165"/>
                  <a:pt x="2204" y="150"/>
                </a:cubicBezTo>
                <a:cubicBezTo>
                  <a:pt x="2219" y="135"/>
                  <a:pt x="2233" y="121"/>
                  <a:pt x="2248" y="106"/>
                </a:cubicBezTo>
                <a:cubicBezTo>
                  <a:pt x="2294" y="104"/>
                  <a:pt x="2322" y="112"/>
                  <a:pt x="2332" y="146"/>
                </a:cubicBezTo>
                <a:cubicBezTo>
                  <a:pt x="2343" y="161"/>
                  <a:pt x="2338" y="178"/>
                  <a:pt x="2336" y="198"/>
                </a:cubicBezTo>
                <a:close/>
                <a:moveTo>
                  <a:pt x="328" y="522"/>
                </a:moveTo>
                <a:cubicBezTo>
                  <a:pt x="242" y="546"/>
                  <a:pt x="154" y="458"/>
                  <a:pt x="176" y="374"/>
                </a:cubicBezTo>
                <a:cubicBezTo>
                  <a:pt x="194" y="305"/>
                  <a:pt x="230" y="311"/>
                  <a:pt x="280" y="278"/>
                </a:cubicBezTo>
                <a:cubicBezTo>
                  <a:pt x="449" y="274"/>
                  <a:pt x="464" y="484"/>
                  <a:pt x="328" y="522"/>
                </a:cubicBezTo>
                <a:close/>
                <a:moveTo>
                  <a:pt x="720" y="1774"/>
                </a:moveTo>
                <a:cubicBezTo>
                  <a:pt x="700" y="1779"/>
                  <a:pt x="680" y="1783"/>
                  <a:pt x="652" y="1782"/>
                </a:cubicBezTo>
                <a:cubicBezTo>
                  <a:pt x="645" y="1775"/>
                  <a:pt x="637" y="1776"/>
                  <a:pt x="628" y="1770"/>
                </a:cubicBezTo>
                <a:cubicBezTo>
                  <a:pt x="615" y="1761"/>
                  <a:pt x="611" y="1741"/>
                  <a:pt x="600" y="1730"/>
                </a:cubicBezTo>
                <a:cubicBezTo>
                  <a:pt x="599" y="1707"/>
                  <a:pt x="598" y="1682"/>
                  <a:pt x="608" y="1670"/>
                </a:cubicBezTo>
                <a:cubicBezTo>
                  <a:pt x="614" y="1652"/>
                  <a:pt x="629" y="1639"/>
                  <a:pt x="648" y="1634"/>
                </a:cubicBezTo>
                <a:cubicBezTo>
                  <a:pt x="651" y="1631"/>
                  <a:pt x="661" y="1629"/>
                  <a:pt x="664" y="1626"/>
                </a:cubicBezTo>
                <a:cubicBezTo>
                  <a:pt x="706" y="1625"/>
                  <a:pt x="738" y="1642"/>
                  <a:pt x="748" y="1674"/>
                </a:cubicBezTo>
                <a:cubicBezTo>
                  <a:pt x="777" y="1713"/>
                  <a:pt x="735" y="1753"/>
                  <a:pt x="720" y="1774"/>
                </a:cubicBezTo>
                <a:close/>
                <a:moveTo>
                  <a:pt x="1440" y="966"/>
                </a:moveTo>
                <a:cubicBezTo>
                  <a:pt x="1401" y="1061"/>
                  <a:pt x="1327" y="1113"/>
                  <a:pt x="1216" y="1138"/>
                </a:cubicBezTo>
                <a:cubicBezTo>
                  <a:pt x="1169" y="1149"/>
                  <a:pt x="1121" y="1129"/>
                  <a:pt x="1092" y="1118"/>
                </a:cubicBezTo>
                <a:cubicBezTo>
                  <a:pt x="982" y="1076"/>
                  <a:pt x="869" y="932"/>
                  <a:pt x="936" y="770"/>
                </a:cubicBezTo>
                <a:cubicBezTo>
                  <a:pt x="962" y="708"/>
                  <a:pt x="1019" y="648"/>
                  <a:pt x="1080" y="622"/>
                </a:cubicBezTo>
                <a:cubicBezTo>
                  <a:pt x="1103" y="612"/>
                  <a:pt x="1135" y="615"/>
                  <a:pt x="1156" y="602"/>
                </a:cubicBezTo>
                <a:cubicBezTo>
                  <a:pt x="1308" y="600"/>
                  <a:pt x="1396" y="669"/>
                  <a:pt x="1440" y="774"/>
                </a:cubicBezTo>
                <a:cubicBezTo>
                  <a:pt x="1450" y="798"/>
                  <a:pt x="1446" y="818"/>
                  <a:pt x="1452" y="846"/>
                </a:cubicBezTo>
                <a:cubicBezTo>
                  <a:pt x="1460" y="882"/>
                  <a:pt x="1453" y="935"/>
                  <a:pt x="1440" y="966"/>
                </a:cubicBezTo>
                <a:close/>
                <a:moveTo>
                  <a:pt x="2148" y="1270"/>
                </a:moveTo>
                <a:cubicBezTo>
                  <a:pt x="2081" y="1288"/>
                  <a:pt x="2078" y="1278"/>
                  <a:pt x="2032" y="1246"/>
                </a:cubicBezTo>
                <a:cubicBezTo>
                  <a:pt x="2027" y="1226"/>
                  <a:pt x="2017" y="1189"/>
                  <a:pt x="2032" y="1170"/>
                </a:cubicBezTo>
                <a:cubicBezTo>
                  <a:pt x="2039" y="1150"/>
                  <a:pt x="2055" y="1144"/>
                  <a:pt x="2068" y="1130"/>
                </a:cubicBezTo>
                <a:cubicBezTo>
                  <a:pt x="2076" y="1128"/>
                  <a:pt x="2076" y="1129"/>
                  <a:pt x="2080" y="1126"/>
                </a:cubicBezTo>
                <a:cubicBezTo>
                  <a:pt x="2131" y="1126"/>
                  <a:pt x="2140" y="1139"/>
                  <a:pt x="2168" y="1158"/>
                </a:cubicBezTo>
                <a:cubicBezTo>
                  <a:pt x="2185" y="1220"/>
                  <a:pt x="2179" y="1226"/>
                  <a:pt x="2148" y="1270"/>
                </a:cubicBezTo>
                <a:close/>
                <a:moveTo>
                  <a:pt x="2852" y="818"/>
                </a:moveTo>
                <a:cubicBezTo>
                  <a:pt x="2820" y="882"/>
                  <a:pt x="2764" y="916"/>
                  <a:pt x="2684" y="934"/>
                </a:cubicBezTo>
                <a:cubicBezTo>
                  <a:pt x="2552" y="964"/>
                  <a:pt x="2421" y="795"/>
                  <a:pt x="2468" y="662"/>
                </a:cubicBezTo>
                <a:cubicBezTo>
                  <a:pt x="2488" y="605"/>
                  <a:pt x="2537" y="557"/>
                  <a:pt x="2592" y="534"/>
                </a:cubicBezTo>
                <a:cubicBezTo>
                  <a:pt x="2610" y="527"/>
                  <a:pt x="2639" y="532"/>
                  <a:pt x="2656" y="522"/>
                </a:cubicBezTo>
                <a:cubicBezTo>
                  <a:pt x="2794" y="526"/>
                  <a:pt x="2929" y="667"/>
                  <a:pt x="2852" y="818"/>
                </a:cubicBezTo>
                <a:close/>
                <a:moveTo>
                  <a:pt x="3088" y="1802"/>
                </a:moveTo>
                <a:cubicBezTo>
                  <a:pt x="3073" y="1817"/>
                  <a:pt x="3059" y="1831"/>
                  <a:pt x="3044" y="1846"/>
                </a:cubicBezTo>
                <a:cubicBezTo>
                  <a:pt x="3029" y="1846"/>
                  <a:pt x="3015" y="1846"/>
                  <a:pt x="3000" y="1846"/>
                </a:cubicBezTo>
                <a:cubicBezTo>
                  <a:pt x="2982" y="1829"/>
                  <a:pt x="2932" y="1793"/>
                  <a:pt x="2964" y="1754"/>
                </a:cubicBezTo>
                <a:cubicBezTo>
                  <a:pt x="2969" y="1739"/>
                  <a:pt x="2981" y="1727"/>
                  <a:pt x="2996" y="1722"/>
                </a:cubicBezTo>
                <a:cubicBezTo>
                  <a:pt x="2999" y="1719"/>
                  <a:pt x="3009" y="1717"/>
                  <a:pt x="3012" y="1714"/>
                </a:cubicBezTo>
                <a:cubicBezTo>
                  <a:pt x="3048" y="1715"/>
                  <a:pt x="3059" y="1728"/>
                  <a:pt x="3080" y="1742"/>
                </a:cubicBezTo>
                <a:cubicBezTo>
                  <a:pt x="3084" y="1760"/>
                  <a:pt x="3088" y="1776"/>
                  <a:pt x="3088" y="1802"/>
                </a:cubicBezTo>
                <a:close/>
                <a:moveTo>
                  <a:pt x="4004" y="2106"/>
                </a:moveTo>
                <a:cubicBezTo>
                  <a:pt x="4011" y="2087"/>
                  <a:pt x="4023" y="2086"/>
                  <a:pt x="4036" y="2074"/>
                </a:cubicBezTo>
                <a:cubicBezTo>
                  <a:pt x="4078" y="2074"/>
                  <a:pt x="4085" y="2083"/>
                  <a:pt x="4108" y="2098"/>
                </a:cubicBezTo>
                <a:cubicBezTo>
                  <a:pt x="4110" y="2107"/>
                  <a:pt x="4112" y="2112"/>
                  <a:pt x="4116" y="2118"/>
                </a:cubicBezTo>
                <a:cubicBezTo>
                  <a:pt x="4117" y="2171"/>
                  <a:pt x="4098" y="2171"/>
                  <a:pt x="4072" y="2194"/>
                </a:cubicBezTo>
                <a:cubicBezTo>
                  <a:pt x="4049" y="2194"/>
                  <a:pt x="4035" y="2193"/>
                  <a:pt x="4024" y="2182"/>
                </a:cubicBezTo>
                <a:cubicBezTo>
                  <a:pt x="4006" y="2176"/>
                  <a:pt x="4006" y="2163"/>
                  <a:pt x="3996" y="2150"/>
                </a:cubicBezTo>
                <a:cubicBezTo>
                  <a:pt x="3996" y="2131"/>
                  <a:pt x="3996" y="2116"/>
                  <a:pt x="4004" y="2106"/>
                </a:cubicBezTo>
                <a:close/>
                <a:moveTo>
                  <a:pt x="3780" y="1794"/>
                </a:moveTo>
                <a:cubicBezTo>
                  <a:pt x="3632" y="1830"/>
                  <a:pt x="3508" y="1708"/>
                  <a:pt x="3476" y="1610"/>
                </a:cubicBezTo>
                <a:cubicBezTo>
                  <a:pt x="3463" y="1570"/>
                  <a:pt x="3462" y="1490"/>
                  <a:pt x="3476" y="1450"/>
                </a:cubicBezTo>
                <a:cubicBezTo>
                  <a:pt x="3501" y="1380"/>
                  <a:pt x="3552" y="1323"/>
                  <a:pt x="3616" y="1290"/>
                </a:cubicBezTo>
                <a:cubicBezTo>
                  <a:pt x="3638" y="1279"/>
                  <a:pt x="3671" y="1280"/>
                  <a:pt x="3692" y="1266"/>
                </a:cubicBezTo>
                <a:cubicBezTo>
                  <a:pt x="3848" y="1264"/>
                  <a:pt x="3934" y="1324"/>
                  <a:pt x="3980" y="1430"/>
                </a:cubicBezTo>
                <a:cubicBezTo>
                  <a:pt x="4059" y="1612"/>
                  <a:pt x="3913" y="1762"/>
                  <a:pt x="3780" y="1794"/>
                </a:cubicBezTo>
                <a:close/>
                <a:moveTo>
                  <a:pt x="6440" y="2046"/>
                </a:moveTo>
                <a:cubicBezTo>
                  <a:pt x="6429" y="2092"/>
                  <a:pt x="6418" y="2140"/>
                  <a:pt x="6400" y="2182"/>
                </a:cubicBezTo>
                <a:cubicBezTo>
                  <a:pt x="6310" y="2391"/>
                  <a:pt x="6143" y="2503"/>
                  <a:pt x="5896" y="2558"/>
                </a:cubicBezTo>
                <a:cubicBezTo>
                  <a:pt x="5792" y="2581"/>
                  <a:pt x="5657" y="2543"/>
                  <a:pt x="5588" y="2514"/>
                </a:cubicBezTo>
                <a:cubicBezTo>
                  <a:pt x="5396" y="2433"/>
                  <a:pt x="5280" y="2304"/>
                  <a:pt x="5216" y="2094"/>
                </a:cubicBezTo>
                <a:cubicBezTo>
                  <a:pt x="5195" y="2025"/>
                  <a:pt x="5180" y="1914"/>
                  <a:pt x="5200" y="1830"/>
                </a:cubicBezTo>
                <a:cubicBezTo>
                  <a:pt x="5210" y="1790"/>
                  <a:pt x="5217" y="1747"/>
                  <a:pt x="5232" y="1710"/>
                </a:cubicBezTo>
                <a:cubicBezTo>
                  <a:pt x="5301" y="1541"/>
                  <a:pt x="5425" y="1416"/>
                  <a:pt x="5592" y="1346"/>
                </a:cubicBezTo>
                <a:cubicBezTo>
                  <a:pt x="5631" y="1335"/>
                  <a:pt x="5669" y="1325"/>
                  <a:pt x="5708" y="1314"/>
                </a:cubicBezTo>
                <a:cubicBezTo>
                  <a:pt x="5728" y="1309"/>
                  <a:pt x="5756" y="1316"/>
                  <a:pt x="5772" y="1306"/>
                </a:cubicBezTo>
                <a:cubicBezTo>
                  <a:pt x="5839" y="1306"/>
                  <a:pt x="5901" y="1303"/>
                  <a:pt x="5956" y="1318"/>
                </a:cubicBezTo>
                <a:cubicBezTo>
                  <a:pt x="6194" y="1380"/>
                  <a:pt x="6335" y="1521"/>
                  <a:pt x="6416" y="1742"/>
                </a:cubicBezTo>
                <a:cubicBezTo>
                  <a:pt x="6443" y="1816"/>
                  <a:pt x="6465" y="1947"/>
                  <a:pt x="6440" y="2046"/>
                </a:cubicBezTo>
                <a:close/>
                <a:moveTo>
                  <a:pt x="8084" y="1718"/>
                </a:moveTo>
                <a:cubicBezTo>
                  <a:pt x="8258" y="1714"/>
                  <a:pt x="8271" y="1929"/>
                  <a:pt x="8128" y="1966"/>
                </a:cubicBezTo>
                <a:cubicBezTo>
                  <a:pt x="8045" y="1988"/>
                  <a:pt x="7957" y="1899"/>
                  <a:pt x="7980" y="1814"/>
                </a:cubicBezTo>
                <a:cubicBezTo>
                  <a:pt x="7998" y="1746"/>
                  <a:pt x="8035" y="1751"/>
                  <a:pt x="8084" y="1718"/>
                </a:cubicBezTo>
                <a:close/>
                <a:moveTo>
                  <a:pt x="7840" y="1246"/>
                </a:moveTo>
                <a:cubicBezTo>
                  <a:pt x="7799" y="1256"/>
                  <a:pt x="7744" y="1250"/>
                  <a:pt x="7708" y="1238"/>
                </a:cubicBezTo>
                <a:cubicBezTo>
                  <a:pt x="7604" y="1204"/>
                  <a:pt x="7478" y="1065"/>
                  <a:pt x="7528" y="906"/>
                </a:cubicBezTo>
                <a:cubicBezTo>
                  <a:pt x="7549" y="839"/>
                  <a:pt x="7594" y="780"/>
                  <a:pt x="7648" y="746"/>
                </a:cubicBezTo>
                <a:cubicBezTo>
                  <a:pt x="7676" y="729"/>
                  <a:pt x="7715" y="729"/>
                  <a:pt x="7744" y="710"/>
                </a:cubicBezTo>
                <a:cubicBezTo>
                  <a:pt x="7899" y="708"/>
                  <a:pt x="7977" y="755"/>
                  <a:pt x="8032" y="850"/>
                </a:cubicBezTo>
                <a:cubicBezTo>
                  <a:pt x="8047" y="876"/>
                  <a:pt x="8048" y="901"/>
                  <a:pt x="8056" y="934"/>
                </a:cubicBezTo>
                <a:cubicBezTo>
                  <a:pt x="8098" y="1101"/>
                  <a:pt x="7956" y="1218"/>
                  <a:pt x="7840" y="1246"/>
                </a:cubicBezTo>
                <a:close/>
                <a:moveTo>
                  <a:pt x="8836" y="2538"/>
                </a:moveTo>
                <a:cubicBezTo>
                  <a:pt x="8819" y="2556"/>
                  <a:pt x="8817" y="2574"/>
                  <a:pt x="8788" y="2582"/>
                </a:cubicBezTo>
                <a:cubicBezTo>
                  <a:pt x="8773" y="2593"/>
                  <a:pt x="8757" y="2588"/>
                  <a:pt x="8736" y="2586"/>
                </a:cubicBezTo>
                <a:cubicBezTo>
                  <a:pt x="8725" y="2576"/>
                  <a:pt x="8709" y="2570"/>
                  <a:pt x="8700" y="2558"/>
                </a:cubicBezTo>
                <a:cubicBezTo>
                  <a:pt x="8694" y="2550"/>
                  <a:pt x="8694" y="2541"/>
                  <a:pt x="8688" y="2534"/>
                </a:cubicBezTo>
                <a:cubicBezTo>
                  <a:pt x="8687" y="2476"/>
                  <a:pt x="8705" y="2469"/>
                  <a:pt x="8732" y="2442"/>
                </a:cubicBezTo>
                <a:cubicBezTo>
                  <a:pt x="8740" y="2440"/>
                  <a:pt x="8740" y="2441"/>
                  <a:pt x="8744" y="2438"/>
                </a:cubicBezTo>
                <a:cubicBezTo>
                  <a:pt x="8818" y="2436"/>
                  <a:pt x="8839" y="2474"/>
                  <a:pt x="8836" y="2538"/>
                </a:cubicBezTo>
                <a:close/>
                <a:moveTo>
                  <a:pt x="9172" y="1678"/>
                </a:moveTo>
                <a:cubicBezTo>
                  <a:pt x="9030" y="1712"/>
                  <a:pt x="8911" y="1595"/>
                  <a:pt x="8880" y="1502"/>
                </a:cubicBezTo>
                <a:cubicBezTo>
                  <a:pt x="8869" y="1469"/>
                  <a:pt x="8865" y="1400"/>
                  <a:pt x="8876" y="1362"/>
                </a:cubicBezTo>
                <a:cubicBezTo>
                  <a:pt x="8898" y="1286"/>
                  <a:pt x="8952" y="1220"/>
                  <a:pt x="9020" y="1190"/>
                </a:cubicBezTo>
                <a:cubicBezTo>
                  <a:pt x="9041" y="1181"/>
                  <a:pt x="9072" y="1182"/>
                  <a:pt x="9092" y="1170"/>
                </a:cubicBezTo>
                <a:cubicBezTo>
                  <a:pt x="9218" y="1168"/>
                  <a:pt x="9297" y="1210"/>
                  <a:pt x="9344" y="1286"/>
                </a:cubicBezTo>
                <a:cubicBezTo>
                  <a:pt x="9452" y="1459"/>
                  <a:pt x="9329" y="1640"/>
                  <a:pt x="9172" y="1678"/>
                </a:cubicBezTo>
                <a:close/>
                <a:moveTo>
                  <a:pt x="10144" y="2010"/>
                </a:moveTo>
                <a:cubicBezTo>
                  <a:pt x="10157" y="1961"/>
                  <a:pt x="10189" y="1952"/>
                  <a:pt x="10224" y="1926"/>
                </a:cubicBezTo>
                <a:cubicBezTo>
                  <a:pt x="10285" y="1924"/>
                  <a:pt x="10325" y="1936"/>
                  <a:pt x="10348" y="1970"/>
                </a:cubicBezTo>
                <a:cubicBezTo>
                  <a:pt x="10393" y="2037"/>
                  <a:pt x="10345" y="2122"/>
                  <a:pt x="10292" y="2142"/>
                </a:cubicBezTo>
                <a:cubicBezTo>
                  <a:pt x="10215" y="2171"/>
                  <a:pt x="10122" y="2093"/>
                  <a:pt x="10144" y="2010"/>
                </a:cubicBezTo>
                <a:close/>
                <a:moveTo>
                  <a:pt x="10020" y="1298"/>
                </a:moveTo>
                <a:cubicBezTo>
                  <a:pt x="9996" y="1305"/>
                  <a:pt x="9969" y="1318"/>
                  <a:pt x="9948" y="1298"/>
                </a:cubicBezTo>
                <a:cubicBezTo>
                  <a:pt x="9930" y="1291"/>
                  <a:pt x="9931" y="1278"/>
                  <a:pt x="9920" y="1266"/>
                </a:cubicBezTo>
                <a:cubicBezTo>
                  <a:pt x="9920" y="1247"/>
                  <a:pt x="9920" y="1232"/>
                  <a:pt x="9928" y="1222"/>
                </a:cubicBezTo>
                <a:cubicBezTo>
                  <a:pt x="9935" y="1203"/>
                  <a:pt x="9947" y="1202"/>
                  <a:pt x="9960" y="1190"/>
                </a:cubicBezTo>
                <a:cubicBezTo>
                  <a:pt x="10002" y="1190"/>
                  <a:pt x="10009" y="1199"/>
                  <a:pt x="10032" y="1214"/>
                </a:cubicBezTo>
                <a:cubicBezTo>
                  <a:pt x="10041" y="1251"/>
                  <a:pt x="10037" y="1270"/>
                  <a:pt x="10020" y="1298"/>
                </a:cubicBezTo>
                <a:close/>
                <a:moveTo>
                  <a:pt x="10524" y="714"/>
                </a:moveTo>
                <a:cubicBezTo>
                  <a:pt x="10375" y="750"/>
                  <a:pt x="10245" y="583"/>
                  <a:pt x="10288" y="446"/>
                </a:cubicBezTo>
                <a:cubicBezTo>
                  <a:pt x="10306" y="390"/>
                  <a:pt x="10349" y="337"/>
                  <a:pt x="10400" y="314"/>
                </a:cubicBezTo>
                <a:cubicBezTo>
                  <a:pt x="10417" y="306"/>
                  <a:pt x="10438" y="308"/>
                  <a:pt x="10452" y="298"/>
                </a:cubicBezTo>
                <a:cubicBezTo>
                  <a:pt x="10572" y="296"/>
                  <a:pt x="10640" y="334"/>
                  <a:pt x="10680" y="410"/>
                </a:cubicBezTo>
                <a:cubicBezTo>
                  <a:pt x="10756" y="557"/>
                  <a:pt x="10639" y="686"/>
                  <a:pt x="10524" y="714"/>
                </a:cubicBezTo>
                <a:close/>
                <a:moveTo>
                  <a:pt x="11408" y="1230"/>
                </a:moveTo>
                <a:cubicBezTo>
                  <a:pt x="11338" y="1254"/>
                  <a:pt x="11252" y="1184"/>
                  <a:pt x="11272" y="1106"/>
                </a:cubicBezTo>
                <a:cubicBezTo>
                  <a:pt x="11285" y="1058"/>
                  <a:pt x="11317" y="1051"/>
                  <a:pt x="11352" y="1026"/>
                </a:cubicBezTo>
                <a:cubicBezTo>
                  <a:pt x="11499" y="1022"/>
                  <a:pt x="11518" y="1192"/>
                  <a:pt x="11408" y="1230"/>
                </a:cubicBezTo>
                <a:close/>
              </a:path>
            </a:pathLst>
          </a:custGeom>
          <a:solidFill>
            <a:schemeClr val="accent1"/>
          </a:solidFill>
          <a:ln>
            <a:noFill/>
          </a:ln>
        </p:spPr>
        <p:txBody>
          <a:bodyPr vert="horz" wrap="square" lIns="101600" tIns="50800" rIns="101600" bIns="50800"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E74E3E"/>
              </a:solidFill>
              <a:effectLst/>
              <a:uLnTx/>
              <a:uFillTx/>
              <a:latin typeface="Calibri" panose="020F0502020204030204"/>
              <a:ea typeface="+mn-ea"/>
              <a:cs typeface="+mn-cs"/>
            </a:endParaRPr>
          </a:p>
        </p:txBody>
      </p:sp>
      <p:sp>
        <p:nvSpPr>
          <p:cNvPr id="83" name="Rectangle 82"/>
          <p:cNvSpPr/>
          <p:nvPr/>
        </p:nvSpPr>
        <p:spPr>
          <a:xfrm>
            <a:off x="3179724" y="5341019"/>
            <a:ext cx="5929445" cy="776238"/>
          </a:xfrm>
          <a:prstGeom prst="rect">
            <a:avLst/>
          </a:prstGeom>
        </p:spPr>
        <p:txBody>
          <a:bodyPr wrap="none">
            <a:sp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fr-FR" sz="4444" b="0" i="0" u="none" strike="noStrike" kern="1200" cap="none" spc="0" normalizeH="0" baseline="0" noProof="0" dirty="0">
                <a:ln>
                  <a:noFill/>
                </a:ln>
                <a:solidFill>
                  <a:srgbClr val="878787"/>
                </a:solidFill>
                <a:effectLst/>
                <a:uLnTx/>
                <a:uFillTx/>
                <a:latin typeface="Titillium Lt" panose="00000400000000000000" pitchFamily="50" charset="0"/>
                <a:ea typeface="+mn-ea"/>
                <a:cs typeface="+mn-cs"/>
              </a:rPr>
              <a:t>Théorie de la complexité</a:t>
            </a:r>
            <a:endParaRPr kumimoji="0" lang="bg-BG" sz="4444" b="0" i="0" u="none" strike="noStrike" kern="1200" cap="none" spc="0" normalizeH="0" baseline="0" noProof="0" dirty="0">
              <a:ln>
                <a:noFill/>
              </a:ln>
              <a:solidFill>
                <a:srgbClr val="878787"/>
              </a:solidFill>
              <a:effectLst/>
              <a:uLnTx/>
              <a:uFillTx/>
              <a:latin typeface="Calibri" panose="020F0502020204030204"/>
              <a:ea typeface="+mn-ea"/>
              <a:cs typeface="+mn-cs"/>
            </a:endParaRPr>
          </a:p>
        </p:txBody>
      </p:sp>
      <p:sp>
        <p:nvSpPr>
          <p:cNvPr id="86" name="Rectangle 85"/>
          <p:cNvSpPr/>
          <p:nvPr/>
        </p:nvSpPr>
        <p:spPr>
          <a:xfrm flipV="1">
            <a:off x="0" y="4289777"/>
            <a:ext cx="12192000" cy="55480"/>
          </a:xfrm>
          <a:prstGeom prst="rect">
            <a:avLst/>
          </a:prstGeom>
          <a:solidFill>
            <a:schemeClr val="accent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CBB9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4248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F4E01263-8EAE-D732-6137-250EBC21573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963938" y="119285"/>
            <a:ext cx="10362823" cy="900747"/>
          </a:xfrm>
        </p:spPr>
        <p:txBody>
          <a:bodyPr/>
          <a:lstStyle/>
          <a:p>
            <a:pPr algn="l"/>
            <a:r>
              <a:rPr lang="fr-FR" noProof="0" dirty="0">
                <a:latin typeface="Titillium Lt" panose="00000400000000000000" pitchFamily="50" charset="0"/>
              </a:rPr>
              <a:t>Comparer l’efficacité de deux algorithmes</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34</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4" name="Rectangle 3">
            <a:extLst>
              <a:ext uri="{FF2B5EF4-FFF2-40B4-BE49-F238E27FC236}">
                <a16:creationId xmlns:a16="http://schemas.microsoft.com/office/drawing/2014/main" id="{149AF05F-5BA4-4ED1-99BE-CBE80D049794}"/>
              </a:ext>
            </a:extLst>
          </p:cNvPr>
          <p:cNvSpPr/>
          <p:nvPr/>
        </p:nvSpPr>
        <p:spPr>
          <a:xfrm>
            <a:off x="480454" y="1501676"/>
            <a:ext cx="11065791" cy="300210"/>
          </a:xfrm>
          <a:prstGeom prst="rect">
            <a:avLst/>
          </a:prstGeom>
        </p:spPr>
        <p:txBody>
          <a:bodyPr wrap="square">
            <a:spAutoFit/>
          </a:bodyPr>
          <a:lstStyle/>
          <a:p>
            <a:pPr marL="342862" marR="0" lvl="0" indent="0" algn="l" defTabSz="914309" rtl="0" eaLnBrk="1" fontAlgn="ctr" latinLnBrk="0" hangingPunct="1">
              <a:lnSpc>
                <a:spcPct val="100000"/>
              </a:lnSpc>
              <a:spcBef>
                <a:spcPts val="0"/>
              </a:spcBef>
              <a:spcAft>
                <a:spcPts val="0"/>
              </a:spcAft>
              <a:buClrTx/>
              <a:buSzTx/>
              <a:buFontTx/>
              <a:buNone/>
              <a:tabLst/>
              <a:defRPr/>
            </a:pPr>
            <a:endParaRPr kumimoji="0" lang="fr-FR" sz="1351" b="0" i="0" u="none" strike="noStrike" kern="1200" cap="none" spc="0" normalizeH="0" baseline="0" noProof="0" dirty="0">
              <a:ln>
                <a:noFill/>
              </a:ln>
              <a:solidFill>
                <a:srgbClr val="F6F6F6">
                  <a:lumMod val="25000"/>
                </a:srgbClr>
              </a:solidFill>
              <a:effectLst/>
              <a:uLnTx/>
              <a:uFillTx/>
              <a:latin typeface="Calibri" panose="020F0502020204030204" pitchFamily="34" charset="0"/>
              <a:ea typeface="+mn-ea"/>
              <a:cs typeface="+mn-cs"/>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0" y="1717129"/>
            <a:ext cx="11524487" cy="5170646"/>
          </a:xfrm>
          <a:prstGeom prst="rect">
            <a:avLst/>
          </a:prstGeom>
        </p:spPr>
        <p:txBody>
          <a:bodyPr wrap="square">
            <a:spAutoFit/>
          </a:bodyPr>
          <a:lstStyle/>
          <a:p>
            <a:pPr marL="182541" marR="0" lvl="0" algn="just" defTabSz="914309" rtl="0" eaLnBrk="1" fontAlgn="auto" latinLnBrk="0" hangingPunct="1">
              <a:lnSpc>
                <a:spcPct val="150000"/>
              </a:lnSpc>
              <a:spcBef>
                <a:spcPts val="0"/>
              </a:spcBef>
              <a:spcAft>
                <a:spcPts val="0"/>
              </a:spcAft>
              <a:buClrTx/>
              <a:buSzTx/>
              <a:tabLst/>
              <a:defRPr/>
            </a:pPr>
            <a:r>
              <a:rPr lang="fr-FR" sz="2000" dirty="0">
                <a:solidFill>
                  <a:srgbClr val="878787">
                    <a:lumMod val="75000"/>
                  </a:srgbClr>
                </a:solidFill>
                <a:latin typeface="Titillium" panose="00000500000000000000" pitchFamily="50" charset="0"/>
              </a:rPr>
              <a:t>Un premier critère de comparaison : le </a:t>
            </a:r>
            <a:r>
              <a:rPr lang="fr-FR" sz="2000" i="1" dirty="0">
                <a:solidFill>
                  <a:schemeClr val="tx2"/>
                </a:solidFill>
                <a:latin typeface="Titillium" panose="00000500000000000000" pitchFamily="50" charset="0"/>
              </a:rPr>
              <a:t>temps d’exécution</a:t>
            </a:r>
            <a:endParaRPr kumimoji="0" lang="fr-FR" sz="2000" b="0" i="0" u="none" strike="noStrike" kern="1200" cap="none" spc="0" normalizeH="0" baseline="0" noProof="0" dirty="0">
              <a:ln>
                <a:noFill/>
              </a:ln>
              <a:solidFill>
                <a:schemeClr val="tx2"/>
              </a:solidFill>
              <a:effectLst/>
              <a:uLnTx/>
              <a:uFillTx/>
              <a:latin typeface="Titillium" panose="00000500000000000000" pitchFamily="50" charset="0"/>
            </a:endParaRPr>
          </a:p>
          <a:p>
            <a:pPr marL="182541" lvl="0" algn="just" defTabSz="914309">
              <a:lnSpc>
                <a:spcPct val="150000"/>
              </a:lnSpc>
              <a:defRPr/>
            </a:pPr>
            <a:r>
              <a:rPr lang="fr-FR" sz="2000" dirty="0">
                <a:latin typeface="Titillium" panose="00000500000000000000" pitchFamily="50" charset="0"/>
              </a:rPr>
              <a:t>⚠ Nombreux inconvénients :</a:t>
            </a:r>
          </a:p>
          <a:p>
            <a:pPr marL="982641" lvl="1" indent="-342900" algn="just" defTabSz="914309">
              <a:lnSpc>
                <a:spcPct val="150000"/>
              </a:lnSpc>
              <a:buFont typeface="Wingdings" panose="05000000000000000000" pitchFamily="2" charset="2"/>
              <a:buChar char="§"/>
              <a:defRPr/>
            </a:pPr>
            <a:r>
              <a:rPr lang="fr-FR" sz="2000" dirty="0">
                <a:solidFill>
                  <a:schemeClr val="accent2">
                    <a:lumMod val="75000"/>
                  </a:schemeClr>
                </a:solidFill>
                <a:latin typeface="Titillium" panose="00000500000000000000" pitchFamily="50" charset="0"/>
              </a:rPr>
              <a:t>dépend du langage,</a:t>
            </a:r>
          </a:p>
          <a:p>
            <a:pPr marL="982641" lvl="1" indent="-342900" algn="just" defTabSz="914309">
              <a:lnSpc>
                <a:spcPct val="150000"/>
              </a:lnSpc>
              <a:buFont typeface="Wingdings" panose="05000000000000000000" pitchFamily="2" charset="2"/>
              <a:buChar char="§"/>
              <a:defRPr/>
            </a:pPr>
            <a:r>
              <a:rPr lang="fr-FR" sz="2000" dirty="0">
                <a:solidFill>
                  <a:schemeClr val="accent2">
                    <a:lumMod val="75000"/>
                  </a:schemeClr>
                </a:solidFill>
                <a:latin typeface="Titillium" panose="00000500000000000000" pitchFamily="50" charset="0"/>
              </a:rPr>
              <a:t>du compilateur,</a:t>
            </a:r>
          </a:p>
          <a:p>
            <a:pPr marL="982641" lvl="1" indent="-342900" algn="just" defTabSz="914309">
              <a:lnSpc>
                <a:spcPct val="150000"/>
              </a:lnSpc>
              <a:buFont typeface="Wingdings" panose="05000000000000000000" pitchFamily="2" charset="2"/>
              <a:buChar char="§"/>
              <a:defRPr/>
            </a:pPr>
            <a:r>
              <a:rPr lang="fr-FR" sz="2000" dirty="0">
                <a:solidFill>
                  <a:schemeClr val="accent2">
                    <a:lumMod val="75000"/>
                  </a:schemeClr>
                </a:solidFill>
                <a:latin typeface="Titillium" panose="00000500000000000000" pitchFamily="50" charset="0"/>
              </a:rPr>
              <a:t>de la machine…</a:t>
            </a:r>
          </a:p>
          <a:p>
            <a:pPr marL="182541" lvl="0" algn="just" defTabSz="914309">
              <a:lnSpc>
                <a:spcPct val="150000"/>
              </a:lnSpc>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ndParaRPr>
          </a:p>
          <a:p>
            <a:pPr marL="182541" marR="0" lvl="0" algn="just" defTabSz="914309" rtl="0" eaLnBrk="1" fontAlgn="auto" latinLnBrk="0" hangingPunct="1">
              <a:lnSpc>
                <a:spcPct val="150000"/>
              </a:lnSpc>
              <a:spcBef>
                <a:spcPts val="0"/>
              </a:spcBef>
              <a:spcAft>
                <a:spcPts val="0"/>
              </a:spcAft>
              <a:buClrTx/>
              <a:buSzTx/>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De plus, un algorithme pouvait être lent sur les machines des années 80, et très rapide aujourd’hui !</a:t>
            </a:r>
          </a:p>
          <a:p>
            <a:pPr marL="182541" algn="just" defTabSz="914309">
              <a:lnSpc>
                <a:spcPct val="150000"/>
              </a:lnSpc>
              <a:defRPr/>
            </a:pPr>
            <a:r>
              <a:rPr lang="fr-FR" sz="2000" dirty="0">
                <a:solidFill>
                  <a:schemeClr val="accent2">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2000" dirty="0">
                <a:solidFill>
                  <a:schemeClr val="accent2">
                    <a:lumMod val="75000"/>
                  </a:schemeClr>
                </a:solidFill>
                <a:latin typeface="Titillium" panose="00000500000000000000" pitchFamily="50" charset="0"/>
              </a:rPr>
              <a:t>comment comparer un algorithme mis au point en 2023 avec un algorithme créé en 1970 ?</a:t>
            </a:r>
          </a:p>
          <a:p>
            <a:pPr marL="525441" indent="-342900" algn="just" defTabSz="914309">
              <a:lnSpc>
                <a:spcPct val="150000"/>
              </a:lnSpc>
              <a:buFont typeface="Wingdings" panose="05000000000000000000" pitchFamily="2" charset="2"/>
              <a:buChar char="§"/>
              <a:defRPr/>
            </a:pPr>
            <a:r>
              <a:rPr lang="fr-FR" sz="2000" dirty="0">
                <a:solidFill>
                  <a:srgbClr val="878787">
                    <a:lumMod val="75000"/>
                  </a:srgbClr>
                </a:solidFill>
                <a:latin typeface="Titillium" panose="00000500000000000000" pitchFamily="50" charset="0"/>
                <a:ea typeface="Arial Unicode MS" panose="020B0604020202020204" pitchFamily="34" charset="-128"/>
                <a:cs typeface="Arial Unicode MS" panose="020B0604020202020204" pitchFamily="34" charset="-128"/>
              </a:rPr>
              <a:t>⇒ </a:t>
            </a:r>
            <a:r>
              <a:rPr lang="fr-FR" sz="2000" dirty="0">
                <a:solidFill>
                  <a:srgbClr val="878787">
                    <a:lumMod val="75000"/>
                  </a:srgbClr>
                </a:solidFill>
                <a:latin typeface="Titillium" panose="00000500000000000000" pitchFamily="50" charset="0"/>
              </a:rPr>
              <a:t>Il faudrait ré-exécuter tous les algorithmes en 2023 !</a:t>
            </a:r>
          </a:p>
          <a:p>
            <a:pPr marL="525441" indent="-342900" algn="just" defTabSz="914309">
              <a:lnSpc>
                <a:spcPct val="150000"/>
              </a:lnSpc>
              <a:buFont typeface="Wingdings" panose="05000000000000000000" pitchFamily="2" charset="2"/>
              <a:buChar char="§"/>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Arial Unicode MS" panose="020B0604020202020204" pitchFamily="34" charset="-128"/>
                <a:cs typeface="Arial Unicode MS" panose="020B0604020202020204" pitchFamily="34" charset="-128"/>
              </a:rPr>
              <a:t>⇒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rPr>
              <a:t>Besoin d’un critère indépendant du matériel</a:t>
            </a:r>
          </a:p>
          <a:p>
            <a:pPr marL="182541" marR="0" lvl="0" algn="just" defTabSz="914309" rtl="0" eaLnBrk="1" fontAlgn="auto" latinLnBrk="0" hangingPunct="1">
              <a:lnSpc>
                <a:spcPct val="150000"/>
              </a:lnSpc>
              <a:spcBef>
                <a:spcPts val="0"/>
              </a:spcBef>
              <a:spcAft>
                <a:spcPts val="0"/>
              </a:spcAft>
              <a:buClrTx/>
              <a:buSzTx/>
              <a:tabLst/>
              <a:defRPr/>
            </a:pP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Arial Unicode MS" panose="020B0604020202020204" pitchFamily="34" charset="-128"/>
                <a:cs typeface="Arial Unicode MS" panose="020B0604020202020204" pitchFamily="34" charset="-128"/>
              </a:rPr>
              <a:t>⇒ </a:t>
            </a: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rPr>
              <a:t>Compter les opérations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rPr>
              <a:t>élémentaires</a:t>
            </a:r>
            <a:r>
              <a:rPr kumimoji="0" lang="fr-FR" sz="2000" b="0" u="none" strike="noStrike" kern="1200" cap="none" spc="0" normalizeH="0" noProof="0" dirty="0">
                <a:ln>
                  <a:noFill/>
                </a:ln>
                <a:solidFill>
                  <a:schemeClr val="accent2">
                    <a:lumMod val="75000"/>
                  </a:schemeClr>
                </a:solidFill>
                <a:effectLst/>
                <a:uLnTx/>
                <a:uFillTx/>
                <a:latin typeface="Titillium" panose="00000500000000000000" pitchFamily="50" charset="0"/>
              </a:rPr>
              <a:t> (affectations, comparaisons, opérations arithmétiques / logiques)</a:t>
            </a:r>
            <a:endParaRPr kumimoji="0" lang="fr-FR" sz="2000" b="0" i="1" u="none" strike="noStrike" kern="1200" cap="none" spc="0" normalizeH="0" baseline="0" noProof="0" dirty="0">
              <a:ln>
                <a:noFill/>
              </a:ln>
              <a:solidFill>
                <a:schemeClr val="accent2">
                  <a:lumMod val="75000"/>
                </a:schemeClr>
              </a:solidFill>
              <a:effectLst/>
              <a:uLnTx/>
              <a:uFillTx/>
              <a:latin typeface="Titillium" panose="00000500000000000000" pitchFamily="50" charset="0"/>
            </a:endParaRPr>
          </a:p>
        </p:txBody>
      </p:sp>
    </p:spTree>
    <p:extLst>
      <p:ext uri="{BB962C8B-B14F-4D97-AF65-F5344CB8AC3E}">
        <p14:creationId xmlns:p14="http://schemas.microsoft.com/office/powerpoint/2010/main" val="285305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3FBDA687-D701-C87C-108E-39BDDB63154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963938" y="119285"/>
            <a:ext cx="10362823" cy="900747"/>
          </a:xfrm>
        </p:spPr>
        <p:txBody>
          <a:bodyPr/>
          <a:lstStyle/>
          <a:p>
            <a:pPr algn="l"/>
            <a:r>
              <a:rPr lang="fr-FR" noProof="0" dirty="0">
                <a:latin typeface="Titillium Lt" panose="00000400000000000000" pitchFamily="50" charset="0"/>
              </a:rPr>
              <a:t>Comparer l’efficacité de deux algorithmes</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35</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0" y="1717129"/>
            <a:ext cx="11524487" cy="553998"/>
          </a:xfrm>
          <a:prstGeom prst="rect">
            <a:avLst/>
          </a:prstGeom>
        </p:spPr>
        <p:txBody>
          <a:bodyPr wrap="square">
            <a:spAutoFit/>
          </a:bodyPr>
          <a:lstStyle/>
          <a:p>
            <a:pPr marL="182541" marR="0" lvl="0" algn="just" defTabSz="914309" rtl="0" eaLnBrk="1" fontAlgn="auto" latinLnBrk="0" hangingPunct="1">
              <a:lnSpc>
                <a:spcPct val="150000"/>
              </a:lnSpc>
              <a:spcBef>
                <a:spcPts val="0"/>
              </a:spcBef>
              <a:spcAft>
                <a:spcPts val="0"/>
              </a:spcAft>
              <a:buClrTx/>
              <a:buSzTx/>
              <a:tabLst/>
              <a:defRPr/>
            </a:pPr>
            <a:r>
              <a:rPr lang="fr-FR" sz="2000" dirty="0">
                <a:solidFill>
                  <a:schemeClr val="bg1"/>
                </a:solidFill>
                <a:latin typeface="Titillium" panose="00000500000000000000" pitchFamily="50" charset="0"/>
              </a:rPr>
              <a:t>Exemple 1</a:t>
            </a:r>
            <a:r>
              <a:rPr lang="fr-FR" sz="2000" dirty="0">
                <a:solidFill>
                  <a:schemeClr val="accent2">
                    <a:lumMod val="75000"/>
                  </a:schemeClr>
                </a:solidFill>
                <a:latin typeface="Titillium" panose="00000500000000000000" pitchFamily="50" charset="0"/>
              </a:rPr>
              <a:t> : calculer la somme des nombres de 1 à </a:t>
            </a:r>
            <a:r>
              <a:rPr lang="fr-FR" sz="2000" i="1" dirty="0">
                <a:solidFill>
                  <a:schemeClr val="accent2">
                    <a:lumMod val="75000"/>
                  </a:schemeClr>
                </a:solidFill>
                <a:latin typeface="Titillium" panose="00000500000000000000" pitchFamily="50" charset="0"/>
              </a:rPr>
              <a:t>n</a:t>
            </a:r>
            <a:r>
              <a:rPr lang="fr-FR" sz="2000" dirty="0">
                <a:solidFill>
                  <a:schemeClr val="accent2">
                    <a:lumMod val="75000"/>
                  </a:schemeClr>
                </a:solidFill>
                <a:latin typeface="Titillium" panose="00000500000000000000" pitchFamily="50" charset="0"/>
              </a:rPr>
              <a:t> écrits dans un tableau</a:t>
            </a:r>
          </a:p>
        </p:txBody>
      </p:sp>
      <p:sp>
        <p:nvSpPr>
          <p:cNvPr id="7" name="Rectangle 6">
            <a:extLst>
              <a:ext uri="{FF2B5EF4-FFF2-40B4-BE49-F238E27FC236}">
                <a16:creationId xmlns:a16="http://schemas.microsoft.com/office/drawing/2014/main" id="{97C65F2C-6604-4C55-83A2-D914691E5D07}"/>
              </a:ext>
            </a:extLst>
          </p:cNvPr>
          <p:cNvSpPr/>
          <p:nvPr/>
        </p:nvSpPr>
        <p:spPr>
          <a:xfrm>
            <a:off x="350519" y="2329559"/>
            <a:ext cx="11524487" cy="3327529"/>
          </a:xfrm>
          <a:prstGeom prst="rect">
            <a:avLst/>
          </a:prstGeom>
          <a:ln>
            <a:noFill/>
          </a:ln>
        </p:spPr>
        <p:txBody>
          <a:bodyPr wrap="square" numCol="2">
            <a:noAutofit/>
          </a:bodyPr>
          <a:lstStyle/>
          <a:p>
            <a:pPr marL="182541" algn="ctr" defTabSz="914309">
              <a:lnSpc>
                <a:spcPct val="150000"/>
              </a:lnSpc>
              <a:defRPr/>
            </a:pPr>
            <a:r>
              <a:rPr lang="en-US" sz="2000" dirty="0">
                <a:solidFill>
                  <a:schemeClr val="accent2">
                    <a:lumMod val="75000"/>
                  </a:schemeClr>
                </a:solidFill>
                <a:latin typeface="Titillium" panose="00000500000000000000" pitchFamily="50" charset="0"/>
              </a:rPr>
              <a:t>Solution 1</a:t>
            </a:r>
          </a:p>
          <a:p>
            <a:pPr marL="182541" algn="just" defTabSz="914309">
              <a:lnSpc>
                <a:spcPct val="150000"/>
              </a:lnSpc>
              <a:defRPr/>
            </a:pPr>
            <a:r>
              <a:rPr lang="en-US" sz="2000" dirty="0" err="1">
                <a:solidFill>
                  <a:schemeClr val="accent2">
                    <a:lumMod val="75000"/>
                  </a:schemeClr>
                </a:solidFill>
                <a:latin typeface="Consolas" panose="020B0609020204030204" pitchFamily="49" charset="0"/>
              </a:rPr>
              <a:t>def</a:t>
            </a:r>
            <a:r>
              <a:rPr lang="en-US" sz="2000" dirty="0">
                <a:solidFill>
                  <a:schemeClr val="accent2">
                    <a:lumMod val="75000"/>
                  </a:schemeClr>
                </a:solidFill>
                <a:latin typeface="Consolas" panose="020B0609020204030204" pitchFamily="49" charset="0"/>
              </a:rPr>
              <a:t> </a:t>
            </a:r>
            <a:r>
              <a:rPr lang="en-US" sz="2000" dirty="0" err="1">
                <a:solidFill>
                  <a:schemeClr val="accent2">
                    <a:lumMod val="75000"/>
                  </a:schemeClr>
                </a:solidFill>
                <a:latin typeface="Consolas" panose="020B0609020204030204" pitchFamily="49" charset="0"/>
              </a:rPr>
              <a:t>somme</a:t>
            </a:r>
            <a:r>
              <a:rPr lang="en-US" sz="2000" dirty="0">
                <a:solidFill>
                  <a:schemeClr val="accent2">
                    <a:lumMod val="75000"/>
                  </a:schemeClr>
                </a:solidFill>
                <a:latin typeface="Consolas" panose="020B0609020204030204" pitchFamily="49" charset="0"/>
              </a:rPr>
              <a:t>(tab):</a:t>
            </a:r>
          </a:p>
          <a:p>
            <a:pPr marL="182541" algn="just" defTabSz="914309">
              <a:lnSpc>
                <a:spcPct val="150000"/>
              </a:lnSpc>
              <a:defRPr/>
            </a:pPr>
            <a:r>
              <a:rPr lang="en-US" sz="2000" dirty="0">
                <a:solidFill>
                  <a:schemeClr val="accent2">
                    <a:lumMod val="75000"/>
                  </a:schemeClr>
                </a:solidFill>
                <a:latin typeface="Consolas" panose="020B0609020204030204" pitchFamily="49" charset="0"/>
              </a:rPr>
              <a:t>    s = 0</a:t>
            </a:r>
          </a:p>
          <a:p>
            <a:pPr marL="182541" algn="just" defTabSz="914309">
              <a:lnSpc>
                <a:spcPct val="150000"/>
              </a:lnSpc>
              <a:defRPr/>
            </a:pPr>
            <a:r>
              <a:rPr lang="en-US" sz="2000" dirty="0">
                <a:solidFill>
                  <a:schemeClr val="accent2">
                    <a:lumMod val="75000"/>
                  </a:schemeClr>
                </a:solidFill>
                <a:latin typeface="Consolas" panose="020B0609020204030204" pitchFamily="49" charset="0"/>
              </a:rPr>
              <a:t>    for </a:t>
            </a:r>
            <a:r>
              <a:rPr lang="en-US" sz="2000" dirty="0" err="1">
                <a:solidFill>
                  <a:schemeClr val="accent2">
                    <a:lumMod val="75000"/>
                  </a:schemeClr>
                </a:solidFill>
                <a:latin typeface="Consolas" panose="020B0609020204030204" pitchFamily="49" charset="0"/>
              </a:rPr>
              <a:t>i</a:t>
            </a:r>
            <a:r>
              <a:rPr lang="en-US" sz="2000" dirty="0">
                <a:solidFill>
                  <a:schemeClr val="accent2">
                    <a:lumMod val="75000"/>
                  </a:schemeClr>
                </a:solidFill>
                <a:latin typeface="Consolas" panose="020B0609020204030204" pitchFamily="49" charset="0"/>
              </a:rPr>
              <a:t> in range(</a:t>
            </a:r>
            <a:r>
              <a:rPr lang="en-US" sz="2000" dirty="0" err="1">
                <a:solidFill>
                  <a:schemeClr val="accent2">
                    <a:lumMod val="75000"/>
                  </a:schemeClr>
                </a:solidFill>
                <a:latin typeface="Consolas" panose="020B0609020204030204" pitchFamily="49" charset="0"/>
              </a:rPr>
              <a:t>len</a:t>
            </a:r>
            <a:r>
              <a:rPr lang="en-US" sz="2000" dirty="0">
                <a:solidFill>
                  <a:schemeClr val="accent2">
                    <a:lumMod val="75000"/>
                  </a:schemeClr>
                </a:solidFill>
                <a:latin typeface="Consolas" panose="020B0609020204030204" pitchFamily="49" charset="0"/>
              </a:rPr>
              <a:t>(tab)):</a:t>
            </a:r>
          </a:p>
          <a:p>
            <a:pPr marL="182541" algn="just" defTabSz="914309">
              <a:lnSpc>
                <a:spcPct val="150000"/>
              </a:lnSpc>
              <a:defRPr/>
            </a:pPr>
            <a:r>
              <a:rPr lang="en-US" sz="2000" dirty="0">
                <a:solidFill>
                  <a:schemeClr val="accent2">
                    <a:lumMod val="75000"/>
                  </a:schemeClr>
                </a:solidFill>
                <a:latin typeface="Consolas" panose="020B0609020204030204" pitchFamily="49" charset="0"/>
              </a:rPr>
              <a:t>        s += i</a:t>
            </a:r>
          </a:p>
          <a:p>
            <a:pPr marL="182541" algn="just" defTabSz="914309">
              <a:lnSpc>
                <a:spcPct val="150000"/>
              </a:lnSpc>
              <a:defRPr/>
            </a:pPr>
            <a:r>
              <a:rPr lang="en-US" sz="2000" dirty="0">
                <a:solidFill>
                  <a:schemeClr val="accent2">
                    <a:lumMod val="75000"/>
                  </a:schemeClr>
                </a:solidFill>
                <a:latin typeface="Consolas" panose="020B0609020204030204" pitchFamily="49" charset="0"/>
              </a:rPr>
              <a:t>    </a:t>
            </a:r>
          </a:p>
          <a:p>
            <a:pPr marL="182541" algn="just" defTabSz="914309">
              <a:lnSpc>
                <a:spcPct val="150000"/>
              </a:lnSpc>
              <a:defRPr/>
            </a:pPr>
            <a:r>
              <a:rPr lang="en-US" sz="2000" dirty="0">
                <a:solidFill>
                  <a:schemeClr val="accent2">
                    <a:lumMod val="75000"/>
                  </a:schemeClr>
                </a:solidFill>
                <a:latin typeface="Consolas" panose="020B0609020204030204" pitchFamily="49" charset="0"/>
              </a:rPr>
              <a:t>    return s</a:t>
            </a:r>
          </a:p>
          <a:p>
            <a:pPr marL="182541" algn="ctr" defTabSz="914309">
              <a:lnSpc>
                <a:spcPct val="150000"/>
              </a:lnSpc>
              <a:defRPr/>
            </a:pPr>
            <a:r>
              <a:rPr lang="en-US" sz="2000" dirty="0">
                <a:solidFill>
                  <a:schemeClr val="accent2">
                    <a:lumMod val="75000"/>
                  </a:schemeClr>
                </a:solidFill>
                <a:latin typeface="Titillium" panose="00000500000000000000" pitchFamily="50" charset="0"/>
              </a:rPr>
              <a:t>Solution 2</a:t>
            </a:r>
          </a:p>
          <a:p>
            <a:pPr marL="182541" algn="just" defTabSz="914309">
              <a:lnSpc>
                <a:spcPct val="150000"/>
              </a:lnSpc>
              <a:defRPr/>
            </a:pPr>
            <a:r>
              <a:rPr lang="en-US" sz="2000" dirty="0" err="1">
                <a:solidFill>
                  <a:schemeClr val="accent2">
                    <a:lumMod val="75000"/>
                  </a:schemeClr>
                </a:solidFill>
                <a:latin typeface="Consolas" panose="020B0609020204030204" pitchFamily="49" charset="0"/>
              </a:rPr>
              <a:t>def</a:t>
            </a:r>
            <a:r>
              <a:rPr lang="en-US" sz="2000" dirty="0">
                <a:solidFill>
                  <a:schemeClr val="accent2">
                    <a:lumMod val="75000"/>
                  </a:schemeClr>
                </a:solidFill>
                <a:latin typeface="Consolas" panose="020B0609020204030204" pitchFamily="49" charset="0"/>
              </a:rPr>
              <a:t> </a:t>
            </a:r>
            <a:r>
              <a:rPr lang="en-US" sz="2000" dirty="0" err="1">
                <a:solidFill>
                  <a:schemeClr val="accent2">
                    <a:lumMod val="75000"/>
                  </a:schemeClr>
                </a:solidFill>
                <a:latin typeface="Consolas" panose="020B0609020204030204" pitchFamily="49" charset="0"/>
              </a:rPr>
              <a:t>somme</a:t>
            </a:r>
            <a:r>
              <a:rPr lang="en-US" sz="2000" dirty="0">
                <a:solidFill>
                  <a:schemeClr val="accent2">
                    <a:lumMod val="75000"/>
                  </a:schemeClr>
                </a:solidFill>
                <a:latin typeface="Consolas" panose="020B0609020204030204" pitchFamily="49" charset="0"/>
              </a:rPr>
              <a:t>(tab):</a:t>
            </a:r>
          </a:p>
          <a:p>
            <a:pPr marL="182541" algn="just" defTabSz="914309">
              <a:lnSpc>
                <a:spcPct val="150000"/>
              </a:lnSpc>
              <a:defRPr/>
            </a:pPr>
            <a:r>
              <a:rPr lang="en-US" sz="2000" dirty="0">
                <a:solidFill>
                  <a:schemeClr val="accent2">
                    <a:lumMod val="75000"/>
                  </a:schemeClr>
                </a:solidFill>
                <a:latin typeface="Consolas" panose="020B0609020204030204" pitchFamily="49" charset="0"/>
              </a:rPr>
              <a:t>    n = </a:t>
            </a:r>
            <a:r>
              <a:rPr lang="en-US" sz="2000" dirty="0" err="1">
                <a:solidFill>
                  <a:schemeClr val="accent2">
                    <a:lumMod val="75000"/>
                  </a:schemeClr>
                </a:solidFill>
                <a:latin typeface="Consolas" panose="020B0609020204030204" pitchFamily="49" charset="0"/>
              </a:rPr>
              <a:t>len</a:t>
            </a:r>
            <a:r>
              <a:rPr lang="en-US" sz="2000" dirty="0">
                <a:solidFill>
                  <a:schemeClr val="accent2">
                    <a:lumMod val="75000"/>
                  </a:schemeClr>
                </a:solidFill>
                <a:latin typeface="Consolas" panose="020B0609020204030204" pitchFamily="49" charset="0"/>
              </a:rPr>
              <a:t>(tab)</a:t>
            </a:r>
          </a:p>
          <a:p>
            <a:pPr marL="182541" algn="just" defTabSz="914309">
              <a:lnSpc>
                <a:spcPct val="150000"/>
              </a:lnSpc>
              <a:defRPr/>
            </a:pPr>
            <a:r>
              <a:rPr lang="en-US" sz="2000" dirty="0">
                <a:solidFill>
                  <a:schemeClr val="accent2">
                    <a:lumMod val="75000"/>
                  </a:schemeClr>
                </a:solidFill>
                <a:latin typeface="Consolas" panose="020B0609020204030204" pitchFamily="49" charset="0"/>
              </a:rPr>
              <a:t>    return n * (n + 1) / 2</a:t>
            </a:r>
          </a:p>
        </p:txBody>
      </p:sp>
      <p:sp>
        <p:nvSpPr>
          <p:cNvPr id="8" name="Rectangle 7">
            <a:extLst>
              <a:ext uri="{FF2B5EF4-FFF2-40B4-BE49-F238E27FC236}">
                <a16:creationId xmlns:a16="http://schemas.microsoft.com/office/drawing/2014/main" id="{97C65F2C-6604-4C55-83A2-D914691E5D07}"/>
              </a:ext>
            </a:extLst>
          </p:cNvPr>
          <p:cNvSpPr/>
          <p:nvPr/>
        </p:nvSpPr>
        <p:spPr>
          <a:xfrm>
            <a:off x="350518" y="6002617"/>
            <a:ext cx="11524487" cy="502766"/>
          </a:xfrm>
          <a:prstGeom prst="rect">
            <a:avLst/>
          </a:prstGeom>
        </p:spPr>
        <p:txBody>
          <a:bodyPr wrap="square">
            <a:spAutoFit/>
          </a:bodyPr>
          <a:lstStyle/>
          <a:p>
            <a:pPr marL="182541" marR="0" lvl="0" algn="just" defTabSz="914309" rtl="0" eaLnBrk="1" fontAlgn="auto" latinLnBrk="0" hangingPunct="1">
              <a:lnSpc>
                <a:spcPct val="150000"/>
              </a:lnSpc>
              <a:spcBef>
                <a:spcPts val="0"/>
              </a:spcBef>
              <a:spcAft>
                <a:spcPts val="0"/>
              </a:spcAft>
              <a:buClrTx/>
              <a:buSzTx/>
              <a:tabLst/>
              <a:defRPr/>
            </a:pPr>
            <a:r>
              <a:rPr lang="fr-FR" sz="2000" dirty="0">
                <a:solidFill>
                  <a:schemeClr val="accent2">
                    <a:lumMod val="75000"/>
                  </a:schemeClr>
                </a:solidFill>
                <a:latin typeface="Titillium" panose="00000500000000000000" pitchFamily="50" charset="0"/>
              </a:rPr>
              <a:t>Combien d’opérations élémentaires sont exécutées par chacun de ces algorithmes ?</a:t>
            </a:r>
          </a:p>
        </p:txBody>
      </p:sp>
      <p:cxnSp>
        <p:nvCxnSpPr>
          <p:cNvPr id="15" name="Connecteur droit 14"/>
          <p:cNvCxnSpPr/>
          <p:nvPr/>
        </p:nvCxnSpPr>
        <p:spPr>
          <a:xfrm>
            <a:off x="6100569" y="2616656"/>
            <a:ext cx="12192" cy="3279648"/>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1902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fade">
                                      <p:cBhvr>
                                        <p:cTn id="25" dur="500"/>
                                        <p:tgtEl>
                                          <p:spTgt spid="7">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
                                            <p:txEl>
                                              <p:pRg st="7" end="7"/>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
                                            <p:txEl>
                                              <p:pRg st="8" end="8"/>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7">
                                            <p:txEl>
                                              <p:pRg st="9" end="9"/>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xEl>
                                              <p:pRg st="0" end="0"/>
                                            </p:txEl>
                                          </p:spTgt>
                                        </p:tgtEl>
                                        <p:attrNameLst>
                                          <p:attrName>style.visibility</p:attrName>
                                        </p:attrNameLst>
                                      </p:cBhvr>
                                      <p:to>
                                        <p:strVal val="visible"/>
                                      </p:to>
                                    </p:set>
                                    <p:animEffect transition="in" filter="fade">
                                      <p:cBhvr>
                                        <p:cTn id="4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3303E9A7-EAC2-54EB-B505-D1D56140235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963938" y="119285"/>
            <a:ext cx="10362823" cy="900747"/>
          </a:xfrm>
        </p:spPr>
        <p:txBody>
          <a:bodyPr/>
          <a:lstStyle/>
          <a:p>
            <a:pPr algn="l"/>
            <a:r>
              <a:rPr lang="fr-FR" noProof="0" dirty="0">
                <a:latin typeface="Titillium Lt" panose="00000400000000000000" pitchFamily="50" charset="0"/>
              </a:rPr>
              <a:t>Comparer l’efficacité de deux algorithmes</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36</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0" y="1717129"/>
            <a:ext cx="11524487" cy="502766"/>
          </a:xfrm>
          <a:prstGeom prst="rect">
            <a:avLst/>
          </a:prstGeom>
        </p:spPr>
        <p:txBody>
          <a:bodyPr wrap="square">
            <a:spAutoFit/>
          </a:bodyPr>
          <a:lstStyle/>
          <a:p>
            <a:pPr marL="182541" marR="0" lvl="0" algn="just" defTabSz="914309" rtl="0" eaLnBrk="1" fontAlgn="auto" latinLnBrk="0" hangingPunct="1">
              <a:lnSpc>
                <a:spcPct val="150000"/>
              </a:lnSpc>
              <a:spcBef>
                <a:spcPts val="0"/>
              </a:spcBef>
              <a:spcAft>
                <a:spcPts val="0"/>
              </a:spcAft>
              <a:buClrTx/>
              <a:buSzTx/>
              <a:tabLst/>
              <a:defRPr/>
            </a:pPr>
            <a:r>
              <a:rPr lang="fr-FR" sz="2000" dirty="0">
                <a:solidFill>
                  <a:schemeClr val="bg1"/>
                </a:solidFill>
                <a:latin typeface="Titillium" panose="00000500000000000000" pitchFamily="50" charset="0"/>
              </a:rPr>
              <a:t>Exemple 2</a:t>
            </a:r>
            <a:r>
              <a:rPr lang="fr-FR" sz="2000" dirty="0">
                <a:solidFill>
                  <a:schemeClr val="accent2">
                    <a:lumMod val="75000"/>
                  </a:schemeClr>
                </a:solidFill>
                <a:latin typeface="Titillium" panose="00000500000000000000" pitchFamily="50" charset="0"/>
              </a:rPr>
              <a:t> : rechercher un nombre dans un tableau </a:t>
            </a:r>
            <a:r>
              <a:rPr lang="fr-FR" sz="2000" b="1" dirty="0">
                <a:latin typeface="Titillium" panose="00000500000000000000" pitchFamily="50" charset="0"/>
              </a:rPr>
              <a:t>trié</a:t>
            </a:r>
          </a:p>
        </p:txBody>
      </p:sp>
      <p:sp>
        <p:nvSpPr>
          <p:cNvPr id="7" name="Rectangle 6">
            <a:extLst>
              <a:ext uri="{FF2B5EF4-FFF2-40B4-BE49-F238E27FC236}">
                <a16:creationId xmlns:a16="http://schemas.microsoft.com/office/drawing/2014/main" id="{97C65F2C-6604-4C55-83A2-D914691E5D07}"/>
              </a:ext>
            </a:extLst>
          </p:cNvPr>
          <p:cNvSpPr/>
          <p:nvPr/>
        </p:nvSpPr>
        <p:spPr>
          <a:xfrm>
            <a:off x="350519" y="2329559"/>
            <a:ext cx="11524487" cy="4175824"/>
          </a:xfrm>
          <a:prstGeom prst="rect">
            <a:avLst/>
          </a:prstGeom>
          <a:ln>
            <a:noFill/>
          </a:ln>
        </p:spPr>
        <p:txBody>
          <a:bodyPr wrap="square" numCol="2">
            <a:noAutofit/>
          </a:bodyPr>
          <a:lstStyle/>
          <a:p>
            <a:pPr marL="182541" algn="ctr" defTabSz="914309">
              <a:lnSpc>
                <a:spcPct val="150000"/>
              </a:lnSpc>
              <a:defRPr/>
            </a:pPr>
            <a:r>
              <a:rPr lang="en-US" sz="2000" dirty="0">
                <a:solidFill>
                  <a:schemeClr val="accent2">
                    <a:lumMod val="75000"/>
                  </a:schemeClr>
                </a:solidFill>
                <a:latin typeface="Titillium" panose="00000500000000000000" pitchFamily="50" charset="0"/>
              </a:rPr>
              <a:t>Solution 1</a:t>
            </a:r>
          </a:p>
          <a:p>
            <a:pPr marL="182541" algn="just" defTabSz="914309">
              <a:lnSpc>
                <a:spcPct val="150000"/>
              </a:lnSpc>
              <a:defRPr/>
            </a:pPr>
            <a:r>
              <a:rPr lang="en-US" sz="2000" dirty="0" err="1">
                <a:solidFill>
                  <a:schemeClr val="accent2">
                    <a:lumMod val="75000"/>
                  </a:schemeClr>
                </a:solidFill>
                <a:latin typeface="Consolas" panose="020B0609020204030204" pitchFamily="49" charset="0"/>
              </a:rPr>
              <a:t>def</a:t>
            </a:r>
            <a:r>
              <a:rPr lang="en-US" sz="2000" dirty="0">
                <a:solidFill>
                  <a:schemeClr val="accent2">
                    <a:lumMod val="75000"/>
                  </a:schemeClr>
                </a:solidFill>
                <a:latin typeface="Consolas" panose="020B0609020204030204" pitchFamily="49" charset="0"/>
              </a:rPr>
              <a:t> </a:t>
            </a:r>
            <a:r>
              <a:rPr lang="en-US" sz="2000" dirty="0" err="1">
                <a:solidFill>
                  <a:schemeClr val="accent2">
                    <a:lumMod val="75000"/>
                  </a:schemeClr>
                </a:solidFill>
                <a:latin typeface="Consolas" panose="020B0609020204030204" pitchFamily="49" charset="0"/>
              </a:rPr>
              <a:t>cherche</a:t>
            </a:r>
            <a:r>
              <a:rPr lang="en-US" sz="2000" dirty="0">
                <a:solidFill>
                  <a:schemeClr val="accent2">
                    <a:lumMod val="75000"/>
                  </a:schemeClr>
                </a:solidFill>
                <a:latin typeface="Consolas" panose="020B0609020204030204" pitchFamily="49" charset="0"/>
              </a:rPr>
              <a:t>(tab, k):</a:t>
            </a:r>
          </a:p>
          <a:p>
            <a:pPr marL="182541" algn="just" defTabSz="914309">
              <a:lnSpc>
                <a:spcPct val="150000"/>
              </a:lnSpc>
              <a:defRPr/>
            </a:pPr>
            <a:r>
              <a:rPr lang="en-US" sz="2000" dirty="0">
                <a:solidFill>
                  <a:schemeClr val="accent2">
                    <a:lumMod val="75000"/>
                  </a:schemeClr>
                </a:solidFill>
                <a:latin typeface="Consolas" panose="020B0609020204030204" pitchFamily="49" charset="0"/>
              </a:rPr>
              <a:t>    for </a:t>
            </a:r>
            <a:r>
              <a:rPr lang="en-US" sz="2000" dirty="0" err="1">
                <a:solidFill>
                  <a:schemeClr val="accent2">
                    <a:lumMod val="75000"/>
                  </a:schemeClr>
                </a:solidFill>
                <a:latin typeface="Consolas" panose="020B0609020204030204" pitchFamily="49" charset="0"/>
              </a:rPr>
              <a:t>i</a:t>
            </a:r>
            <a:r>
              <a:rPr lang="en-US" sz="2000" dirty="0">
                <a:solidFill>
                  <a:schemeClr val="accent2">
                    <a:lumMod val="75000"/>
                  </a:schemeClr>
                </a:solidFill>
                <a:latin typeface="Consolas" panose="020B0609020204030204" pitchFamily="49" charset="0"/>
              </a:rPr>
              <a:t> in range(</a:t>
            </a:r>
            <a:r>
              <a:rPr lang="en-US" sz="2000" dirty="0" err="1">
                <a:solidFill>
                  <a:schemeClr val="accent2">
                    <a:lumMod val="75000"/>
                  </a:schemeClr>
                </a:solidFill>
                <a:latin typeface="Consolas" panose="020B0609020204030204" pitchFamily="49" charset="0"/>
              </a:rPr>
              <a:t>len</a:t>
            </a:r>
            <a:r>
              <a:rPr lang="en-US" sz="2000" dirty="0">
                <a:solidFill>
                  <a:schemeClr val="accent2">
                    <a:lumMod val="75000"/>
                  </a:schemeClr>
                </a:solidFill>
                <a:latin typeface="Consolas" panose="020B0609020204030204" pitchFamily="49" charset="0"/>
              </a:rPr>
              <a:t>(tab)):</a:t>
            </a:r>
          </a:p>
          <a:p>
            <a:pPr marL="182541" algn="just" defTabSz="914309">
              <a:lnSpc>
                <a:spcPct val="150000"/>
              </a:lnSpc>
              <a:defRPr/>
            </a:pPr>
            <a:r>
              <a:rPr lang="en-US" sz="2000" dirty="0">
                <a:solidFill>
                  <a:schemeClr val="accent2">
                    <a:lumMod val="75000"/>
                  </a:schemeClr>
                </a:solidFill>
                <a:latin typeface="Consolas" panose="020B0609020204030204" pitchFamily="49" charset="0"/>
              </a:rPr>
              <a:t>        if tab[</a:t>
            </a:r>
            <a:r>
              <a:rPr lang="en-US" sz="2000" dirty="0" err="1">
                <a:solidFill>
                  <a:schemeClr val="accent2">
                    <a:lumMod val="75000"/>
                  </a:schemeClr>
                </a:solidFill>
                <a:latin typeface="Consolas" panose="020B0609020204030204" pitchFamily="49" charset="0"/>
              </a:rPr>
              <a:t>i</a:t>
            </a:r>
            <a:r>
              <a:rPr lang="en-US" sz="2000" dirty="0">
                <a:solidFill>
                  <a:schemeClr val="accent2">
                    <a:lumMod val="75000"/>
                  </a:schemeClr>
                </a:solidFill>
                <a:latin typeface="Consolas" panose="020B0609020204030204" pitchFamily="49" charset="0"/>
              </a:rPr>
              <a:t>] == k:</a:t>
            </a:r>
          </a:p>
          <a:p>
            <a:pPr marL="182541" algn="just" defTabSz="914309">
              <a:lnSpc>
                <a:spcPct val="150000"/>
              </a:lnSpc>
              <a:defRPr/>
            </a:pPr>
            <a:r>
              <a:rPr lang="en-US" sz="2000" dirty="0">
                <a:solidFill>
                  <a:schemeClr val="accent2">
                    <a:lumMod val="75000"/>
                  </a:schemeClr>
                </a:solidFill>
                <a:latin typeface="Consolas" panose="020B0609020204030204" pitchFamily="49" charset="0"/>
              </a:rPr>
              <a:t>            return True</a:t>
            </a:r>
          </a:p>
          <a:p>
            <a:pPr marL="182541" algn="just" defTabSz="914309">
              <a:lnSpc>
                <a:spcPct val="150000"/>
              </a:lnSpc>
              <a:defRPr/>
            </a:pPr>
            <a:r>
              <a:rPr lang="en-US" sz="2000" dirty="0">
                <a:solidFill>
                  <a:schemeClr val="accent2">
                    <a:lumMod val="75000"/>
                  </a:schemeClr>
                </a:solidFill>
                <a:latin typeface="Consolas" panose="020B0609020204030204" pitchFamily="49" charset="0"/>
              </a:rPr>
              <a:t>        if tab[</a:t>
            </a:r>
            <a:r>
              <a:rPr lang="en-US" sz="2000" dirty="0" err="1">
                <a:solidFill>
                  <a:schemeClr val="accent2">
                    <a:lumMod val="75000"/>
                  </a:schemeClr>
                </a:solidFill>
                <a:latin typeface="Consolas" panose="020B0609020204030204" pitchFamily="49" charset="0"/>
              </a:rPr>
              <a:t>i</a:t>
            </a:r>
            <a:r>
              <a:rPr lang="en-US" sz="2000" dirty="0">
                <a:solidFill>
                  <a:schemeClr val="accent2">
                    <a:lumMod val="75000"/>
                  </a:schemeClr>
                </a:solidFill>
                <a:latin typeface="Consolas" panose="020B0609020204030204" pitchFamily="49" charset="0"/>
              </a:rPr>
              <a:t>] &gt; k:</a:t>
            </a:r>
          </a:p>
          <a:p>
            <a:pPr marL="182541" algn="just" defTabSz="914309">
              <a:lnSpc>
                <a:spcPct val="150000"/>
              </a:lnSpc>
              <a:defRPr/>
            </a:pPr>
            <a:r>
              <a:rPr lang="en-US" sz="2000" dirty="0">
                <a:solidFill>
                  <a:schemeClr val="accent2">
                    <a:lumMod val="75000"/>
                  </a:schemeClr>
                </a:solidFill>
                <a:latin typeface="Consolas" panose="020B0609020204030204" pitchFamily="49" charset="0"/>
              </a:rPr>
              <a:t>            return False</a:t>
            </a:r>
          </a:p>
          <a:p>
            <a:pPr marL="182541" algn="just" defTabSz="914309">
              <a:lnSpc>
                <a:spcPct val="150000"/>
              </a:lnSpc>
              <a:defRPr/>
            </a:pPr>
            <a:endParaRPr lang="en-US" sz="2000" dirty="0">
              <a:solidFill>
                <a:schemeClr val="accent2">
                  <a:lumMod val="75000"/>
                </a:schemeClr>
              </a:solidFill>
              <a:latin typeface="Consolas" panose="020B0609020204030204" pitchFamily="49" charset="0"/>
            </a:endParaRPr>
          </a:p>
          <a:p>
            <a:pPr marL="182541" algn="just" defTabSz="914309">
              <a:lnSpc>
                <a:spcPct val="150000"/>
              </a:lnSpc>
              <a:defRPr/>
            </a:pPr>
            <a:r>
              <a:rPr lang="en-US" sz="2000" dirty="0">
                <a:solidFill>
                  <a:schemeClr val="accent2">
                    <a:lumMod val="75000"/>
                  </a:schemeClr>
                </a:solidFill>
                <a:latin typeface="Consolas" panose="020B0609020204030204" pitchFamily="49" charset="0"/>
              </a:rPr>
              <a:t>    return False</a:t>
            </a:r>
          </a:p>
          <a:p>
            <a:pPr marL="182541" algn="ctr" defTabSz="914309">
              <a:lnSpc>
                <a:spcPct val="150000"/>
              </a:lnSpc>
              <a:defRPr/>
            </a:pPr>
            <a:r>
              <a:rPr lang="en-US" sz="2000" dirty="0">
                <a:solidFill>
                  <a:schemeClr val="accent2">
                    <a:lumMod val="75000"/>
                  </a:schemeClr>
                </a:solidFill>
                <a:latin typeface="Titillium" panose="00000500000000000000" pitchFamily="50" charset="0"/>
              </a:rPr>
              <a:t>Solution 2</a:t>
            </a:r>
          </a:p>
          <a:p>
            <a:pPr marL="182541" algn="just" defTabSz="914309">
              <a:lnSpc>
                <a:spcPct val="150000"/>
              </a:lnSpc>
              <a:defRPr/>
            </a:pPr>
            <a:r>
              <a:rPr lang="en-US" sz="2000" dirty="0" err="1">
                <a:solidFill>
                  <a:schemeClr val="accent2">
                    <a:lumMod val="75000"/>
                  </a:schemeClr>
                </a:solidFill>
                <a:latin typeface="Consolas" panose="020B0609020204030204" pitchFamily="49" charset="0"/>
              </a:rPr>
              <a:t>def</a:t>
            </a:r>
            <a:r>
              <a:rPr lang="en-US" sz="2000" dirty="0">
                <a:solidFill>
                  <a:schemeClr val="accent2">
                    <a:lumMod val="75000"/>
                  </a:schemeClr>
                </a:solidFill>
                <a:latin typeface="Consolas" panose="020B0609020204030204" pitchFamily="49" charset="0"/>
              </a:rPr>
              <a:t> </a:t>
            </a:r>
            <a:r>
              <a:rPr lang="en-US" sz="2000" dirty="0" err="1">
                <a:solidFill>
                  <a:schemeClr val="accent2">
                    <a:lumMod val="75000"/>
                  </a:schemeClr>
                </a:solidFill>
                <a:latin typeface="Consolas" panose="020B0609020204030204" pitchFamily="49" charset="0"/>
              </a:rPr>
              <a:t>rechercheDichotomique</a:t>
            </a:r>
            <a:r>
              <a:rPr lang="en-US" sz="2000" dirty="0">
                <a:solidFill>
                  <a:schemeClr val="accent2">
                    <a:lumMod val="75000"/>
                  </a:schemeClr>
                </a:solidFill>
                <a:latin typeface="Consolas" panose="020B0609020204030204" pitchFamily="49" charset="0"/>
              </a:rPr>
              <a:t>(tab, k):</a:t>
            </a:r>
          </a:p>
          <a:p>
            <a:pPr marL="182541" algn="just" defTabSz="914309">
              <a:lnSpc>
                <a:spcPct val="150000"/>
              </a:lnSpc>
              <a:defRPr/>
            </a:pPr>
            <a:r>
              <a:rPr lang="en-US" sz="2000" dirty="0">
                <a:solidFill>
                  <a:schemeClr val="accent2">
                    <a:lumMod val="75000"/>
                  </a:schemeClr>
                </a:solidFill>
                <a:latin typeface="Consolas" panose="020B0609020204030204" pitchFamily="49" charset="0"/>
              </a:rPr>
              <a:t>	</a:t>
            </a:r>
            <a:r>
              <a:rPr lang="en-US" sz="2000" i="1" dirty="0">
                <a:solidFill>
                  <a:schemeClr val="accent2">
                    <a:lumMod val="75000"/>
                  </a:schemeClr>
                </a:solidFill>
                <a:latin typeface="Consolas" panose="020B0609020204030204" pitchFamily="49" charset="0"/>
              </a:rPr>
              <a:t>Principe du “</a:t>
            </a:r>
            <a:r>
              <a:rPr lang="en-US" sz="2000" i="1" dirty="0" err="1">
                <a:solidFill>
                  <a:schemeClr val="accent2">
                    <a:lumMod val="75000"/>
                  </a:schemeClr>
                </a:solidFill>
                <a:latin typeface="Consolas" panose="020B0609020204030204" pitchFamily="49" charset="0"/>
              </a:rPr>
              <a:t>C’est</a:t>
            </a:r>
            <a:r>
              <a:rPr lang="en-US" sz="2000" i="1" dirty="0">
                <a:solidFill>
                  <a:schemeClr val="accent2">
                    <a:lumMod val="75000"/>
                  </a:schemeClr>
                </a:solidFill>
                <a:latin typeface="Consolas" panose="020B0609020204030204" pitchFamily="49" charset="0"/>
              </a:rPr>
              <a:t> + / </a:t>
            </a:r>
            <a:r>
              <a:rPr lang="en-US" sz="2000" i="1" dirty="0" err="1">
                <a:solidFill>
                  <a:schemeClr val="accent2">
                    <a:lumMod val="75000"/>
                  </a:schemeClr>
                </a:solidFill>
                <a:latin typeface="Consolas" panose="020B0609020204030204" pitchFamily="49" charset="0"/>
              </a:rPr>
              <a:t>C’est</a:t>
            </a:r>
            <a:r>
              <a:rPr lang="en-US" sz="2000" i="1" dirty="0">
                <a:solidFill>
                  <a:schemeClr val="accent2">
                    <a:lumMod val="75000"/>
                  </a:schemeClr>
                </a:solidFill>
                <a:latin typeface="Consolas" panose="020B0609020204030204" pitchFamily="49" charset="0"/>
              </a:rPr>
              <a:t> –”</a:t>
            </a:r>
            <a:endParaRPr lang="en-US" sz="2000" dirty="0">
              <a:solidFill>
                <a:schemeClr val="accent2">
                  <a:lumMod val="75000"/>
                </a:schemeClr>
              </a:solidFill>
              <a:latin typeface="Consolas" panose="020B0609020204030204" pitchFamily="49" charset="0"/>
            </a:endParaRPr>
          </a:p>
          <a:p>
            <a:pPr marL="182541" algn="just" defTabSz="914309">
              <a:lnSpc>
                <a:spcPct val="150000"/>
              </a:lnSpc>
              <a:defRPr/>
            </a:pPr>
            <a:endParaRPr lang="en-US" sz="2000" dirty="0">
              <a:solidFill>
                <a:schemeClr val="accent2">
                  <a:lumMod val="75000"/>
                </a:schemeClr>
              </a:solidFill>
              <a:latin typeface="Consolas" panose="020B0609020204030204" pitchFamily="49" charset="0"/>
            </a:endParaRPr>
          </a:p>
          <a:p>
            <a:pPr marL="182541" algn="ctr" defTabSz="914309">
              <a:lnSpc>
                <a:spcPct val="150000"/>
              </a:lnSpc>
              <a:defRPr/>
            </a:pPr>
            <a:r>
              <a:rPr lang="en-US" sz="2000" i="1" dirty="0" err="1">
                <a:solidFill>
                  <a:schemeClr val="accent2">
                    <a:lumMod val="75000"/>
                  </a:schemeClr>
                </a:solidFill>
                <a:latin typeface="Consolas" panose="020B0609020204030204" pitchFamily="49" charset="0"/>
              </a:rPr>
              <a:t>Laissé</a:t>
            </a:r>
            <a:r>
              <a:rPr lang="en-US" sz="2000" i="1" dirty="0">
                <a:solidFill>
                  <a:schemeClr val="accent2">
                    <a:lumMod val="75000"/>
                  </a:schemeClr>
                </a:solidFill>
                <a:latin typeface="Consolas" panose="020B0609020204030204" pitchFamily="49" charset="0"/>
              </a:rPr>
              <a:t> </a:t>
            </a:r>
            <a:r>
              <a:rPr lang="en-US" sz="2000" i="1" dirty="0" err="1">
                <a:solidFill>
                  <a:schemeClr val="accent2">
                    <a:lumMod val="75000"/>
                  </a:schemeClr>
                </a:solidFill>
                <a:latin typeface="Consolas" panose="020B0609020204030204" pitchFamily="49" charset="0"/>
              </a:rPr>
              <a:t>en</a:t>
            </a:r>
            <a:r>
              <a:rPr lang="en-US" sz="2000" i="1" dirty="0">
                <a:solidFill>
                  <a:schemeClr val="accent2">
                    <a:lumMod val="75000"/>
                  </a:schemeClr>
                </a:solidFill>
                <a:latin typeface="Consolas" panose="020B0609020204030204" pitchFamily="49" charset="0"/>
              </a:rPr>
              <a:t> </a:t>
            </a:r>
            <a:r>
              <a:rPr lang="en-US" sz="2000" i="1" dirty="0" err="1">
                <a:solidFill>
                  <a:schemeClr val="accent2">
                    <a:lumMod val="75000"/>
                  </a:schemeClr>
                </a:solidFill>
                <a:latin typeface="Consolas" panose="020B0609020204030204" pitchFamily="49" charset="0"/>
              </a:rPr>
              <a:t>exercice</a:t>
            </a:r>
            <a:r>
              <a:rPr lang="en-US" sz="2000" i="1" dirty="0">
                <a:solidFill>
                  <a:schemeClr val="accent2">
                    <a:lumMod val="75000"/>
                  </a:schemeClr>
                </a:solidFill>
                <a:latin typeface="Consolas" panose="020B0609020204030204" pitchFamily="49" charset="0"/>
              </a:rPr>
              <a:t> séance 4</a:t>
            </a:r>
          </a:p>
          <a:p>
            <a:pPr marL="182541" algn="just" defTabSz="914309">
              <a:lnSpc>
                <a:spcPct val="150000"/>
              </a:lnSpc>
              <a:defRPr/>
            </a:pPr>
            <a:r>
              <a:rPr lang="en-US" sz="2000" dirty="0">
                <a:solidFill>
                  <a:schemeClr val="accent2">
                    <a:lumMod val="75000"/>
                  </a:schemeClr>
                </a:solidFill>
                <a:latin typeface="Consolas" panose="020B0609020204030204" pitchFamily="49" charset="0"/>
              </a:rPr>
              <a:t>    </a:t>
            </a:r>
          </a:p>
        </p:txBody>
      </p:sp>
      <p:sp>
        <p:nvSpPr>
          <p:cNvPr id="8" name="Rectangle 7">
            <a:extLst>
              <a:ext uri="{FF2B5EF4-FFF2-40B4-BE49-F238E27FC236}">
                <a16:creationId xmlns:a16="http://schemas.microsoft.com/office/drawing/2014/main" id="{97C65F2C-6604-4C55-83A2-D914691E5D07}"/>
              </a:ext>
            </a:extLst>
          </p:cNvPr>
          <p:cNvSpPr/>
          <p:nvPr/>
        </p:nvSpPr>
        <p:spPr>
          <a:xfrm>
            <a:off x="350519" y="6541097"/>
            <a:ext cx="11524487" cy="502766"/>
          </a:xfrm>
          <a:prstGeom prst="rect">
            <a:avLst/>
          </a:prstGeom>
        </p:spPr>
        <p:txBody>
          <a:bodyPr wrap="square">
            <a:spAutoFit/>
          </a:bodyPr>
          <a:lstStyle/>
          <a:p>
            <a:pPr marL="182541" marR="0" lvl="0" algn="just" defTabSz="914309" rtl="0" eaLnBrk="1" fontAlgn="auto" latinLnBrk="0" hangingPunct="1">
              <a:lnSpc>
                <a:spcPct val="150000"/>
              </a:lnSpc>
              <a:spcBef>
                <a:spcPts val="0"/>
              </a:spcBef>
              <a:spcAft>
                <a:spcPts val="0"/>
              </a:spcAft>
              <a:buClrTx/>
              <a:buSzTx/>
              <a:tabLst/>
              <a:defRPr/>
            </a:pPr>
            <a:r>
              <a:rPr lang="fr-FR" sz="2000" dirty="0">
                <a:solidFill>
                  <a:schemeClr val="accent2">
                    <a:lumMod val="75000"/>
                  </a:schemeClr>
                </a:solidFill>
                <a:latin typeface="Titillium" panose="00000500000000000000" pitchFamily="50" charset="0"/>
              </a:rPr>
              <a:t>Combien d’opérations élémentaires sont exécutées par chacun de ces algorithmes ?</a:t>
            </a:r>
          </a:p>
        </p:txBody>
      </p:sp>
      <p:cxnSp>
        <p:nvCxnSpPr>
          <p:cNvPr id="15" name="Connecteur droit 14"/>
          <p:cNvCxnSpPr/>
          <p:nvPr/>
        </p:nvCxnSpPr>
        <p:spPr>
          <a:xfrm>
            <a:off x="6100569" y="2616656"/>
            <a:ext cx="12192" cy="3279648"/>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8672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4" end="14"/>
                                            </p:txEl>
                                          </p:spTgt>
                                        </p:tgtEl>
                                        <p:attrNameLst>
                                          <p:attrName>style.visibility</p:attrName>
                                        </p:attrNameLst>
                                      </p:cBhvr>
                                      <p:to>
                                        <p:strVal val="visible"/>
                                      </p:to>
                                    </p:set>
                                  </p:childTnLst>
                                </p:cTn>
                              </p:par>
                              <p:par>
                                <p:cTn id="33" presetID="10" presetClass="entr" presetSubtype="0" fill="hold" nodeType="with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904E0646-32C6-FE55-C7F1-F44B0D2C3E8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Différentes mesures de complexités</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37</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4" name="Rectangle 3">
            <a:extLst>
              <a:ext uri="{FF2B5EF4-FFF2-40B4-BE49-F238E27FC236}">
                <a16:creationId xmlns:a16="http://schemas.microsoft.com/office/drawing/2014/main" id="{149AF05F-5BA4-4ED1-99BE-CBE80D049794}"/>
              </a:ext>
            </a:extLst>
          </p:cNvPr>
          <p:cNvSpPr/>
          <p:nvPr/>
        </p:nvSpPr>
        <p:spPr>
          <a:xfrm>
            <a:off x="480454" y="1501676"/>
            <a:ext cx="11065791" cy="300210"/>
          </a:xfrm>
          <a:prstGeom prst="rect">
            <a:avLst/>
          </a:prstGeom>
        </p:spPr>
        <p:txBody>
          <a:bodyPr wrap="square">
            <a:spAutoFit/>
          </a:bodyPr>
          <a:lstStyle/>
          <a:p>
            <a:pPr marL="342862" marR="0" lvl="0" indent="0" algn="l" defTabSz="914309" rtl="0" eaLnBrk="1" fontAlgn="ctr" latinLnBrk="0" hangingPunct="1">
              <a:lnSpc>
                <a:spcPct val="100000"/>
              </a:lnSpc>
              <a:spcBef>
                <a:spcPts val="0"/>
              </a:spcBef>
              <a:spcAft>
                <a:spcPts val="0"/>
              </a:spcAft>
              <a:buClrTx/>
              <a:buSzTx/>
              <a:buFontTx/>
              <a:buNone/>
              <a:tabLst/>
              <a:defRPr/>
            </a:pPr>
            <a:endParaRPr kumimoji="0" lang="fr-FR" sz="1351" b="0" i="0" u="none" strike="noStrike" kern="1200" cap="none" spc="0" normalizeH="0" baseline="0" noProof="0" dirty="0">
              <a:ln>
                <a:noFill/>
              </a:ln>
              <a:solidFill>
                <a:srgbClr val="F6F6F6">
                  <a:lumMod val="25000"/>
                </a:srgbClr>
              </a:solidFill>
              <a:effectLst/>
              <a:uLnTx/>
              <a:uFillTx/>
              <a:latin typeface="Calibri" panose="020F0502020204030204" pitchFamily="34" charset="0"/>
              <a:ea typeface="+mn-ea"/>
              <a:cs typeface="+mn-cs"/>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414760" cy="4862870"/>
          </a:xfrm>
          <a:prstGeom prst="rect">
            <a:avLst/>
          </a:prstGeom>
        </p:spPr>
        <p:txBody>
          <a:bodyPr wrap="square">
            <a:spAutoFit/>
          </a:bodyPr>
          <a:lstStyle/>
          <a:p>
            <a:pPr marL="182541" marR="0" lvl="0" indent="0" algn="just"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3CBDDC"/>
                </a:solidFill>
                <a:effectLst/>
                <a:uLnTx/>
                <a:uFillTx/>
                <a:latin typeface="Titillium" panose="00000500000000000000" pitchFamily="50" charset="0"/>
                <a:ea typeface="+mn-ea"/>
                <a:cs typeface="+mn-cs"/>
              </a:rPr>
              <a:t>Déf. :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la </a:t>
            </a:r>
            <a:r>
              <a:rPr kumimoji="0" lang="fr-FR" sz="2000" b="0" i="1"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complexité temporelle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d’un algorithme est une mesure du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temps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utilisé par un algorithme, exprimée en fonction de la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taille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de l’entrée (= la taille de l’instance du problème à résoudre)</a:t>
            </a:r>
          </a:p>
          <a:p>
            <a:pPr marL="182541" marR="0" lvl="0" indent="0" algn="just"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just"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just"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3CBDDC"/>
                </a:solidFill>
                <a:effectLst/>
                <a:uLnTx/>
                <a:uFillTx/>
                <a:latin typeface="Titillium" panose="00000500000000000000" pitchFamily="50" charset="0"/>
                <a:ea typeface="+mn-ea"/>
                <a:cs typeface="+mn-cs"/>
              </a:rPr>
              <a:t>Déf. :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la </a:t>
            </a:r>
            <a:r>
              <a:rPr kumimoji="0" lang="fr-FR" sz="2000" b="0" i="1"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complexité spatiale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d’un algorithme est une mesure de l’espace utilisé par un algorithme (en fonction de la taille de l’entrée)</a:t>
            </a:r>
          </a:p>
          <a:p>
            <a:pPr marL="182541" marR="0" lvl="0" indent="0" algn="just" defTabSz="914309" rtl="0" eaLnBrk="1" fontAlgn="auto" latinLnBrk="0" hangingPunct="1">
              <a:lnSpc>
                <a:spcPct val="150000"/>
              </a:lnSpc>
              <a:spcBef>
                <a:spcPts val="1600"/>
              </a:spcBef>
              <a:spcAft>
                <a:spcPts val="0"/>
              </a:spcAft>
              <a:buClrTx/>
              <a:buSzTx/>
              <a:buFontTx/>
              <a:buNone/>
              <a:tabLst/>
              <a:defRPr/>
            </a:pP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Rem. :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la complexité spatiale est un peu moins étudiée que la complexité temporelle</a:t>
            </a:r>
          </a:p>
          <a:p>
            <a:pPr marL="182541" marR="0" lvl="0" indent="0" algn="just" defTabSz="914309" rtl="0" eaLnBrk="1" fontAlgn="auto" latinLnBrk="0" hangingPunct="1">
              <a:lnSpc>
                <a:spcPct val="150000"/>
              </a:lnSpc>
              <a:spcBef>
                <a:spcPts val="160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just" defTabSz="914309" rtl="0" eaLnBrk="1" fontAlgn="auto" latinLnBrk="0" hangingPunct="1">
              <a:lnSpc>
                <a:spcPct val="150000"/>
              </a:lnSpc>
              <a:spcBef>
                <a:spcPts val="1600"/>
              </a:spcBef>
              <a:spcAft>
                <a:spcPts val="0"/>
              </a:spcAft>
              <a:buClrTx/>
              <a:buSzTx/>
              <a:buFontTx/>
              <a:buNone/>
              <a:tabLst/>
              <a:defRPr/>
            </a:pPr>
            <a:r>
              <a:rPr kumimoji="0" lang="fr-FR" sz="2000" b="0" i="0" u="none" strike="noStrike" kern="1200" cap="none" spc="0" normalizeH="0" baseline="0" noProof="0" dirty="0">
                <a:ln>
                  <a:noFill/>
                </a:ln>
                <a:solidFill>
                  <a:srgbClr val="FBA41F"/>
                </a:solidFill>
                <a:effectLst/>
                <a:uLnTx/>
                <a:uFillTx/>
                <a:latin typeface="Calibri" panose="020F0502020204030204"/>
                <a:ea typeface="+mn-ea"/>
                <a:cs typeface="+mn-cs"/>
              </a:rPr>
              <a:t>💡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La complexité d’un algorithme ne mesure donc pas sa difficulté à être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compris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ou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programmé</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p>
        </p:txBody>
      </p:sp>
    </p:spTree>
    <p:extLst>
      <p:ext uri="{BB962C8B-B14F-4D97-AF65-F5344CB8AC3E}">
        <p14:creationId xmlns:p14="http://schemas.microsoft.com/office/powerpoint/2010/main" val="215273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07E3B138-32C2-A4AC-11B5-4773A962C7F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Complexité dans le pire cas / en moyenne</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38</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4" name="Rectangle 3">
            <a:extLst>
              <a:ext uri="{FF2B5EF4-FFF2-40B4-BE49-F238E27FC236}">
                <a16:creationId xmlns:a16="http://schemas.microsoft.com/office/drawing/2014/main" id="{149AF05F-5BA4-4ED1-99BE-CBE80D049794}"/>
              </a:ext>
            </a:extLst>
          </p:cNvPr>
          <p:cNvSpPr/>
          <p:nvPr/>
        </p:nvSpPr>
        <p:spPr>
          <a:xfrm>
            <a:off x="480454" y="1501676"/>
            <a:ext cx="11065791" cy="300210"/>
          </a:xfrm>
          <a:prstGeom prst="rect">
            <a:avLst/>
          </a:prstGeom>
        </p:spPr>
        <p:txBody>
          <a:bodyPr wrap="square">
            <a:spAutoFit/>
          </a:bodyPr>
          <a:lstStyle/>
          <a:p>
            <a:pPr marL="342862" marR="0" lvl="0" indent="0" algn="l" defTabSz="914309" rtl="0" eaLnBrk="1" fontAlgn="ctr" latinLnBrk="0" hangingPunct="1">
              <a:lnSpc>
                <a:spcPct val="100000"/>
              </a:lnSpc>
              <a:spcBef>
                <a:spcPts val="0"/>
              </a:spcBef>
              <a:spcAft>
                <a:spcPts val="0"/>
              </a:spcAft>
              <a:buClrTx/>
              <a:buSzTx/>
              <a:buFontTx/>
              <a:buNone/>
              <a:tabLst/>
              <a:defRPr/>
            </a:pPr>
            <a:endParaRPr kumimoji="0" lang="fr-FR" sz="1351" b="0" i="0" u="none" strike="noStrike" kern="1200" cap="none" spc="0" normalizeH="0" baseline="0" noProof="0" dirty="0">
              <a:ln>
                <a:noFill/>
              </a:ln>
              <a:solidFill>
                <a:srgbClr val="F6F6F6">
                  <a:lumMod val="25000"/>
                </a:srgbClr>
              </a:solidFill>
              <a:effectLst/>
              <a:uLnTx/>
              <a:uFillTx/>
              <a:latin typeface="Calibri" panose="020F0502020204030204" pitchFamily="34" charset="0"/>
              <a:ea typeface="+mn-ea"/>
              <a:cs typeface="+mn-cs"/>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414760" cy="5170646"/>
          </a:xfrm>
          <a:prstGeom prst="rect">
            <a:avLst/>
          </a:prstGeom>
        </p:spPr>
        <p:txBody>
          <a:bodyPr wrap="square">
            <a:spAutoFit/>
          </a:bodyPr>
          <a:lstStyle/>
          <a:p>
            <a:pPr marL="182541" marR="0" lvl="0" indent="0" algn="just"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Le temps d’exécution d’un algorithme dépend de </a:t>
            </a:r>
            <a:r>
              <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l’instance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du problème !</a:t>
            </a:r>
          </a:p>
          <a:p>
            <a:pPr marL="182541" marR="0" lvl="0" indent="0" algn="just"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just"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Exemple :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recherche séquentielle d’un élément dans une liste de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n</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éléments</a:t>
            </a:r>
          </a:p>
          <a:p>
            <a:pPr marL="982596" marR="0" lvl="1" indent="-342900" algn="just"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dans le meilleur des cas, l’élément est au début de la liste : 1 seule itération</a:t>
            </a:r>
          </a:p>
          <a:p>
            <a:pPr marL="982596" marR="0" lvl="1" indent="-342900" algn="just"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dans le pire des cas, l’élément est à la fin de la liste :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n</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itérations</a:t>
            </a:r>
          </a:p>
          <a:p>
            <a:pPr marL="982596" marR="0" lvl="1" indent="-342900" algn="just"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en moyenne, l’algorithme fera environ n/2 itérations</a:t>
            </a:r>
          </a:p>
          <a:p>
            <a:pPr marL="639696" marR="0" lvl="1" indent="0" algn="just"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just"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En général, quand on étudie un algorithme, on étudie sa complexité dans le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pire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cas</a:t>
            </a:r>
          </a:p>
          <a:p>
            <a:pPr marL="182541" marR="0" lvl="0" indent="0" algn="just"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just"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FBA41F"/>
                </a:solidFill>
                <a:effectLst/>
                <a:uLnTx/>
                <a:uFillTx/>
                <a:latin typeface="Calibri" panose="020F0502020204030204"/>
                <a:ea typeface="+mn-ea"/>
                <a:cs typeface="+mn-cs"/>
              </a:rPr>
              <a:t>💡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Il existe des algorithmes qui ont une complexité dans le pire cas très élevée, mais qui ne se produit que dans de très rares cas « pathologiques » ; d’où l’utilité de la complexité en moyenne</a:t>
            </a:r>
            <a:endPar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p:txBody>
      </p:sp>
    </p:spTree>
    <p:extLst>
      <p:ext uri="{BB962C8B-B14F-4D97-AF65-F5344CB8AC3E}">
        <p14:creationId xmlns:p14="http://schemas.microsoft.com/office/powerpoint/2010/main" val="66045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fr-FR" noProof="0" dirty="0">
                <a:latin typeface="Titillium Lt" panose="00000400000000000000" pitchFamily="50" charset="0"/>
              </a:rPr>
              <a:t>Complexité : exemple</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39</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4" name="Rectangle 3">
            <a:extLst>
              <a:ext uri="{FF2B5EF4-FFF2-40B4-BE49-F238E27FC236}">
                <a16:creationId xmlns:a16="http://schemas.microsoft.com/office/drawing/2014/main" id="{149AF05F-5BA4-4ED1-99BE-CBE80D049794}"/>
              </a:ext>
            </a:extLst>
          </p:cNvPr>
          <p:cNvSpPr/>
          <p:nvPr/>
        </p:nvSpPr>
        <p:spPr>
          <a:xfrm>
            <a:off x="480454" y="1501676"/>
            <a:ext cx="11065791" cy="300210"/>
          </a:xfrm>
          <a:prstGeom prst="rect">
            <a:avLst/>
          </a:prstGeom>
        </p:spPr>
        <p:txBody>
          <a:bodyPr wrap="square">
            <a:spAutoFit/>
          </a:bodyPr>
          <a:lstStyle/>
          <a:p>
            <a:pPr marL="342862" marR="0" lvl="0" indent="0" algn="l" defTabSz="914309" rtl="0" eaLnBrk="1" fontAlgn="ctr" latinLnBrk="0" hangingPunct="1">
              <a:lnSpc>
                <a:spcPct val="100000"/>
              </a:lnSpc>
              <a:spcBef>
                <a:spcPts val="0"/>
              </a:spcBef>
              <a:spcAft>
                <a:spcPts val="0"/>
              </a:spcAft>
              <a:buClrTx/>
              <a:buSzTx/>
              <a:buFontTx/>
              <a:buNone/>
              <a:tabLst/>
              <a:defRPr/>
            </a:pPr>
            <a:endParaRPr kumimoji="0" lang="fr-FR" sz="1351" b="0" i="0" u="none" strike="noStrike" kern="1200" cap="none" spc="0" normalizeH="0" baseline="0" noProof="0" dirty="0">
              <a:ln>
                <a:noFill/>
              </a:ln>
              <a:solidFill>
                <a:srgbClr val="F6F6F6">
                  <a:lumMod val="25000"/>
                </a:srgbClr>
              </a:solidFill>
              <a:effectLst/>
              <a:uLnTx/>
              <a:uFillTx/>
              <a:latin typeface="Calibri" panose="020F0502020204030204" pitchFamily="34" charset="0"/>
              <a:ea typeface="+mn-ea"/>
              <a:cs typeface="+mn-cs"/>
            </a:endParaRPr>
          </a:p>
        </p:txBody>
      </p:sp>
      <p:sp>
        <p:nvSpPr>
          <p:cNvPr id="5" name="Rectangle 4">
            <a:extLst>
              <a:ext uri="{FF2B5EF4-FFF2-40B4-BE49-F238E27FC236}">
                <a16:creationId xmlns:a16="http://schemas.microsoft.com/office/drawing/2014/main" id="{F4756BD3-CD3B-43A5-BA23-4A1D5CAD169D}"/>
              </a:ext>
            </a:extLst>
          </p:cNvPr>
          <p:cNvSpPr/>
          <p:nvPr/>
        </p:nvSpPr>
        <p:spPr>
          <a:xfrm>
            <a:off x="1259114" y="2843296"/>
            <a:ext cx="9673771" cy="2677656"/>
          </a:xfrm>
          <a:prstGeom prst="rect">
            <a:avLst/>
          </a:prstGeom>
        </p:spPr>
        <p:txBody>
          <a:bodyPr wrap="square">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878787">
                    <a:lumMod val="75000"/>
                  </a:srgbClr>
                </a:solidFill>
                <a:effectLst/>
                <a:uLnTx/>
                <a:uFillTx/>
                <a:latin typeface="Consolas" panose="020B0609020204030204" pitchFamily="49" charset="0"/>
                <a:ea typeface="+mn-ea"/>
                <a:cs typeface="Consolas" panose="020B0609020204030204" pitchFamily="49" charset="0"/>
              </a:rPr>
              <a:t>pour i de 0 à n - 1</a:t>
            </a:r>
          </a:p>
          <a:p>
            <a:pPr marL="0" marR="0" lvl="0" indent="0" algn="l" defTabSz="914309"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878787">
                    <a:lumMod val="75000"/>
                  </a:srgbClr>
                </a:solidFill>
                <a:effectLst/>
                <a:uLnTx/>
                <a:uFillTx/>
                <a:latin typeface="Consolas" panose="020B0609020204030204" pitchFamily="49" charset="0"/>
                <a:ea typeface="+mn-ea"/>
                <a:cs typeface="Consolas" panose="020B0609020204030204" pitchFamily="49" charset="0"/>
              </a:rPr>
              <a:t>    pour j de i + 1 à n - 1</a:t>
            </a:r>
          </a:p>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878787">
                  <a:lumMod val="75000"/>
                </a:srgbClr>
              </a:solidFill>
              <a:effectLst/>
              <a:uLnTx/>
              <a:uFillTx/>
              <a:latin typeface="Consolas" panose="020B0609020204030204" pitchFamily="49" charset="0"/>
              <a:ea typeface="+mn-ea"/>
              <a:cs typeface="Consolas" panose="020B0609020204030204" pitchFamily="49" charset="0"/>
            </a:endParaRPr>
          </a:p>
          <a:p>
            <a:pPr marL="0" marR="0" lvl="0" indent="0" algn="l" defTabSz="914309"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878787">
                    <a:lumMod val="75000"/>
                  </a:srgbClr>
                </a:solidFill>
                <a:effectLst/>
                <a:uLnTx/>
                <a:uFillTx/>
                <a:latin typeface="Consolas" panose="020B0609020204030204" pitchFamily="49" charset="0"/>
                <a:ea typeface="+mn-ea"/>
                <a:cs typeface="Consolas" panose="020B0609020204030204" pitchFamily="49" charset="0"/>
              </a:rPr>
              <a:t>	   // faire quelque chose</a:t>
            </a:r>
          </a:p>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878787">
                  <a:lumMod val="75000"/>
                </a:srgbClr>
              </a:solidFill>
              <a:effectLst/>
              <a:uLnTx/>
              <a:uFillTx/>
              <a:latin typeface="Consolas" panose="020B0609020204030204" pitchFamily="49" charset="0"/>
              <a:ea typeface="+mn-ea"/>
              <a:cs typeface="Consolas" panose="020B0609020204030204" pitchFamily="49" charset="0"/>
            </a:endParaRPr>
          </a:p>
          <a:p>
            <a:pPr marL="0" marR="0" lvl="0" indent="0" algn="l" defTabSz="914309"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878787">
                    <a:lumMod val="75000"/>
                  </a:srgbClr>
                </a:solidFill>
                <a:effectLst/>
                <a:uLnTx/>
                <a:uFillTx/>
                <a:latin typeface="Consolas" panose="020B0609020204030204" pitchFamily="49" charset="0"/>
                <a:ea typeface="+mn-ea"/>
                <a:cs typeface="Consolas" panose="020B0609020204030204" pitchFamily="49" charset="0"/>
              </a:rPr>
              <a:t>    fin pour</a:t>
            </a:r>
          </a:p>
          <a:p>
            <a:pPr marL="0" marR="0" lvl="0" indent="0" algn="l" defTabSz="914309"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878787">
                    <a:lumMod val="75000"/>
                  </a:srgbClr>
                </a:solidFill>
                <a:effectLst/>
                <a:uLnTx/>
                <a:uFillTx/>
                <a:latin typeface="Consolas" panose="020B0609020204030204" pitchFamily="49" charset="0"/>
                <a:ea typeface="+mn-ea"/>
                <a:cs typeface="Consolas" panose="020B0609020204030204" pitchFamily="49" charset="0"/>
              </a:rPr>
              <a:t>fin pour</a:t>
            </a:r>
          </a:p>
        </p:txBody>
      </p:sp>
      <p:sp>
        <p:nvSpPr>
          <p:cNvPr id="8" name="Rectangle 7">
            <a:extLst>
              <a:ext uri="{FF2B5EF4-FFF2-40B4-BE49-F238E27FC236}">
                <a16:creationId xmlns:a16="http://schemas.microsoft.com/office/drawing/2014/main" id="{93B4A15C-67C1-48EB-86FB-A2DA3DA7D9FB}"/>
              </a:ext>
            </a:extLst>
          </p:cNvPr>
          <p:cNvSpPr/>
          <p:nvPr/>
        </p:nvSpPr>
        <p:spPr>
          <a:xfrm>
            <a:off x="350521" y="1717129"/>
            <a:ext cx="11414760" cy="502702"/>
          </a:xfrm>
          <a:prstGeom prst="rect">
            <a:avLst/>
          </a:prstGeom>
        </p:spPr>
        <p:txBody>
          <a:bodyPr wrap="square">
            <a:spAutoFit/>
          </a:bodyPr>
          <a:lstStyle/>
          <a:p>
            <a:pPr marL="182541" marR="0" lvl="0" indent="0" algn="just"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Exercice :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évaluer la complexité de l’algorithme suivant :</a:t>
            </a:r>
            <a:endPar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p:txBody>
      </p:sp>
    </p:spTree>
    <p:extLst>
      <p:ext uri="{BB962C8B-B14F-4D97-AF65-F5344CB8AC3E}">
        <p14:creationId xmlns:p14="http://schemas.microsoft.com/office/powerpoint/2010/main" val="2256837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F1858AA4-03C4-E7E5-5AFC-38687187FE8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Qu’est-ce qu’un calcul ?</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4</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643389"/>
            <a:ext cx="11414760" cy="502766"/>
          </a:xfrm>
          <a:prstGeom prst="rect">
            <a:avLst/>
          </a:prstGeom>
        </p:spPr>
        <p:txBody>
          <a:bodyPr wrap="square">
            <a:spAutoFit/>
          </a:bodyPr>
          <a:lstStyle/>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p:txBody>
      </p:sp>
      <p:pic>
        <p:nvPicPr>
          <p:cNvPr id="9" name="Image 8">
            <a:extLst>
              <a:ext uri="{FF2B5EF4-FFF2-40B4-BE49-F238E27FC236}">
                <a16:creationId xmlns:a16="http://schemas.microsoft.com/office/drawing/2014/main" id="{32580992-49F0-4736-82BF-E87A271CDCD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5006" y="2465441"/>
            <a:ext cx="3768213" cy="2512142"/>
          </a:xfrm>
          <a:prstGeom prst="rect">
            <a:avLst/>
          </a:prstGeom>
        </p:spPr>
      </p:pic>
      <p:pic>
        <p:nvPicPr>
          <p:cNvPr id="11" name="Image 10">
            <a:extLst>
              <a:ext uri="{FF2B5EF4-FFF2-40B4-BE49-F238E27FC236}">
                <a16:creationId xmlns:a16="http://schemas.microsoft.com/office/drawing/2014/main" id="{A8555E96-0960-4F7C-8E6B-0BD87559A56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197" b="96620" l="3716" r="97577">
                        <a14:foregroundMark x1="94184" y1="38592" x2="94184" y2="38592"/>
                        <a14:foregroundMark x1="8724" y1="64789" x2="8724" y2="64789"/>
                        <a14:foregroundMark x1="3716" y1="62535" x2="3716" y2="62535"/>
                        <a14:foregroundMark x1="10662" y1="96620" x2="10662" y2="96620"/>
                        <a14:foregroundMark x1="97577" y1="38592" x2="97577" y2="38592"/>
                        <a14:foregroundMark x1="90630" y1="6197" x2="90630" y2="6197"/>
                      </a14:backgroundRemoval>
                    </a14:imgEffect>
                  </a14:imgLayer>
                </a14:imgProps>
              </a:ext>
            </a:extLst>
          </a:blip>
          <a:stretch>
            <a:fillRect/>
          </a:stretch>
        </p:blipFill>
        <p:spPr>
          <a:xfrm>
            <a:off x="6294335" y="2435428"/>
            <a:ext cx="4432659" cy="2542155"/>
          </a:xfrm>
          <a:prstGeom prst="rect">
            <a:avLst/>
          </a:prstGeom>
        </p:spPr>
      </p:pic>
      <p:sp>
        <p:nvSpPr>
          <p:cNvPr id="13" name="Rectangle 12">
            <a:extLst>
              <a:ext uri="{FF2B5EF4-FFF2-40B4-BE49-F238E27FC236}">
                <a16:creationId xmlns:a16="http://schemas.microsoft.com/office/drawing/2014/main" id="{49A3F82B-5B3A-48DE-811F-8C5B94FF7B53}"/>
              </a:ext>
            </a:extLst>
          </p:cNvPr>
          <p:cNvSpPr/>
          <p:nvPr/>
        </p:nvSpPr>
        <p:spPr>
          <a:xfrm>
            <a:off x="350521" y="1613893"/>
            <a:ext cx="11414760" cy="5170646"/>
          </a:xfrm>
          <a:prstGeom prst="rect">
            <a:avLst/>
          </a:prstGeom>
        </p:spPr>
        <p:txBody>
          <a:bodyPr wrap="square">
            <a:spAutoFit/>
          </a:bodyPr>
          <a:lstStyle/>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Dès l’Antiquité : abaques, bouliers				</a:t>
            </a:r>
            <a:r>
              <a:rPr kumimoji="0" lang="fr-FR" sz="2000" b="0" i="0" u="none" strike="noStrike" kern="1200" cap="none" spc="0" normalizeH="0" noProof="0" dirty="0">
                <a:ln>
                  <a:noFill/>
                </a:ln>
                <a:solidFill>
                  <a:srgbClr val="878787">
                    <a:lumMod val="75000"/>
                  </a:srgbClr>
                </a:solidFill>
                <a:effectLst/>
                <a:uLnTx/>
                <a:uFillTx/>
                <a:latin typeface="Titillium" panose="00000500000000000000" pitchFamily="50" charset="0"/>
                <a:ea typeface="+mn-ea"/>
                <a:cs typeface="+mn-cs"/>
              </a:rPr>
              <a:t>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sorobans</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Système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positionnel</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base &gt; 1</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Facilite les additions, permet des multiplications</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Très utilisé par les commerçants ou les intendants des finances, pour la comptabilité</a:t>
            </a:r>
          </a:p>
        </p:txBody>
      </p:sp>
    </p:spTree>
    <p:extLst>
      <p:ext uri="{BB962C8B-B14F-4D97-AF65-F5344CB8AC3E}">
        <p14:creationId xmlns:p14="http://schemas.microsoft.com/office/powerpoint/2010/main" val="286027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fr-FR" noProof="0" dirty="0">
                <a:latin typeface="Titillium Lt" panose="00000400000000000000" pitchFamily="50" charset="0"/>
              </a:rPr>
              <a:t>Complexité : exemple</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40</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4" name="Rectangle 3">
            <a:extLst>
              <a:ext uri="{FF2B5EF4-FFF2-40B4-BE49-F238E27FC236}">
                <a16:creationId xmlns:a16="http://schemas.microsoft.com/office/drawing/2014/main" id="{149AF05F-5BA4-4ED1-99BE-CBE80D049794}"/>
              </a:ext>
            </a:extLst>
          </p:cNvPr>
          <p:cNvSpPr/>
          <p:nvPr/>
        </p:nvSpPr>
        <p:spPr>
          <a:xfrm>
            <a:off x="480454" y="1501676"/>
            <a:ext cx="11065791" cy="300210"/>
          </a:xfrm>
          <a:prstGeom prst="rect">
            <a:avLst/>
          </a:prstGeom>
        </p:spPr>
        <p:txBody>
          <a:bodyPr wrap="square">
            <a:spAutoFit/>
          </a:bodyPr>
          <a:lstStyle/>
          <a:p>
            <a:pPr marL="342862" marR="0" lvl="0" indent="0" algn="l" defTabSz="914309" rtl="0" eaLnBrk="1" fontAlgn="ctr" latinLnBrk="0" hangingPunct="1">
              <a:lnSpc>
                <a:spcPct val="100000"/>
              </a:lnSpc>
              <a:spcBef>
                <a:spcPts val="0"/>
              </a:spcBef>
              <a:spcAft>
                <a:spcPts val="0"/>
              </a:spcAft>
              <a:buClrTx/>
              <a:buSzTx/>
              <a:buFontTx/>
              <a:buNone/>
              <a:tabLst/>
              <a:defRPr/>
            </a:pPr>
            <a:endParaRPr kumimoji="0" lang="fr-FR" sz="1351" b="0" i="0" u="none" strike="noStrike" kern="1200" cap="none" spc="0" normalizeH="0" baseline="0" noProof="0" dirty="0">
              <a:ln>
                <a:noFill/>
              </a:ln>
              <a:solidFill>
                <a:srgbClr val="F6F6F6">
                  <a:lumMod val="25000"/>
                </a:srgbClr>
              </a:solidFill>
              <a:effectLst/>
              <a:uLnTx/>
              <a:uFillTx/>
              <a:latin typeface="Calibri" panose="020F0502020204030204" pitchFamily="34" charset="0"/>
              <a:ea typeface="+mn-ea"/>
              <a:cs typeface="+mn-cs"/>
            </a:endParaRPr>
          </a:p>
        </p:txBody>
      </p:sp>
      <p:sp>
        <p:nvSpPr>
          <p:cNvPr id="5" name="Rectangle 4">
            <a:extLst>
              <a:ext uri="{FF2B5EF4-FFF2-40B4-BE49-F238E27FC236}">
                <a16:creationId xmlns:a16="http://schemas.microsoft.com/office/drawing/2014/main" id="{F4756BD3-CD3B-43A5-BA23-4A1D5CAD169D}"/>
              </a:ext>
            </a:extLst>
          </p:cNvPr>
          <p:cNvSpPr/>
          <p:nvPr/>
        </p:nvSpPr>
        <p:spPr>
          <a:xfrm>
            <a:off x="1259114" y="2843296"/>
            <a:ext cx="9673771" cy="3785652"/>
          </a:xfrm>
          <a:prstGeom prst="rect">
            <a:avLst/>
          </a:prstGeom>
        </p:spPr>
        <p:txBody>
          <a:bodyPr wrap="square">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878787">
                    <a:lumMod val="75000"/>
                  </a:srgbClr>
                </a:solidFill>
                <a:effectLst/>
                <a:uLnTx/>
                <a:uFillTx/>
                <a:latin typeface="Consolas" panose="020B0609020204030204" pitchFamily="49" charset="0"/>
                <a:ea typeface="+mn-ea"/>
                <a:cs typeface="Consolas" panose="020B0609020204030204" pitchFamily="49" charset="0"/>
              </a:rPr>
              <a:t> procédure </a:t>
            </a:r>
            <a:r>
              <a:rPr kumimoji="0" lang="fr-FR" sz="2400" b="0" i="0" u="none" strike="noStrike" kern="1200" cap="none" spc="0" normalizeH="0" baseline="0" noProof="0" dirty="0" err="1">
                <a:ln>
                  <a:noFill/>
                </a:ln>
                <a:solidFill>
                  <a:srgbClr val="878787">
                    <a:lumMod val="75000"/>
                  </a:srgbClr>
                </a:solidFill>
                <a:effectLst/>
                <a:uLnTx/>
                <a:uFillTx/>
                <a:latin typeface="Consolas" panose="020B0609020204030204" pitchFamily="49" charset="0"/>
                <a:ea typeface="+mn-ea"/>
                <a:cs typeface="Consolas" panose="020B0609020204030204" pitchFamily="49" charset="0"/>
              </a:rPr>
              <a:t>tri_selection</a:t>
            </a:r>
            <a:r>
              <a:rPr kumimoji="0" lang="fr-FR" sz="2400" b="0" i="0" u="none" strike="noStrike" kern="1200" cap="none" spc="0" normalizeH="0" baseline="0" noProof="0" dirty="0">
                <a:ln>
                  <a:noFill/>
                </a:ln>
                <a:solidFill>
                  <a:srgbClr val="878787">
                    <a:lumMod val="75000"/>
                  </a:srgbClr>
                </a:solidFill>
                <a:effectLst/>
                <a:uLnTx/>
                <a:uFillTx/>
                <a:latin typeface="Consolas" panose="020B0609020204030204" pitchFamily="49" charset="0"/>
                <a:ea typeface="+mn-ea"/>
                <a:cs typeface="Consolas" panose="020B0609020204030204" pitchFamily="49" charset="0"/>
              </a:rPr>
              <a:t>(tableau t)</a:t>
            </a:r>
          </a:p>
          <a:p>
            <a:pPr marL="0" marR="0" lvl="0" indent="0" algn="l" defTabSz="914309"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878787">
                    <a:lumMod val="75000"/>
                  </a:srgbClr>
                </a:solidFill>
                <a:effectLst/>
                <a:uLnTx/>
                <a:uFillTx/>
                <a:latin typeface="Consolas" panose="020B0609020204030204" pitchFamily="49" charset="0"/>
                <a:ea typeface="+mn-ea"/>
                <a:cs typeface="Consolas" panose="020B0609020204030204" pitchFamily="49" charset="0"/>
              </a:rPr>
              <a:t>      n ← longueur(t) </a:t>
            </a:r>
          </a:p>
          <a:p>
            <a:pPr marL="0" marR="0" lvl="0" indent="0" algn="l" defTabSz="914309"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878787">
                    <a:lumMod val="75000"/>
                  </a:srgbClr>
                </a:solidFill>
                <a:effectLst/>
                <a:uLnTx/>
                <a:uFillTx/>
                <a:latin typeface="Consolas" panose="020B0609020204030204" pitchFamily="49" charset="0"/>
                <a:ea typeface="+mn-ea"/>
                <a:cs typeface="Consolas" panose="020B0609020204030204" pitchFamily="49" charset="0"/>
              </a:rPr>
              <a:t>      pour i de 0 à n - 2</a:t>
            </a:r>
          </a:p>
          <a:p>
            <a:pPr marL="0" marR="0" lvl="0" indent="0" algn="l" defTabSz="914309"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878787">
                    <a:lumMod val="75000"/>
                  </a:srgbClr>
                </a:solidFill>
                <a:effectLst/>
                <a:uLnTx/>
                <a:uFillTx/>
                <a:latin typeface="Consolas" panose="020B0609020204030204" pitchFamily="49" charset="0"/>
                <a:ea typeface="+mn-ea"/>
                <a:cs typeface="Consolas" panose="020B0609020204030204" pitchFamily="49" charset="0"/>
              </a:rPr>
              <a:t>          min ← i       </a:t>
            </a:r>
          </a:p>
          <a:p>
            <a:pPr marL="0" marR="0" lvl="0" indent="0" algn="l" defTabSz="914309"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878787">
                    <a:lumMod val="75000"/>
                  </a:srgbClr>
                </a:solidFill>
                <a:effectLst/>
                <a:uLnTx/>
                <a:uFillTx/>
                <a:latin typeface="Consolas" panose="020B0609020204030204" pitchFamily="49" charset="0"/>
                <a:ea typeface="+mn-ea"/>
                <a:cs typeface="Consolas" panose="020B0609020204030204" pitchFamily="49" charset="0"/>
              </a:rPr>
              <a:t>          pour j de i + 1 à n - 1</a:t>
            </a:r>
          </a:p>
          <a:p>
            <a:pPr marL="0" marR="0" lvl="0" indent="0" algn="l" defTabSz="914309"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878787">
                    <a:lumMod val="75000"/>
                  </a:srgbClr>
                </a:solidFill>
                <a:effectLst/>
                <a:uLnTx/>
                <a:uFillTx/>
                <a:latin typeface="Consolas" panose="020B0609020204030204" pitchFamily="49" charset="0"/>
                <a:ea typeface="+mn-ea"/>
                <a:cs typeface="Consolas" panose="020B0609020204030204" pitchFamily="49" charset="0"/>
              </a:rPr>
              <a:t>              si t[j] &lt; t[min], alors min ← j</a:t>
            </a:r>
          </a:p>
          <a:p>
            <a:pPr marL="0" marR="0" lvl="0" indent="0" algn="l" defTabSz="914309"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878787">
                    <a:lumMod val="75000"/>
                  </a:srgbClr>
                </a:solidFill>
                <a:effectLst/>
                <a:uLnTx/>
                <a:uFillTx/>
                <a:latin typeface="Consolas" panose="020B0609020204030204" pitchFamily="49" charset="0"/>
                <a:ea typeface="+mn-ea"/>
                <a:cs typeface="Consolas" panose="020B0609020204030204" pitchFamily="49" charset="0"/>
              </a:rPr>
              <a:t>          fin pour</a:t>
            </a:r>
          </a:p>
          <a:p>
            <a:pPr marL="0" marR="0" lvl="0" indent="0" algn="l" defTabSz="914309"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878787">
                    <a:lumMod val="75000"/>
                  </a:srgbClr>
                </a:solidFill>
                <a:effectLst/>
                <a:uLnTx/>
                <a:uFillTx/>
                <a:latin typeface="Consolas" panose="020B0609020204030204" pitchFamily="49" charset="0"/>
                <a:ea typeface="+mn-ea"/>
                <a:cs typeface="Consolas" panose="020B0609020204030204" pitchFamily="49" charset="0"/>
              </a:rPr>
              <a:t>          si min ≠ i, alors échanger t[i] et t[min]</a:t>
            </a:r>
          </a:p>
          <a:p>
            <a:pPr marL="0" marR="0" lvl="0" indent="0" algn="l" defTabSz="914309"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878787">
                    <a:lumMod val="75000"/>
                  </a:srgbClr>
                </a:solidFill>
                <a:effectLst/>
                <a:uLnTx/>
                <a:uFillTx/>
                <a:latin typeface="Consolas" panose="020B0609020204030204" pitchFamily="49" charset="0"/>
                <a:ea typeface="+mn-ea"/>
                <a:cs typeface="Consolas" panose="020B0609020204030204" pitchFamily="49" charset="0"/>
              </a:rPr>
              <a:t>      fin pour</a:t>
            </a:r>
          </a:p>
          <a:p>
            <a:pPr marL="0" marR="0" lvl="0" indent="0" algn="l" defTabSz="914309"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878787">
                    <a:lumMod val="75000"/>
                  </a:srgbClr>
                </a:solidFill>
                <a:effectLst/>
                <a:uLnTx/>
                <a:uFillTx/>
                <a:latin typeface="Consolas" panose="020B0609020204030204" pitchFamily="49" charset="0"/>
                <a:ea typeface="+mn-ea"/>
                <a:cs typeface="Consolas" panose="020B0609020204030204" pitchFamily="49" charset="0"/>
              </a:rPr>
              <a:t>  fin procédure</a:t>
            </a:r>
          </a:p>
        </p:txBody>
      </p:sp>
      <p:sp>
        <p:nvSpPr>
          <p:cNvPr id="8" name="Rectangle 7">
            <a:extLst>
              <a:ext uri="{FF2B5EF4-FFF2-40B4-BE49-F238E27FC236}">
                <a16:creationId xmlns:a16="http://schemas.microsoft.com/office/drawing/2014/main" id="{93B4A15C-67C1-48EB-86FB-A2DA3DA7D9FB}"/>
              </a:ext>
            </a:extLst>
          </p:cNvPr>
          <p:cNvSpPr/>
          <p:nvPr/>
        </p:nvSpPr>
        <p:spPr>
          <a:xfrm>
            <a:off x="350521" y="1717129"/>
            <a:ext cx="11414760" cy="502702"/>
          </a:xfrm>
          <a:prstGeom prst="rect">
            <a:avLst/>
          </a:prstGeom>
        </p:spPr>
        <p:txBody>
          <a:bodyPr wrap="square">
            <a:spAutoFit/>
          </a:bodyPr>
          <a:lstStyle/>
          <a:p>
            <a:pPr marL="182541" marR="0" lvl="0" indent="0" algn="just"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Exercice :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évaluer la complexité de l’algorithme suivant :</a:t>
            </a:r>
            <a:endPar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p:txBody>
      </p:sp>
    </p:spTree>
    <p:extLst>
      <p:ext uri="{BB962C8B-B14F-4D97-AF65-F5344CB8AC3E}">
        <p14:creationId xmlns:p14="http://schemas.microsoft.com/office/powerpoint/2010/main" val="5761840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necteur droit 8">
            <a:extLst>
              <a:ext uri="{FF2B5EF4-FFF2-40B4-BE49-F238E27FC236}">
                <a16:creationId xmlns:a16="http://schemas.microsoft.com/office/drawing/2014/main" id="{DA04373C-9415-AFE5-60F7-B0AEF20CC6ED}"/>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Croissance comparée de fonctions</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41</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4" name="Rectangle 3">
            <a:extLst>
              <a:ext uri="{FF2B5EF4-FFF2-40B4-BE49-F238E27FC236}">
                <a16:creationId xmlns:a16="http://schemas.microsoft.com/office/drawing/2014/main" id="{149AF05F-5BA4-4ED1-99BE-CBE80D049794}"/>
              </a:ext>
            </a:extLst>
          </p:cNvPr>
          <p:cNvSpPr/>
          <p:nvPr/>
        </p:nvSpPr>
        <p:spPr>
          <a:xfrm>
            <a:off x="480454" y="1501676"/>
            <a:ext cx="11065791" cy="300210"/>
          </a:xfrm>
          <a:prstGeom prst="rect">
            <a:avLst/>
          </a:prstGeom>
        </p:spPr>
        <p:txBody>
          <a:bodyPr wrap="square">
            <a:spAutoFit/>
          </a:bodyPr>
          <a:lstStyle/>
          <a:p>
            <a:pPr marL="342862" marR="0" lvl="0" indent="0" algn="l" defTabSz="914309" rtl="0" eaLnBrk="1" fontAlgn="ctr" latinLnBrk="0" hangingPunct="1">
              <a:lnSpc>
                <a:spcPct val="100000"/>
              </a:lnSpc>
              <a:spcBef>
                <a:spcPts val="0"/>
              </a:spcBef>
              <a:spcAft>
                <a:spcPts val="0"/>
              </a:spcAft>
              <a:buClrTx/>
              <a:buSzTx/>
              <a:buFontTx/>
              <a:buNone/>
              <a:tabLst/>
              <a:defRPr/>
            </a:pPr>
            <a:endParaRPr kumimoji="0" lang="fr-FR" sz="1351" b="0" i="0" u="none" strike="noStrike" kern="1200" cap="none" spc="0" normalizeH="0" baseline="0" noProof="0" dirty="0">
              <a:ln>
                <a:noFill/>
              </a:ln>
              <a:solidFill>
                <a:srgbClr val="F6F6F6">
                  <a:lumMod val="25000"/>
                </a:srgbClr>
              </a:solidFill>
              <a:effectLst/>
              <a:uLnTx/>
              <a:uFillTx/>
              <a:latin typeface="Calibri" panose="020F0502020204030204" pitchFamily="34" charset="0"/>
              <a:ea typeface="+mn-ea"/>
              <a:cs typeface="+mn-cs"/>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414760" cy="4708981"/>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Soient deux algorithmes A</a:t>
            </a:r>
            <a:r>
              <a:rPr kumimoji="0" lang="fr-FR" sz="2000" b="0" i="0" u="none" strike="noStrike" kern="1200" cap="none" spc="0" normalizeH="0" baseline="-25000" noProof="0" dirty="0">
                <a:ln>
                  <a:noFill/>
                </a:ln>
                <a:solidFill>
                  <a:srgbClr val="878787">
                    <a:lumMod val="75000"/>
                  </a:srgbClr>
                </a:solidFill>
                <a:effectLst/>
                <a:uLnTx/>
                <a:uFillTx/>
                <a:latin typeface="Titillium" panose="00000500000000000000" pitchFamily="50" charset="0"/>
                <a:ea typeface="+mn-ea"/>
                <a:cs typeface="+mn-cs"/>
              </a:rPr>
              <a:t>1</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et A</a:t>
            </a:r>
            <a:r>
              <a:rPr kumimoji="0" lang="fr-FR" sz="2000" b="0" i="0" u="none" strike="noStrike" kern="1200" cap="none" spc="0" normalizeH="0" baseline="-25000" noProof="0" dirty="0">
                <a:ln>
                  <a:noFill/>
                </a:ln>
                <a:solidFill>
                  <a:srgbClr val="878787">
                    <a:lumMod val="75000"/>
                  </a:srgbClr>
                </a:solidFill>
                <a:effectLst/>
                <a:uLnTx/>
                <a:uFillTx/>
                <a:latin typeface="Titillium" panose="00000500000000000000" pitchFamily="50" charset="0"/>
                <a:ea typeface="+mn-ea"/>
                <a:cs typeface="+mn-cs"/>
              </a:rPr>
              <a:t>2</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et C</a:t>
            </a:r>
            <a:r>
              <a:rPr kumimoji="0" lang="fr-FR" sz="2000" b="0" i="0" u="none" strike="noStrike" kern="1200" cap="none" spc="0" normalizeH="0" baseline="-25000" noProof="0" dirty="0">
                <a:ln>
                  <a:noFill/>
                </a:ln>
                <a:solidFill>
                  <a:srgbClr val="878787">
                    <a:lumMod val="75000"/>
                  </a:srgbClr>
                </a:solidFill>
                <a:effectLst/>
                <a:uLnTx/>
                <a:uFillTx/>
                <a:latin typeface="Titillium" panose="00000500000000000000" pitchFamily="50" charset="0"/>
                <a:ea typeface="+mn-ea"/>
                <a:cs typeface="+mn-cs"/>
              </a:rPr>
              <a:t>A</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(n) le « coût » (= nb d’opérations) de l’algorithme A sur un problème de taille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n</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C</a:t>
            </a:r>
            <a:r>
              <a:rPr kumimoji="0" lang="fr-FR" sz="2000" b="0" i="0" u="none" strike="noStrike" kern="1200" cap="none" spc="0" normalizeH="0" baseline="-25000" noProof="0" dirty="0">
                <a:ln>
                  <a:noFill/>
                </a:ln>
                <a:solidFill>
                  <a:srgbClr val="878787">
                    <a:lumMod val="75000"/>
                  </a:srgbClr>
                </a:solidFill>
                <a:effectLst/>
                <a:uLnTx/>
                <a:uFillTx/>
                <a:latin typeface="Titillium" panose="00000500000000000000" pitchFamily="50" charset="0"/>
                <a:ea typeface="+mn-ea"/>
                <a:cs typeface="+mn-cs"/>
              </a:rPr>
              <a:t>A1</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(n) = 0,5 n²</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C</a:t>
            </a:r>
            <a:r>
              <a:rPr kumimoji="0" lang="fr-FR" sz="2000" b="0" i="0" u="none" strike="noStrike" kern="1200" cap="none" spc="0" normalizeH="0" baseline="-25000" noProof="0" dirty="0">
                <a:ln>
                  <a:noFill/>
                </a:ln>
                <a:solidFill>
                  <a:srgbClr val="878787">
                    <a:lumMod val="75000"/>
                  </a:srgbClr>
                </a:solidFill>
                <a:effectLst/>
                <a:uLnTx/>
                <a:uFillTx/>
                <a:latin typeface="Titillium" panose="00000500000000000000" pitchFamily="50" charset="0"/>
                <a:ea typeface="+mn-ea"/>
                <a:cs typeface="+mn-cs"/>
              </a:rPr>
              <a:t>A2</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(n) = 5 n</a:t>
            </a:r>
          </a:p>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Quel algorithme est le plus rapide ?</a:t>
            </a:r>
          </a:p>
          <a:p>
            <a:pPr marL="182541" marR="0" lvl="0" indent="0" algn="l" defTabSz="914309" rtl="0" eaLnBrk="1" fontAlgn="auto" latinLnBrk="0" hangingPunct="1">
              <a:lnSpc>
                <a:spcPct val="150000"/>
              </a:lnSpc>
              <a:spcBef>
                <a:spcPts val="0"/>
              </a:spcBef>
              <a:spcAft>
                <a:spcPts val="0"/>
              </a:spcAft>
              <a:buClrTx/>
              <a:buSzTx/>
              <a:buFontTx/>
              <a:buNone/>
              <a:tabLst/>
              <a:defRPr/>
            </a:pPr>
            <a:r>
              <a:rPr lang="fr-FR" sz="2000" dirty="0">
                <a:solidFill>
                  <a:srgbClr val="E74E3E"/>
                </a:solidFill>
                <a:latin typeface="Titillium" panose="00000500000000000000" pitchFamily="50" charset="0"/>
              </a:rPr>
              <a:t>(celui qui exécute le </a:t>
            </a:r>
            <a:r>
              <a:rPr lang="fr-FR" sz="2000" i="1" dirty="0">
                <a:solidFill>
                  <a:srgbClr val="E74E3E"/>
                </a:solidFill>
                <a:latin typeface="Titillium" panose="00000500000000000000" pitchFamily="50" charset="0"/>
              </a:rPr>
              <a:t>moins</a:t>
            </a:r>
            <a:r>
              <a:rPr lang="fr-FR" sz="2000" dirty="0">
                <a:solidFill>
                  <a:srgbClr val="E74E3E"/>
                </a:solidFill>
                <a:latin typeface="Titillium" panose="00000500000000000000" pitchFamily="50" charset="0"/>
              </a:rPr>
              <a:t> d’opérations)</a:t>
            </a:r>
            <a:endPar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pour n ≤ 10, c’est A</a:t>
            </a:r>
            <a:r>
              <a:rPr kumimoji="0" lang="fr-FR" sz="2000" b="0" i="0" u="none" strike="noStrike" kern="1200" cap="none" spc="0" normalizeH="0" baseline="-25000" noProof="0" dirty="0">
                <a:ln>
                  <a:noFill/>
                </a:ln>
                <a:solidFill>
                  <a:srgbClr val="878787">
                    <a:lumMod val="75000"/>
                  </a:srgbClr>
                </a:solidFill>
                <a:effectLst/>
                <a:uLnTx/>
                <a:uFillTx/>
                <a:latin typeface="Titillium" panose="00000500000000000000" pitchFamily="50" charset="0"/>
                <a:ea typeface="+mn-ea"/>
                <a:cs typeface="+mn-cs"/>
              </a:rPr>
              <a:t>1</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mais dès que n &gt; 10, c’est A</a:t>
            </a:r>
            <a:r>
              <a:rPr kumimoji="0" lang="fr-FR" sz="2000" b="0" i="0" u="none" strike="noStrike" kern="1200" cap="none" spc="0" normalizeH="0" baseline="-25000" noProof="0" dirty="0">
                <a:ln>
                  <a:noFill/>
                </a:ln>
                <a:solidFill>
                  <a:srgbClr val="878787">
                    <a:lumMod val="75000"/>
                  </a:srgbClr>
                </a:solidFill>
                <a:effectLst/>
                <a:uLnTx/>
                <a:uFillTx/>
                <a:latin typeface="Titillium" panose="00000500000000000000" pitchFamily="50" charset="0"/>
                <a:ea typeface="+mn-ea"/>
                <a:cs typeface="+mn-cs"/>
              </a:rPr>
              <a:t>2</a:t>
            </a:r>
          </a:p>
          <a:p>
            <a:pPr marL="182541" marR="0" lvl="0" indent="0" algn="ctr"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endParaRPr>
          </a:p>
        </p:txBody>
      </p:sp>
      <p:grpSp>
        <p:nvGrpSpPr>
          <p:cNvPr id="7" name="Groupe 6"/>
          <p:cNvGrpSpPr/>
          <p:nvPr/>
        </p:nvGrpSpPr>
        <p:grpSpPr>
          <a:xfrm>
            <a:off x="6096000" y="2320106"/>
            <a:ext cx="5104122" cy="4462816"/>
            <a:chOff x="6096000" y="2320106"/>
            <a:chExt cx="5104122" cy="4462816"/>
          </a:xfrm>
        </p:grpSpPr>
        <p:pic>
          <p:nvPicPr>
            <p:cNvPr id="3" name="Image 2">
              <a:extLst>
                <a:ext uri="{FF2B5EF4-FFF2-40B4-BE49-F238E27FC236}">
                  <a16:creationId xmlns:a16="http://schemas.microsoft.com/office/drawing/2014/main" id="{83F5548D-6493-4945-B0A2-F8AF344BF95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6000" y="2533276"/>
              <a:ext cx="4845457" cy="4249646"/>
            </a:xfrm>
            <a:prstGeom prst="rect">
              <a:avLst/>
            </a:prstGeom>
          </p:spPr>
        </p:pic>
        <p:sp>
          <p:nvSpPr>
            <p:cNvPr id="5" name="ZoneTexte 4"/>
            <p:cNvSpPr txBox="1"/>
            <p:nvPr/>
          </p:nvSpPr>
          <p:spPr>
            <a:xfrm>
              <a:off x="6096000" y="2320106"/>
              <a:ext cx="1677575" cy="369332"/>
            </a:xfrm>
            <a:prstGeom prst="rect">
              <a:avLst/>
            </a:prstGeom>
            <a:solidFill>
              <a:schemeClr val="accent1"/>
            </a:solidFill>
            <a:ln>
              <a:solidFill>
                <a:schemeClr val="accent1"/>
              </a:solidFill>
            </a:ln>
          </p:spPr>
          <p:txBody>
            <a:bodyPr wrap="none" rtlCol="0">
              <a:spAutoFit/>
            </a:bodyPr>
            <a:lstStyle/>
            <a:p>
              <a:r>
                <a:rPr lang="fr-FR" dirty="0">
                  <a:solidFill>
                    <a:schemeClr val="accent2">
                      <a:lumMod val="75000"/>
                    </a:schemeClr>
                  </a:solidFill>
                </a:rPr>
                <a:t>Nb d’opérations</a:t>
              </a:r>
            </a:p>
          </p:txBody>
        </p:sp>
        <p:sp>
          <p:nvSpPr>
            <p:cNvPr id="8" name="ZoneTexte 7"/>
            <p:cNvSpPr txBox="1"/>
            <p:nvPr/>
          </p:nvSpPr>
          <p:spPr>
            <a:xfrm>
              <a:off x="10893628" y="6221230"/>
              <a:ext cx="306494" cy="369332"/>
            </a:xfrm>
            <a:prstGeom prst="rect">
              <a:avLst/>
            </a:prstGeom>
            <a:noFill/>
          </p:spPr>
          <p:txBody>
            <a:bodyPr wrap="none" rtlCol="0">
              <a:spAutoFit/>
            </a:bodyPr>
            <a:lstStyle/>
            <a:p>
              <a:r>
                <a:rPr lang="fr-FR" dirty="0">
                  <a:solidFill>
                    <a:schemeClr val="accent2">
                      <a:lumMod val="75000"/>
                    </a:schemeClr>
                  </a:solidFill>
                </a:rPr>
                <a:t>n</a:t>
              </a:r>
            </a:p>
          </p:txBody>
        </p:sp>
      </p:grpSp>
    </p:spTree>
    <p:extLst>
      <p:ext uri="{BB962C8B-B14F-4D97-AF65-F5344CB8AC3E}">
        <p14:creationId xmlns:p14="http://schemas.microsoft.com/office/powerpoint/2010/main" val="219663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fade">
                                      <p:cBhvr>
                                        <p:cTn id="7" dur="500"/>
                                        <p:tgtEl>
                                          <p:spTgt spid="6">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7" end="7"/>
                                            </p:txEl>
                                          </p:spTgt>
                                        </p:tgtEl>
                                        <p:attrNameLst>
                                          <p:attrName>style.visibility</p:attrName>
                                        </p:attrNameLst>
                                      </p:cBhvr>
                                      <p:to>
                                        <p:strVal val="visible"/>
                                      </p:to>
                                    </p:set>
                                    <p:animEffect transition="in" filter="fade">
                                      <p:cBhvr>
                                        <p:cTn id="10" dur="500"/>
                                        <p:tgtEl>
                                          <p:spTgt spid="6">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Connecteur droit 9">
            <a:extLst>
              <a:ext uri="{FF2B5EF4-FFF2-40B4-BE49-F238E27FC236}">
                <a16:creationId xmlns:a16="http://schemas.microsoft.com/office/drawing/2014/main" id="{5F493282-0540-4C9B-1E07-37BBDFC69FB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fr-FR" dirty="0">
                <a:latin typeface="Titillium Lt" panose="00000400000000000000" pitchFamily="50" charset="0"/>
              </a:rPr>
              <a:t>Croissance comparée de fonctions</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42</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4" name="Rectangle 3">
            <a:extLst>
              <a:ext uri="{FF2B5EF4-FFF2-40B4-BE49-F238E27FC236}">
                <a16:creationId xmlns:a16="http://schemas.microsoft.com/office/drawing/2014/main" id="{149AF05F-5BA4-4ED1-99BE-CBE80D049794}"/>
              </a:ext>
            </a:extLst>
          </p:cNvPr>
          <p:cNvSpPr/>
          <p:nvPr/>
        </p:nvSpPr>
        <p:spPr>
          <a:xfrm>
            <a:off x="480454" y="1501676"/>
            <a:ext cx="11065791" cy="300210"/>
          </a:xfrm>
          <a:prstGeom prst="rect">
            <a:avLst/>
          </a:prstGeom>
        </p:spPr>
        <p:txBody>
          <a:bodyPr wrap="square">
            <a:spAutoFit/>
          </a:bodyPr>
          <a:lstStyle/>
          <a:p>
            <a:pPr marL="342862" marR="0" lvl="0" indent="0" algn="l" defTabSz="914309" rtl="0" eaLnBrk="1" fontAlgn="ctr" latinLnBrk="0" hangingPunct="1">
              <a:lnSpc>
                <a:spcPct val="100000"/>
              </a:lnSpc>
              <a:spcBef>
                <a:spcPts val="0"/>
              </a:spcBef>
              <a:spcAft>
                <a:spcPts val="0"/>
              </a:spcAft>
              <a:buClrTx/>
              <a:buSzTx/>
              <a:buFontTx/>
              <a:buNone/>
              <a:tabLst/>
              <a:defRPr/>
            </a:pPr>
            <a:endParaRPr kumimoji="0" lang="fr-FR" sz="1351" b="0" i="0" u="none" strike="noStrike" kern="1200" cap="none" spc="0" normalizeH="0" baseline="0" noProof="0" dirty="0">
              <a:ln>
                <a:noFill/>
              </a:ln>
              <a:solidFill>
                <a:srgbClr val="F6F6F6">
                  <a:lumMod val="25000"/>
                </a:srgbClr>
              </a:solidFill>
              <a:effectLst/>
              <a:uLnTx/>
              <a:uFillTx/>
              <a:latin typeface="Calibri" panose="020F0502020204030204" pitchFamily="34" charset="0"/>
              <a:ea typeface="+mn-ea"/>
              <a:cs typeface="+mn-cs"/>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4450079" cy="3323987"/>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Et si on change les coefficients ?</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C</a:t>
            </a:r>
            <a:r>
              <a:rPr kumimoji="0" lang="fr-FR" sz="2000" b="0" i="0" u="none" strike="noStrike" kern="1200" cap="none" spc="0" normalizeH="0" baseline="-25000" noProof="0" dirty="0">
                <a:ln>
                  <a:noFill/>
                </a:ln>
                <a:solidFill>
                  <a:srgbClr val="878787">
                    <a:lumMod val="75000"/>
                  </a:srgbClr>
                </a:solidFill>
                <a:effectLst/>
                <a:uLnTx/>
                <a:uFillTx/>
                <a:latin typeface="Titillium" panose="00000500000000000000" pitchFamily="50" charset="0"/>
                <a:ea typeface="+mn-ea"/>
                <a:cs typeface="+mn-cs"/>
              </a:rPr>
              <a:t>A1</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(n) = 0,01 n²</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C</a:t>
            </a:r>
            <a:r>
              <a:rPr kumimoji="0" lang="fr-FR" sz="2000" b="0" i="0" u="none" strike="noStrike" kern="1200" cap="none" spc="0" normalizeH="0" baseline="-25000" noProof="0" dirty="0">
                <a:ln>
                  <a:noFill/>
                </a:ln>
                <a:solidFill>
                  <a:srgbClr val="878787">
                    <a:lumMod val="75000"/>
                  </a:srgbClr>
                </a:solidFill>
                <a:effectLst/>
                <a:uLnTx/>
                <a:uFillTx/>
                <a:latin typeface="Titillium" panose="00000500000000000000" pitchFamily="50" charset="0"/>
                <a:ea typeface="+mn-ea"/>
                <a:cs typeface="+mn-cs"/>
              </a:rPr>
              <a:t>A2</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(n) = 50 n</a:t>
            </a:r>
            <a:endPar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Quel algorithme est le plus rapide ?</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pour n ≤ 5000, c’est A</a:t>
            </a:r>
            <a:r>
              <a:rPr kumimoji="0" lang="fr-FR" sz="2000" b="0" i="0" u="none" strike="noStrike" kern="1200" cap="none" spc="0" normalizeH="0" baseline="-25000" noProof="0" dirty="0">
                <a:ln>
                  <a:noFill/>
                </a:ln>
                <a:solidFill>
                  <a:srgbClr val="878787">
                    <a:lumMod val="75000"/>
                  </a:srgbClr>
                </a:solidFill>
                <a:effectLst/>
                <a:uLnTx/>
                <a:uFillTx/>
                <a:latin typeface="Titillium" panose="00000500000000000000" pitchFamily="50" charset="0"/>
                <a:ea typeface="+mn-ea"/>
                <a:cs typeface="+mn-cs"/>
              </a:rPr>
              <a:t>1</a:t>
            </a:r>
          </a:p>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n &gt; 5000, c’est clairement A</a:t>
            </a:r>
            <a:r>
              <a:rPr kumimoji="0" lang="fr-FR" sz="2000" b="0" i="0" u="none" strike="noStrike" kern="1200" cap="none" spc="0" normalizeH="0" baseline="-25000" noProof="0" dirty="0">
                <a:ln>
                  <a:noFill/>
                </a:ln>
                <a:solidFill>
                  <a:srgbClr val="878787">
                    <a:lumMod val="75000"/>
                  </a:srgbClr>
                </a:solidFill>
                <a:effectLst/>
                <a:uLnTx/>
                <a:uFillTx/>
                <a:latin typeface="Titillium" panose="00000500000000000000" pitchFamily="50" charset="0"/>
                <a:ea typeface="+mn-ea"/>
                <a:cs typeface="+mn-cs"/>
              </a:rPr>
              <a:t>2</a:t>
            </a:r>
          </a:p>
        </p:txBody>
      </p:sp>
      <p:sp>
        <p:nvSpPr>
          <p:cNvPr id="7" name="Rectangle 6">
            <a:extLst>
              <a:ext uri="{FF2B5EF4-FFF2-40B4-BE49-F238E27FC236}">
                <a16:creationId xmlns:a16="http://schemas.microsoft.com/office/drawing/2014/main" id="{ADE56BCB-6746-492D-B0C9-BD6E3340B0E3}"/>
              </a:ext>
            </a:extLst>
          </p:cNvPr>
          <p:cNvSpPr/>
          <p:nvPr/>
        </p:nvSpPr>
        <p:spPr>
          <a:xfrm>
            <a:off x="408842" y="5802833"/>
            <a:ext cx="11209013" cy="964367"/>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En fait, quels que soient les coefficients positifs de n² et n dans C</a:t>
            </a:r>
            <a:r>
              <a:rPr kumimoji="0" lang="fr-FR" sz="2000" b="0" i="0" u="none" strike="noStrike" kern="1200" cap="none" spc="0" normalizeH="0" baseline="-25000" noProof="0" dirty="0">
                <a:ln>
                  <a:noFill/>
                </a:ln>
                <a:solidFill>
                  <a:srgbClr val="878787">
                    <a:lumMod val="75000"/>
                  </a:srgbClr>
                </a:solidFill>
                <a:effectLst/>
                <a:uLnTx/>
                <a:uFillTx/>
                <a:latin typeface="Titillium" panose="00000500000000000000" pitchFamily="50" charset="0"/>
                <a:ea typeface="+mn-ea"/>
                <a:cs typeface="+mn-cs"/>
              </a:rPr>
              <a:t>A1</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et C</a:t>
            </a:r>
            <a:r>
              <a:rPr kumimoji="0" lang="fr-FR" sz="2000" b="0" i="0" u="none" strike="noStrike" kern="1200" cap="none" spc="0" normalizeH="0" baseline="-25000" noProof="0" dirty="0">
                <a:ln>
                  <a:noFill/>
                </a:ln>
                <a:solidFill>
                  <a:srgbClr val="878787">
                    <a:lumMod val="75000"/>
                  </a:srgbClr>
                </a:solidFill>
                <a:effectLst/>
                <a:uLnTx/>
                <a:uFillTx/>
                <a:latin typeface="Titillium" panose="00000500000000000000" pitchFamily="50" charset="0"/>
                <a:ea typeface="+mn-ea"/>
                <a:cs typeface="+mn-cs"/>
              </a:rPr>
              <a:t>A2</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A</a:t>
            </a:r>
            <a:r>
              <a:rPr kumimoji="0" lang="fr-FR" sz="2000" b="0" i="0" u="none" strike="noStrike" kern="1200" cap="none" spc="0" normalizeH="0" baseline="-25000" noProof="0" dirty="0">
                <a:ln>
                  <a:noFill/>
                </a:ln>
                <a:solidFill>
                  <a:srgbClr val="E74E3E"/>
                </a:solidFill>
                <a:effectLst/>
                <a:uLnTx/>
                <a:uFillTx/>
                <a:latin typeface="Titillium" panose="00000500000000000000" pitchFamily="50" charset="0"/>
                <a:ea typeface="+mn-ea"/>
                <a:cs typeface="+mn-cs"/>
              </a:rPr>
              <a:t>2</a:t>
            </a: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 effectuera toujours moins d’opérations à partir d’une certaine taille de problème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comme si </a:t>
            </a:r>
            <a:r>
              <a:rPr lang="fr-FR" sz="2000" dirty="0">
                <a:solidFill>
                  <a:srgbClr val="878787">
                    <a:lumMod val="75000"/>
                  </a:srgbClr>
                </a:solidFill>
                <a:latin typeface="Titillium" panose="00000500000000000000" pitchFamily="50" charset="0"/>
              </a:rPr>
              <a:t>C</a:t>
            </a:r>
            <a:r>
              <a:rPr lang="fr-FR" sz="2000" baseline="-25000" dirty="0">
                <a:solidFill>
                  <a:srgbClr val="878787">
                    <a:lumMod val="75000"/>
                  </a:srgbClr>
                </a:solidFill>
                <a:latin typeface="Titillium" panose="00000500000000000000" pitchFamily="50" charset="0"/>
              </a:rPr>
              <a:t>A2</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était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dominée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par </a:t>
            </a:r>
            <a:r>
              <a:rPr lang="fr-FR" sz="2000" dirty="0">
                <a:solidFill>
                  <a:srgbClr val="878787">
                    <a:lumMod val="75000"/>
                  </a:srgbClr>
                </a:solidFill>
                <a:latin typeface="Titillium" panose="00000500000000000000" pitchFamily="50" charset="0"/>
              </a:rPr>
              <a:t>C</a:t>
            </a:r>
            <a:r>
              <a:rPr lang="fr-FR" sz="2000" baseline="-25000" dirty="0">
                <a:solidFill>
                  <a:srgbClr val="878787">
                    <a:lumMod val="75000"/>
                  </a:srgbClr>
                </a:solidFill>
                <a:latin typeface="Titillium" panose="00000500000000000000" pitchFamily="50" charset="0"/>
              </a:rPr>
              <a:t>A1</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a:t>
            </a:r>
          </a:p>
        </p:txBody>
      </p:sp>
      <p:grpSp>
        <p:nvGrpSpPr>
          <p:cNvPr id="3" name="Groupe 2"/>
          <p:cNvGrpSpPr/>
          <p:nvPr/>
        </p:nvGrpSpPr>
        <p:grpSpPr>
          <a:xfrm>
            <a:off x="5174560" y="1317010"/>
            <a:ext cx="5724090" cy="4113208"/>
            <a:chOff x="5174560" y="1317010"/>
            <a:chExt cx="5724090" cy="4113208"/>
          </a:xfrm>
        </p:grpSpPr>
        <p:pic>
          <p:nvPicPr>
            <p:cNvPr id="5" name="Image 4">
              <a:extLst>
                <a:ext uri="{FF2B5EF4-FFF2-40B4-BE49-F238E27FC236}">
                  <a16:creationId xmlns:a16="http://schemas.microsoft.com/office/drawing/2014/main" id="{D68EAA01-53B5-4733-BE4F-CE31AF52A6E3}"/>
                </a:ext>
              </a:extLst>
            </p:cNvPr>
            <p:cNvPicPr>
              <a:picLocks noChangeAspect="1"/>
            </p:cNvPicPr>
            <p:nvPr/>
          </p:nvPicPr>
          <p:blipFill>
            <a:blip r:embed="rId3"/>
            <a:stretch>
              <a:fillRect/>
            </a:stretch>
          </p:blipFill>
          <p:spPr>
            <a:xfrm>
              <a:off x="5305424" y="1717129"/>
              <a:ext cx="5286732" cy="3713089"/>
            </a:xfrm>
            <a:prstGeom prst="rect">
              <a:avLst/>
            </a:prstGeom>
          </p:spPr>
        </p:pic>
        <p:sp>
          <p:nvSpPr>
            <p:cNvPr id="8" name="ZoneTexte 7"/>
            <p:cNvSpPr txBox="1"/>
            <p:nvPr/>
          </p:nvSpPr>
          <p:spPr>
            <a:xfrm>
              <a:off x="5174560" y="1317010"/>
              <a:ext cx="1677575" cy="369332"/>
            </a:xfrm>
            <a:prstGeom prst="rect">
              <a:avLst/>
            </a:prstGeom>
            <a:noFill/>
          </p:spPr>
          <p:txBody>
            <a:bodyPr wrap="none" rtlCol="0">
              <a:spAutoFit/>
            </a:bodyPr>
            <a:lstStyle/>
            <a:p>
              <a:r>
                <a:rPr lang="fr-FR" dirty="0">
                  <a:solidFill>
                    <a:schemeClr val="accent2">
                      <a:lumMod val="75000"/>
                    </a:schemeClr>
                  </a:solidFill>
                </a:rPr>
                <a:t>Nb d’opérations</a:t>
              </a:r>
            </a:p>
          </p:txBody>
        </p:sp>
        <p:sp>
          <p:nvSpPr>
            <p:cNvPr id="9" name="ZoneTexte 8"/>
            <p:cNvSpPr txBox="1"/>
            <p:nvPr/>
          </p:nvSpPr>
          <p:spPr>
            <a:xfrm>
              <a:off x="10592156" y="4980861"/>
              <a:ext cx="306494" cy="369332"/>
            </a:xfrm>
            <a:prstGeom prst="rect">
              <a:avLst/>
            </a:prstGeom>
            <a:noFill/>
          </p:spPr>
          <p:txBody>
            <a:bodyPr wrap="none" rtlCol="0">
              <a:spAutoFit/>
            </a:bodyPr>
            <a:lstStyle/>
            <a:p>
              <a:r>
                <a:rPr lang="fr-FR" dirty="0">
                  <a:solidFill>
                    <a:schemeClr val="accent2">
                      <a:lumMod val="75000"/>
                    </a:schemeClr>
                  </a:solidFill>
                </a:rPr>
                <a:t>n</a:t>
              </a:r>
            </a:p>
          </p:txBody>
        </p:sp>
      </p:grpSp>
      <p:sp>
        <p:nvSpPr>
          <p:cNvPr id="11" name="ZoneTexte 10"/>
          <p:cNvSpPr txBox="1"/>
          <p:nvPr/>
        </p:nvSpPr>
        <p:spPr>
          <a:xfrm>
            <a:off x="8848082" y="1291641"/>
            <a:ext cx="476412" cy="369332"/>
          </a:xfrm>
          <a:prstGeom prst="rect">
            <a:avLst/>
          </a:prstGeom>
          <a:noFill/>
        </p:spPr>
        <p:txBody>
          <a:bodyPr wrap="none" rtlCol="0">
            <a:spAutoFit/>
          </a:bodyPr>
          <a:lstStyle/>
          <a:p>
            <a:r>
              <a:rPr lang="fr-FR" dirty="0">
                <a:solidFill>
                  <a:schemeClr val="accent2">
                    <a:lumMod val="75000"/>
                  </a:schemeClr>
                </a:solidFill>
              </a:rPr>
              <a:t>C</a:t>
            </a:r>
            <a:r>
              <a:rPr lang="fr-FR" baseline="-25000" dirty="0">
                <a:solidFill>
                  <a:schemeClr val="accent2">
                    <a:lumMod val="75000"/>
                  </a:schemeClr>
                </a:solidFill>
              </a:rPr>
              <a:t>A1</a:t>
            </a:r>
          </a:p>
        </p:txBody>
      </p:sp>
      <p:sp>
        <p:nvSpPr>
          <p:cNvPr id="12" name="ZoneTexte 11"/>
          <p:cNvSpPr txBox="1"/>
          <p:nvPr/>
        </p:nvSpPr>
        <p:spPr>
          <a:xfrm>
            <a:off x="10425472" y="2383166"/>
            <a:ext cx="476412" cy="369332"/>
          </a:xfrm>
          <a:prstGeom prst="rect">
            <a:avLst/>
          </a:prstGeom>
          <a:noFill/>
        </p:spPr>
        <p:txBody>
          <a:bodyPr wrap="none" rtlCol="0">
            <a:spAutoFit/>
          </a:bodyPr>
          <a:lstStyle/>
          <a:p>
            <a:r>
              <a:rPr lang="fr-FR" dirty="0">
                <a:solidFill>
                  <a:schemeClr val="accent2">
                    <a:lumMod val="75000"/>
                  </a:schemeClr>
                </a:solidFill>
              </a:rPr>
              <a:t>C</a:t>
            </a:r>
            <a:r>
              <a:rPr lang="fr-FR" baseline="-25000" dirty="0">
                <a:solidFill>
                  <a:schemeClr val="accent2">
                    <a:lumMod val="75000"/>
                  </a:schemeClr>
                </a:solidFill>
              </a:rPr>
              <a:t>A2</a:t>
            </a:r>
          </a:p>
        </p:txBody>
      </p:sp>
    </p:spTree>
    <p:extLst>
      <p:ext uri="{BB962C8B-B14F-4D97-AF65-F5344CB8AC3E}">
        <p14:creationId xmlns:p14="http://schemas.microsoft.com/office/powerpoint/2010/main" val="272342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0AE91238-0DDF-5C7D-0A1F-C578D3456C1E}"/>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Domination de fonction</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43</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4" name="Rectangle 3">
            <a:extLst>
              <a:ext uri="{FF2B5EF4-FFF2-40B4-BE49-F238E27FC236}">
                <a16:creationId xmlns:a16="http://schemas.microsoft.com/office/drawing/2014/main" id="{149AF05F-5BA4-4ED1-99BE-CBE80D049794}"/>
              </a:ext>
            </a:extLst>
          </p:cNvPr>
          <p:cNvSpPr/>
          <p:nvPr/>
        </p:nvSpPr>
        <p:spPr>
          <a:xfrm>
            <a:off x="480454" y="1501676"/>
            <a:ext cx="11065791" cy="300210"/>
          </a:xfrm>
          <a:prstGeom prst="rect">
            <a:avLst/>
          </a:prstGeom>
        </p:spPr>
        <p:txBody>
          <a:bodyPr wrap="square">
            <a:spAutoFit/>
          </a:bodyPr>
          <a:lstStyle/>
          <a:p>
            <a:pPr marL="342862" marR="0" lvl="0" indent="0" algn="l" defTabSz="914309" rtl="0" eaLnBrk="1" fontAlgn="ctr" latinLnBrk="0" hangingPunct="1">
              <a:lnSpc>
                <a:spcPct val="100000"/>
              </a:lnSpc>
              <a:spcBef>
                <a:spcPts val="0"/>
              </a:spcBef>
              <a:spcAft>
                <a:spcPts val="0"/>
              </a:spcAft>
              <a:buClrTx/>
              <a:buSzTx/>
              <a:buFontTx/>
              <a:buNone/>
              <a:tabLst/>
              <a:defRPr/>
            </a:pPr>
            <a:endParaRPr kumimoji="0" lang="fr-FR" sz="1351" b="0" i="0" u="none" strike="noStrike" kern="1200" cap="none" spc="0" normalizeH="0" baseline="0" noProof="0" dirty="0">
              <a:ln>
                <a:noFill/>
              </a:ln>
              <a:solidFill>
                <a:srgbClr val="F6F6F6">
                  <a:lumMod val="25000"/>
                </a:srgbClr>
              </a:solidFill>
              <a:effectLst/>
              <a:uLnTx/>
              <a:uFillTx/>
              <a:latin typeface="Calibri" panose="020F0502020204030204" pitchFamily="34" charset="0"/>
              <a:ea typeface="+mn-ea"/>
              <a:cs typeface="+mn-cs"/>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7C65F2C-6604-4C55-83A2-D914691E5D07}"/>
                  </a:ext>
                </a:extLst>
              </p:cNvPr>
              <p:cNvSpPr/>
              <p:nvPr/>
            </p:nvSpPr>
            <p:spPr>
              <a:xfrm>
                <a:off x="350521" y="1717129"/>
                <a:ext cx="11414760" cy="4657750"/>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Déf.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Soient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𝑓</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et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𝑔</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deux fonctions de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ℝ</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dans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ℝ</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On dit que </a:t>
                </a:r>
                <a14:m>
                  <m:oMath xmlns:m="http://schemas.openxmlformats.org/officeDocument/2006/math">
                    <m:r>
                      <a:rPr kumimoji="0" lang="fr-FR" sz="2000" b="0" i="1" u="none" strike="noStrike" kern="1200" cap="none" spc="0" normalizeH="0" baseline="0" noProof="0" dirty="0" smtClean="0">
                        <a:ln>
                          <a:noFill/>
                        </a:ln>
                        <a:solidFill>
                          <a:srgbClr val="1CBB9F"/>
                        </a:solidFill>
                        <a:effectLst/>
                        <a:uLnTx/>
                        <a:uFillTx/>
                        <a:latin typeface="Cambria Math" panose="02040503050406030204" pitchFamily="18" charset="0"/>
                        <a:ea typeface="+mn-ea"/>
                        <a:cs typeface="+mn-cs"/>
                      </a:rPr>
                      <m:t>𝑓</m:t>
                    </m:r>
                  </m:oMath>
                </a14:m>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 est dominée par </a:t>
                </a:r>
                <a14:m>
                  <m:oMath xmlns:m="http://schemas.openxmlformats.org/officeDocument/2006/math">
                    <m:r>
                      <a:rPr kumimoji="0" lang="fr-FR" sz="2000" b="0" i="1" u="none" strike="noStrike" kern="1200" cap="none" spc="0" normalizeH="0" baseline="0" noProof="0" dirty="0" smtClean="0">
                        <a:ln>
                          <a:noFill/>
                        </a:ln>
                        <a:solidFill>
                          <a:srgbClr val="1CBB9F"/>
                        </a:solidFill>
                        <a:effectLst/>
                        <a:uLnTx/>
                        <a:uFillTx/>
                        <a:latin typeface="Cambria Math" panose="02040503050406030204" pitchFamily="18" charset="0"/>
                        <a:ea typeface="+mn-ea"/>
                        <a:cs typeface="+mn-cs"/>
                      </a:rPr>
                      <m:t>𝑔</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(ou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asymptotiquement majorée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s’il existe un réel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𝑥</m:t>
                    </m:r>
                    <m:r>
                      <a:rPr kumimoji="0" lang="fr-FR" sz="2000" b="0" i="1" u="none" strike="noStrike" kern="1200" cap="none" spc="0" normalizeH="0" baseline="-25000" noProof="0" dirty="0" smtClean="0">
                        <a:ln>
                          <a:noFill/>
                        </a:ln>
                        <a:solidFill>
                          <a:srgbClr val="878787">
                            <a:lumMod val="75000"/>
                          </a:srgbClr>
                        </a:solidFill>
                        <a:effectLst/>
                        <a:uLnTx/>
                        <a:uFillTx/>
                        <a:latin typeface="Cambria Math" panose="02040503050406030204" pitchFamily="18" charset="0"/>
                        <a:ea typeface="+mn-ea"/>
                        <a:cs typeface="+mn-cs"/>
                      </a:rPr>
                      <m:t>0</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et un réel strictement positif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𝑐</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tels que,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𝑥</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sSub>
                      <m:sSubPr>
                        <m:ctrlP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𝑥</m:t>
                        </m:r>
                      </m:e>
                      <m:sub>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0</m:t>
                        </m:r>
                      </m:sub>
                    </m:sSub>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 </m:t>
                    </m:r>
                    <m:d>
                      <m:dPr>
                        <m:begChr m:val="|"/>
                        <m:endChr m:val="|"/>
                        <m:ctrlP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𝑓</m:t>
                        </m:r>
                        <m:d>
                          <m:dPr>
                            <m:ctrlP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𝑥</m:t>
                            </m:r>
                          </m:e>
                        </m:d>
                      </m:e>
                    </m:d>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 </m:t>
                    </m:r>
                    <m:r>
                      <a:rPr kumimoji="0" lang="fr-FR" sz="2000" b="0" i="1" u="none" strike="noStrike" kern="1200" cap="none" spc="0" normalizeH="0" baseline="0" noProof="0" dirty="0" err="1">
                        <a:ln>
                          <a:noFill/>
                        </a:ln>
                        <a:solidFill>
                          <a:srgbClr val="878787">
                            <a:lumMod val="75000"/>
                          </a:srgbClr>
                        </a:solidFill>
                        <a:effectLst/>
                        <a:uLnTx/>
                        <a:uFillTx/>
                        <a:latin typeface="Cambria Math" panose="02040503050406030204" pitchFamily="18" charset="0"/>
                        <a:ea typeface="+mn-ea"/>
                        <a:cs typeface="+mn-cs"/>
                      </a:rPr>
                      <m:t>𝑐</m:t>
                    </m:r>
                    <m:r>
                      <a:rPr kumimoji="0" lang="fr-FR" sz="2000" b="0" i="1" u="none" strike="noStrike" kern="1200" cap="none" spc="0" normalizeH="0" baseline="0" noProof="0" dirty="0" err="1">
                        <a:ln>
                          <a:noFill/>
                        </a:ln>
                        <a:solidFill>
                          <a:srgbClr val="878787">
                            <a:lumMod val="75000"/>
                          </a:srgbClr>
                        </a:solidFill>
                        <a:effectLst/>
                        <a:uLnTx/>
                        <a:uFillTx/>
                        <a:latin typeface="Cambria Math" panose="02040503050406030204" pitchFamily="18" charset="0"/>
                        <a:ea typeface="+mn-ea"/>
                        <a:cs typeface="+mn-cs"/>
                      </a:rPr>
                      <m:t>.</m:t>
                    </m:r>
                    <m:d>
                      <m:dPr>
                        <m:begChr m:val="|"/>
                        <m:endChr m:val="|"/>
                        <m:ctrlPr>
                          <a:rPr kumimoji="0" lang="fr-FR" sz="2000" b="0" i="1" u="none" strike="noStrike" kern="1200" cap="none" spc="0" normalizeH="0" baseline="0" noProof="0" dirty="0" err="1">
                            <a:ln>
                              <a:noFill/>
                            </a:ln>
                            <a:solidFill>
                              <a:srgbClr val="878787">
                                <a:lumMod val="75000"/>
                              </a:srgbClr>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dirty="0" err="1">
                            <a:ln>
                              <a:noFill/>
                            </a:ln>
                            <a:solidFill>
                              <a:srgbClr val="878787">
                                <a:lumMod val="75000"/>
                              </a:srgbClr>
                            </a:solidFill>
                            <a:effectLst/>
                            <a:uLnTx/>
                            <a:uFillTx/>
                            <a:latin typeface="Cambria Math" panose="02040503050406030204" pitchFamily="18" charset="0"/>
                            <a:ea typeface="+mn-ea"/>
                            <a:cs typeface="+mn-cs"/>
                          </a:rPr>
                          <m:t>𝑔</m:t>
                        </m:r>
                        <m:d>
                          <m:dPr>
                            <m:ctrlP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𝑥</m:t>
                            </m:r>
                          </m:e>
                        </m:d>
                      </m:e>
                    </m:d>
                  </m:oMath>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FBA41F"/>
                    </a:solidFill>
                    <a:effectLst/>
                    <a:uLnTx/>
                    <a:uFillTx/>
                    <a:latin typeface="Calibri" panose="020F0502020204030204"/>
                    <a:ea typeface="+mn-ea"/>
                    <a:cs typeface="+mn-cs"/>
                  </a:rPr>
                  <a:t>💡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Dans ce cours, on se limitera essentiellement à des fonctions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positives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prenant des valeurs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entières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(nb d’opérations effectuées par un algorithme) ; on peut donc reformuler :</a:t>
                </a: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Déf.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Soient </a:t>
                </a:r>
                <a14:m>
                  <m:oMath xmlns:m="http://schemas.openxmlformats.org/officeDocument/2006/math">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𝑓</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et </a:t>
                </a:r>
                <a14:m>
                  <m:oMath xmlns:m="http://schemas.openxmlformats.org/officeDocument/2006/math">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𝑔</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deux fonctions de </a:t>
                </a: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ℕ</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dans </a:t>
                </a: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ℕ</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On dit que </a:t>
                </a:r>
                <a14:m>
                  <m:oMath xmlns:m="http://schemas.openxmlformats.org/officeDocument/2006/math">
                    <m:r>
                      <a:rPr kumimoji="0" lang="fr-FR" sz="2000" b="0" i="1" u="none" strike="noStrike" kern="1200" cap="none" spc="0" normalizeH="0" baseline="0" noProof="0" dirty="0">
                        <a:ln>
                          <a:noFill/>
                        </a:ln>
                        <a:solidFill>
                          <a:srgbClr val="1CBB9F"/>
                        </a:solidFill>
                        <a:effectLst/>
                        <a:uLnTx/>
                        <a:uFillTx/>
                        <a:latin typeface="Cambria Math" panose="02040503050406030204" pitchFamily="18" charset="0"/>
                        <a:ea typeface="+mn-ea"/>
                        <a:cs typeface="+mn-cs"/>
                      </a:rPr>
                      <m:t>𝑓</m:t>
                    </m:r>
                  </m:oMath>
                </a14:m>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 est dominée par </a:t>
                </a:r>
                <a14:m>
                  <m:oMath xmlns:m="http://schemas.openxmlformats.org/officeDocument/2006/math">
                    <m:r>
                      <a:rPr kumimoji="0" lang="fr-FR" sz="2000" b="0" i="1" u="none" strike="noStrike" kern="1200" cap="none" spc="0" normalizeH="0" baseline="0" noProof="0" dirty="0">
                        <a:ln>
                          <a:noFill/>
                        </a:ln>
                        <a:solidFill>
                          <a:srgbClr val="1CBB9F"/>
                        </a:solidFill>
                        <a:effectLst/>
                        <a:uLnTx/>
                        <a:uFillTx/>
                        <a:latin typeface="Cambria Math" panose="02040503050406030204" pitchFamily="18" charset="0"/>
                        <a:ea typeface="+mn-ea"/>
                        <a:cs typeface="+mn-cs"/>
                      </a:rPr>
                      <m:t>𝑔</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s’il existe un entier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25000" noProof="0" dirty="0">
                        <a:ln>
                          <a:noFill/>
                        </a:ln>
                        <a:solidFill>
                          <a:srgbClr val="878787">
                            <a:lumMod val="75000"/>
                          </a:srgbClr>
                        </a:solidFill>
                        <a:effectLst/>
                        <a:uLnTx/>
                        <a:uFillTx/>
                        <a:latin typeface="Cambria Math" panose="02040503050406030204" pitchFamily="18" charset="0"/>
                        <a:ea typeface="+mn-ea"/>
                        <a:cs typeface="+mn-cs"/>
                      </a:rPr>
                      <m:t>0</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et un réel positif </a:t>
                </a:r>
                <a14:m>
                  <m:oMath xmlns:m="http://schemas.openxmlformats.org/officeDocument/2006/math">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𝑐</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tels que, </a:t>
                </a:r>
                <a14:m>
                  <m:oMath xmlns:m="http://schemas.openxmlformats.org/officeDocument/2006/math">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sSub>
                      <m:sSubPr>
                        <m:ctrlP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𝑛</m:t>
                        </m:r>
                      </m:e>
                      <m:sub>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0</m:t>
                        </m:r>
                      </m:sub>
                    </m:sSub>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 </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 </m:t>
                    </m:r>
                    <m:r>
                      <a:rPr kumimoji="0" lang="fr-FR" sz="2000" b="0" i="1" u="none" strike="noStrike" kern="1200" cap="none" spc="0" normalizeH="0" baseline="0" noProof="0" dirty="0" err="1">
                        <a:ln>
                          <a:noFill/>
                        </a:ln>
                        <a:solidFill>
                          <a:srgbClr val="878787">
                            <a:lumMod val="75000"/>
                          </a:srgbClr>
                        </a:solidFill>
                        <a:effectLst/>
                        <a:uLnTx/>
                        <a:uFillTx/>
                        <a:latin typeface="Cambria Math" panose="02040503050406030204" pitchFamily="18" charset="0"/>
                        <a:ea typeface="+mn-ea"/>
                        <a:cs typeface="+mn-cs"/>
                      </a:rPr>
                      <m:t>𝑐</m:t>
                    </m:r>
                    <m:r>
                      <a:rPr kumimoji="0" lang="fr-FR" sz="2000" b="0" i="1" u="none" strike="noStrike" kern="1200" cap="none" spc="0" normalizeH="0" baseline="0" noProof="0" dirty="0" err="1">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𝑔</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oMath>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BA41F"/>
                    </a:solidFill>
                    <a:effectLst/>
                    <a:uLnTx/>
                    <a:uFillTx/>
                    <a:latin typeface="Calibri" panose="020F0502020204030204"/>
                    <a:ea typeface="+mn-ea"/>
                    <a:cs typeface="+mn-cs"/>
                  </a:rPr>
                  <a:t>💡</a:t>
                </a:r>
                <a:r>
                  <a:rPr kumimoji="0" lang="fr-FR" sz="1800" b="0" i="0" u="none" strike="noStrike" kern="1200" cap="none" spc="0" normalizeH="0" baseline="0" noProof="0" dirty="0">
                    <a:ln>
                      <a:noFill/>
                    </a:ln>
                    <a:solidFill>
                      <a:srgbClr val="E74E3E"/>
                    </a:solidFill>
                    <a:effectLst/>
                    <a:uLnTx/>
                    <a:uFillTx/>
                    <a:latin typeface="Calibri" panose="020F0502020204030204"/>
                    <a:ea typeface="+mn-ea"/>
                    <a:cs typeface="+mn-cs"/>
                  </a:rPr>
                  <a:t>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Autrement dit, à partir d’un certain nombre </a:t>
                </a:r>
                <a14:m>
                  <m:oMath xmlns:m="http://schemas.openxmlformats.org/officeDocument/2006/math">
                    <m:sSub>
                      <m:sSubPr>
                        <m:ctrlP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𝑛</m:t>
                        </m:r>
                      </m:e>
                      <m:sub>
                        <m:r>
                          <a:rPr kumimoji="0" lang="fr-FR" sz="2000" b="0" i="0"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0</m:t>
                        </m:r>
                      </m:sub>
                    </m:sSub>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et à un facteur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𝑐</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près,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𝑔</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devient et reste plus grande que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𝑓</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a:t>
                </a:r>
                <a14:m>
                  <m:oMath xmlns:m="http://schemas.openxmlformats.org/officeDocument/2006/math">
                    <m:r>
                      <a:rPr kumimoji="0" lang="fr-FR" sz="2000" b="0" i="1" u="none" strike="noStrike" kern="1200" cap="none" spc="0" normalizeH="0" baseline="0" noProof="0" dirty="0" smtClean="0">
                        <a:ln>
                          <a:noFill/>
                        </a:ln>
                        <a:solidFill>
                          <a:srgbClr val="1CBB9F"/>
                        </a:solidFill>
                        <a:effectLst/>
                        <a:uLnTx/>
                        <a:uFillTx/>
                        <a:latin typeface="Cambria Math" panose="02040503050406030204" pitchFamily="18" charset="0"/>
                        <a:ea typeface="+mn-ea"/>
                        <a:cs typeface="+mn-cs"/>
                      </a:rPr>
                      <m:t>𝑔</m:t>
                    </m:r>
                  </m:oMath>
                </a14:m>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 est une borne asymptotique supérieure pour </a:t>
                </a:r>
                <a14:m>
                  <m:oMath xmlns:m="http://schemas.openxmlformats.org/officeDocument/2006/math">
                    <m:r>
                      <a:rPr kumimoji="0" lang="fr-FR" sz="2000" b="0" i="1" u="none" strike="noStrike" kern="1200" cap="none" spc="0" normalizeH="0" baseline="0" noProof="0" dirty="0" smtClean="0">
                        <a:ln>
                          <a:noFill/>
                        </a:ln>
                        <a:solidFill>
                          <a:srgbClr val="1CBB9F"/>
                        </a:solidFill>
                        <a:effectLst/>
                        <a:uLnTx/>
                        <a:uFillTx/>
                        <a:latin typeface="Cambria Math" panose="02040503050406030204" pitchFamily="18" charset="0"/>
                        <a:ea typeface="+mn-ea"/>
                        <a:cs typeface="+mn-cs"/>
                      </a:rPr>
                      <m:t>𝑓</m:t>
                    </m:r>
                  </m:oMath>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p:txBody>
          </p:sp>
        </mc:Choice>
        <mc:Fallback xmlns="">
          <p:sp>
            <p:nvSpPr>
              <p:cNvPr id="6" name="Rectangle 5">
                <a:extLst>
                  <a:ext uri="{FF2B5EF4-FFF2-40B4-BE49-F238E27FC236}">
                    <a16:creationId xmlns:a16="http://schemas.microsoft.com/office/drawing/2014/main" id="{97C65F2C-6604-4C55-83A2-D914691E5D07}"/>
                  </a:ext>
                </a:extLst>
              </p:cNvPr>
              <p:cNvSpPr>
                <a:spLocks noRot="1" noChangeAspect="1" noMove="1" noResize="1" noEditPoints="1" noAdjustHandles="1" noChangeArrowheads="1" noChangeShapeType="1" noTextEdit="1"/>
              </p:cNvSpPr>
              <p:nvPr/>
            </p:nvSpPr>
            <p:spPr>
              <a:xfrm>
                <a:off x="350521" y="1717129"/>
                <a:ext cx="11414760" cy="4657750"/>
              </a:xfrm>
              <a:prstGeom prst="rect">
                <a:avLst/>
              </a:prstGeom>
              <a:blipFill>
                <a:blip r:embed="rId3"/>
                <a:stretch>
                  <a:fillRect r="-160" b="-1440"/>
                </a:stretch>
              </a:blipFill>
            </p:spPr>
            <p:txBody>
              <a:bodyPr/>
              <a:lstStyle/>
              <a:p>
                <a:r>
                  <a:rPr lang="fr-FR">
                    <a:noFill/>
                  </a:rPr>
                  <a:t> </a:t>
                </a:r>
              </a:p>
            </p:txBody>
          </p:sp>
        </mc:Fallback>
      </mc:AlternateContent>
    </p:spTree>
    <p:extLst>
      <p:ext uri="{BB962C8B-B14F-4D97-AF65-F5344CB8AC3E}">
        <p14:creationId xmlns:p14="http://schemas.microsoft.com/office/powerpoint/2010/main" val="241585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1734E87D-8CEA-015F-A56C-C000EDAADE4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Domination de fonction</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44</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pic>
        <p:nvPicPr>
          <p:cNvPr id="3" name="Image 2">
            <a:extLst>
              <a:ext uri="{FF2B5EF4-FFF2-40B4-BE49-F238E27FC236}">
                <a16:creationId xmlns:a16="http://schemas.microsoft.com/office/drawing/2014/main" id="{DE7AD0CE-207E-4C54-9765-97833E50E0BD}"/>
              </a:ext>
            </a:extLst>
          </p:cNvPr>
          <p:cNvPicPr>
            <a:picLocks noChangeAspect="1"/>
          </p:cNvPicPr>
          <p:nvPr/>
        </p:nvPicPr>
        <p:blipFill>
          <a:blip r:embed="rId3"/>
          <a:stretch>
            <a:fillRect/>
          </a:stretch>
        </p:blipFill>
        <p:spPr>
          <a:xfrm>
            <a:off x="2618759" y="1470547"/>
            <a:ext cx="6954481" cy="4381016"/>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323DD11-4C4B-4A25-8788-47A818890DA0}"/>
                  </a:ext>
                </a:extLst>
              </p:cNvPr>
              <p:cNvSpPr/>
              <p:nvPr/>
            </p:nvSpPr>
            <p:spPr>
              <a:xfrm>
                <a:off x="1331118" y="6149453"/>
                <a:ext cx="9529761" cy="502317"/>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A partir d’un certain nombre </a:t>
                </a:r>
                <a14:m>
                  <m:oMath xmlns:m="http://schemas.openxmlformats.org/officeDocument/2006/math">
                    <m:sSub>
                      <m:sSubPr>
                        <m:ctrlP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e>
                      <m:sub>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0</m:t>
                        </m:r>
                      </m:sub>
                    </m:sSub>
                  </m:oMath>
                </a14:m>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et à un facteur </a:t>
                </a:r>
                <a14:m>
                  <m:oMath xmlns:m="http://schemas.openxmlformats.org/officeDocument/2006/math">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𝑐</m:t>
                    </m:r>
                  </m:oMath>
                </a14:m>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près, </a:t>
                </a:r>
                <a14:m>
                  <m:oMath xmlns:m="http://schemas.openxmlformats.org/officeDocument/2006/math">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𝑔</m:t>
                    </m:r>
                  </m:oMath>
                </a14:m>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devient et reste plus grande que </a:t>
                </a:r>
                <a14:m>
                  <m:oMath xmlns:m="http://schemas.openxmlformats.org/officeDocument/2006/math">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𝑓</m:t>
                    </m:r>
                  </m:oMath>
                </a14:m>
                <a:endPar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p:txBody>
          </p:sp>
        </mc:Choice>
        <mc:Fallback xmlns="">
          <p:sp>
            <p:nvSpPr>
              <p:cNvPr id="7" name="Rectangle 6">
                <a:extLst>
                  <a:ext uri="{FF2B5EF4-FFF2-40B4-BE49-F238E27FC236}">
                    <a16:creationId xmlns:a16="http://schemas.microsoft.com/office/drawing/2014/main" id="{A323DD11-4C4B-4A25-8788-47A818890DA0}"/>
                  </a:ext>
                </a:extLst>
              </p:cNvPr>
              <p:cNvSpPr>
                <a:spLocks noRot="1" noChangeAspect="1" noMove="1" noResize="1" noEditPoints="1" noAdjustHandles="1" noChangeArrowheads="1" noChangeShapeType="1" noTextEdit="1"/>
              </p:cNvSpPr>
              <p:nvPr/>
            </p:nvSpPr>
            <p:spPr>
              <a:xfrm>
                <a:off x="1331118" y="6149453"/>
                <a:ext cx="9529761" cy="502317"/>
              </a:xfrm>
              <a:prstGeom prst="rect">
                <a:avLst/>
              </a:prstGeom>
              <a:blipFill>
                <a:blip r:embed="rId4"/>
                <a:stretch>
                  <a:fillRect b="-21951"/>
                </a:stretch>
              </a:blipFill>
            </p:spPr>
            <p:txBody>
              <a:bodyPr/>
              <a:lstStyle/>
              <a:p>
                <a:r>
                  <a:rPr lang="fr-FR">
                    <a:noFill/>
                  </a:rPr>
                  <a:t> </a:t>
                </a:r>
              </a:p>
            </p:txBody>
          </p:sp>
        </mc:Fallback>
      </mc:AlternateContent>
    </p:spTree>
    <p:extLst>
      <p:ext uri="{BB962C8B-B14F-4D97-AF65-F5344CB8AC3E}">
        <p14:creationId xmlns:p14="http://schemas.microsoft.com/office/powerpoint/2010/main" val="1591756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8300A854-1B2C-AA3A-8AE8-DE739500C71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Domination de fonction</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45</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74A642D-2509-4858-8386-BD03B39083E1}"/>
                  </a:ext>
                </a:extLst>
              </p:cNvPr>
              <p:cNvSpPr/>
              <p:nvPr/>
            </p:nvSpPr>
            <p:spPr>
              <a:xfrm>
                <a:off x="388620" y="1702842"/>
                <a:ext cx="11414760" cy="4945265"/>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Exercice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Montrer que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 : </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 → 40</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 + 100</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est dominée par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𝑔</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 : </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 → </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² + 10</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 + 300</m:t>
                    </m:r>
                  </m:oMath>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Solution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on doit donc montrer que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25000" noProof="0" dirty="0" smtClean="0">
                        <a:ln>
                          <a:noFill/>
                        </a:ln>
                        <a:solidFill>
                          <a:srgbClr val="878787">
                            <a:lumMod val="75000"/>
                          </a:srgbClr>
                        </a:solidFill>
                        <a:effectLst/>
                        <a:uLnTx/>
                        <a:uFillTx/>
                        <a:latin typeface="Cambria Math" panose="02040503050406030204" pitchFamily="18" charset="0"/>
                        <a:ea typeface="+mn-ea"/>
                        <a:cs typeface="+mn-cs"/>
                      </a:rPr>
                      <m:t>0</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ℕ</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 </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𝑐</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sSubSup>
                      <m:sSubSupPr>
                        <m:ctrlP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ctrlPr>
                      </m:sSubSupPr>
                      <m:e>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ℝ</m:t>
                        </m:r>
                      </m:e>
                      <m:sub>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sub>
                      <m:sup>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sup>
                    </m:sSubSup>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r>
                  <a:rPr kumimoji="0" lang="fr-FR" sz="2000" b="0" i="0" u="none" strike="noStrike" kern="1200" cap="none" spc="0" normalizeH="0" baseline="0" noProof="0" dirty="0" err="1">
                    <a:ln>
                      <a:noFill/>
                    </a:ln>
                    <a:solidFill>
                      <a:srgbClr val="878787">
                        <a:lumMod val="75000"/>
                      </a:srgbClr>
                    </a:solidFill>
                    <a:effectLst/>
                    <a:uLnTx/>
                    <a:uFillTx/>
                    <a:latin typeface="Titillium" panose="00000500000000000000" pitchFamily="50" charset="0"/>
                    <a:ea typeface="+mn-ea"/>
                    <a:cs typeface="+mn-cs"/>
                  </a:rPr>
                  <a:t>t.q</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14:m>
                  <m:oMath xmlns:m="http://schemas.openxmlformats.org/officeDocument/2006/math">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sSub>
                      <m:sSubPr>
                        <m:ctrlP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e>
                      <m:sub>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0</m:t>
                        </m:r>
                      </m:sub>
                    </m:sSub>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 </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 </m:t>
                    </m:r>
                    <m:r>
                      <a:rPr kumimoji="0" lang="fr-FR" sz="2000" b="0" i="1" u="none" strike="noStrike" kern="1200" cap="none" spc="0" normalizeH="0" baseline="0" noProof="0" dirty="0" err="1">
                        <a:ln>
                          <a:noFill/>
                        </a:ln>
                        <a:solidFill>
                          <a:srgbClr val="878787">
                            <a:lumMod val="75000"/>
                          </a:srgbClr>
                        </a:solidFill>
                        <a:effectLst/>
                        <a:uLnTx/>
                        <a:uFillTx/>
                        <a:latin typeface="Cambria Math" panose="02040503050406030204" pitchFamily="18" charset="0"/>
                        <a:ea typeface="+mn-ea"/>
                        <a:cs typeface="+mn-cs"/>
                      </a:rPr>
                      <m:t>𝑐</m:t>
                    </m:r>
                    <m:r>
                      <a:rPr kumimoji="0" lang="fr-FR" sz="2000" b="0" i="1" u="none" strike="noStrike" kern="1200" cap="none" spc="0" normalizeH="0" baseline="0" noProof="0" dirty="0" err="1">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𝑔</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oMath>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On peut prendre </a:t>
                </a: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𝑐</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=1</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on doit donc montrer que :</a:t>
                </a:r>
              </a:p>
              <a:p>
                <a:pPr marL="182541" marR="0" lvl="0" indent="0" algn="l" defTabSz="914309"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25000" noProof="0" dirty="0">
                          <a:ln>
                            <a:noFill/>
                          </a:ln>
                          <a:solidFill>
                            <a:srgbClr val="878787">
                              <a:lumMod val="75000"/>
                            </a:srgbClr>
                          </a:solidFill>
                          <a:effectLst/>
                          <a:uLnTx/>
                          <a:uFillTx/>
                          <a:latin typeface="Cambria Math" panose="02040503050406030204" pitchFamily="18" charset="0"/>
                          <a:ea typeface="+mn-ea"/>
                          <a:cs typeface="+mn-cs"/>
                        </a:rPr>
                        <m:t>0</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ℕ</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sSub>
                        <m:sSubPr>
                          <m:ctrlP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e>
                        <m:sub>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0</m:t>
                          </m:r>
                        </m:sub>
                      </m:sSub>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 </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40</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+100≤</m:t>
                      </m:r>
                      <m:sSup>
                        <m:sSupPr>
                          <m:ctrlP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2</m:t>
                          </m:r>
                        </m:sup>
                      </m:sSup>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+10</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+300 ⇔</m:t>
                      </m:r>
                      <m:sSup>
                        <m:sSupPr>
                          <m:ctrlP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Cambria Math" panose="02040503050406030204" pitchFamily="18" charset="0"/>
                              <a:cs typeface="+mn-cs"/>
                            </a:rPr>
                          </m:ctrlPr>
                        </m:sSupPr>
                        <m:e>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Cambria Math" panose="02040503050406030204" pitchFamily="18" charset="0"/>
                              <a:cs typeface="+mn-cs"/>
                            </a:rPr>
                            <m:t>𝑛</m:t>
                          </m:r>
                        </m:e>
                        <m:sup>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Cambria Math" panose="02040503050406030204" pitchFamily="18" charset="0"/>
                              <a:cs typeface="+mn-cs"/>
                            </a:rPr>
                            <m:t>2</m:t>
                          </m:r>
                        </m:sup>
                      </m:sSup>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Cambria Math" panose="02040503050406030204" pitchFamily="18" charset="0"/>
                          <a:cs typeface="+mn-cs"/>
                        </a:rPr>
                        <m:t>−30</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Cambria Math" panose="02040503050406030204" pitchFamily="18" charset="0"/>
                          <a:cs typeface="+mn-cs"/>
                        </a:rPr>
                        <m:t>𝑛</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Cambria Math" panose="02040503050406030204" pitchFamily="18" charset="0"/>
                          <a:cs typeface="+mn-cs"/>
                        </a:rPr>
                        <m:t>+200≥0</m:t>
                      </m:r>
                    </m:oMath>
                  </m:oMathPara>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120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On sait qu’un trinôme </a:t>
                </a: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𝑎</m:t>
                    </m:r>
                    <m:sSup>
                      <m:sSup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𝑥</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sup>
                    </m:s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𝑏𝑥</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𝑐</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est du signe de </a:t>
                </a: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𝑎</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à l’extérieur de ses racines ; ici :</a:t>
                </a:r>
              </a:p>
              <a:p>
                <a:pPr marL="182541" marR="0" lvl="0" indent="0" algn="l" defTabSz="914309" rtl="0" eaLnBrk="1" fontAlgn="auto" latinLnBrk="0" hangingPunct="1">
                  <a:lnSpc>
                    <a:spcPct val="150000"/>
                  </a:lnSpc>
                  <a:spcBef>
                    <a:spcPts val="1200"/>
                  </a:spcBef>
                  <a:spcAft>
                    <a:spcPts val="0"/>
                  </a:spcAft>
                  <a:buClrTx/>
                  <a:buSzTx/>
                  <a:buFontTx/>
                  <a:buNone/>
                  <a:tabLst/>
                  <a:defRPr/>
                </a:pPr>
                <a14:m>
                  <m:oMath xmlns:m="http://schemas.openxmlformats.org/officeDocument/2006/math">
                    <m:r>
                      <m:rPr>
                        <m:sty m:val="p"/>
                      </m:rPr>
                      <a:rPr kumimoji="0" lang="fr-FR" sz="2000" b="0" i="0"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Δ</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sSup>
                      <m:sSup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𝑏</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sup>
                    </m:s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−4</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𝑎𝑐</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=900−4×200=100</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donc les racines sont :</a:t>
                </a:r>
                <a14:m>
                  <m:oMath xmlns:m="http://schemas.openxmlformats.org/officeDocument/2006/math">
                    <m:r>
                      <a:rPr kumimoji="0" lang="fr-FR" sz="2000" b="0" i="0"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 </m:t>
                    </m:r>
                    <m:sSub>
                      <m:sSub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𝑥</m:t>
                        </m:r>
                      </m:e>
                      <m: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1</m:t>
                        </m:r>
                      </m:sub>
                    </m:s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f>
                      <m:f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fPr>
                      <m:num>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30−10</m:t>
                        </m:r>
                      </m:num>
                      <m:den>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den>
                    </m:f>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=10 </m:t>
                    </m:r>
                    <m:r>
                      <a:rPr kumimoji="0" lang="fr-FR" sz="2000" b="0" i="0"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  </m:t>
                    </m:r>
                    <m:r>
                      <m:rPr>
                        <m:sty m:val="p"/>
                      </m:rPr>
                      <a:rPr kumimoji="0" lang="fr-FR" sz="2000" b="0" i="0"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et</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    </m:t>
                    </m:r>
                    <m:sSub>
                      <m:sSub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𝑥</m:t>
                        </m:r>
                      </m:e>
                      <m: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sub>
                    </m:s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f>
                      <m:f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fPr>
                      <m:num>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30+10</m:t>
                        </m:r>
                      </m:num>
                      <m:den>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den>
                    </m:f>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=20</m:t>
                    </m:r>
                  </m:oMath>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120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Ainsi, on peut prendre </a:t>
                </a:r>
                <a14:m>
                  <m:oMath xmlns:m="http://schemas.openxmlformats.org/officeDocument/2006/math">
                    <m:sSub>
                      <m:sSubPr>
                        <m:ctrlP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𝑛</m:t>
                        </m:r>
                      </m:e>
                      <m:sub>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0</m:t>
                        </m:r>
                      </m:sub>
                    </m:sSub>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≥20</m:t>
                    </m:r>
                  </m:oMath>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300000"/>
                  </a:lnSpc>
                  <a:spcBef>
                    <a:spcPts val="1200"/>
                  </a:spcBef>
                  <a:spcAft>
                    <a:spcPts val="0"/>
                  </a:spcAft>
                  <a:buClrTx/>
                  <a:buSzTx/>
                  <a:buFontTx/>
                  <a:buNone/>
                  <a:tabLst/>
                  <a:defRPr/>
                </a:pPr>
                <a:r>
                  <a:rPr kumimoji="0" lang="fr-FR" sz="2000" b="0" i="0" u="none" strike="noStrike" kern="1200" cap="none" spc="0" normalizeH="0" baseline="0" noProof="0" dirty="0">
                    <a:ln>
                      <a:noFill/>
                    </a:ln>
                    <a:solidFill>
                      <a:srgbClr val="FBA41F"/>
                    </a:solidFill>
                    <a:effectLst/>
                    <a:uLnTx/>
                    <a:uFillTx/>
                    <a:latin typeface="Calibri" panose="020F0502020204030204"/>
                    <a:ea typeface="+mn-ea"/>
                    <a:cs typeface="+mn-cs"/>
                  </a:rPr>
                  <a:t>💡</a:t>
                </a:r>
                <a:r>
                  <a:rPr kumimoji="0" lang="fr-FR" sz="2000" b="0" i="0" u="none" strike="noStrike" kern="1200" cap="none" spc="0" normalizeH="0" baseline="0" noProof="0" dirty="0">
                    <a:ln>
                      <a:noFill/>
                    </a:ln>
                    <a:solidFill>
                      <a:srgbClr val="E74E3E"/>
                    </a:solidFill>
                    <a:effectLst/>
                    <a:uLnTx/>
                    <a:uFillTx/>
                    <a:latin typeface="Calibri" panose="020F0502020204030204"/>
                    <a:ea typeface="+mn-ea"/>
                    <a:cs typeface="+mn-cs"/>
                  </a:rPr>
                  <a:t>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Il n’est pas nécessaire de trouver le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plus petit c</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ni le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plus petit n</a:t>
                </a:r>
                <a:r>
                  <a:rPr kumimoji="0" lang="fr-FR" sz="2000" b="0" i="1" u="none" strike="noStrike" kern="1200" cap="none" spc="0" normalizeH="0" baseline="-25000" noProof="0" dirty="0">
                    <a:ln>
                      <a:noFill/>
                    </a:ln>
                    <a:solidFill>
                      <a:srgbClr val="878787">
                        <a:lumMod val="75000"/>
                      </a:srgbClr>
                    </a:solidFill>
                    <a:effectLst/>
                    <a:uLnTx/>
                    <a:uFillTx/>
                    <a:latin typeface="Titillium" panose="00000500000000000000" pitchFamily="50" charset="0"/>
                    <a:ea typeface="+mn-ea"/>
                    <a:cs typeface="+mn-cs"/>
                  </a:rPr>
                  <a:t>0</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Mais ici, </a:t>
                </a:r>
                <a14:m>
                  <m:oMath xmlns:m="http://schemas.openxmlformats.org/officeDocument/2006/math">
                    <m:sSub>
                      <m:sSub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e>
                      <m: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0</m:t>
                        </m:r>
                      </m:sub>
                    </m:s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=5</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ne convient pas</a:t>
                </a:r>
              </a:p>
            </p:txBody>
          </p:sp>
        </mc:Choice>
        <mc:Fallback xmlns="">
          <p:sp>
            <p:nvSpPr>
              <p:cNvPr id="8" name="Rectangle 7">
                <a:extLst>
                  <a:ext uri="{FF2B5EF4-FFF2-40B4-BE49-F238E27FC236}">
                    <a16:creationId xmlns:a16="http://schemas.microsoft.com/office/drawing/2014/main" id="{574A642D-2509-4858-8386-BD03B39083E1}"/>
                  </a:ext>
                </a:extLst>
              </p:cNvPr>
              <p:cNvSpPr>
                <a:spLocks noRot="1" noChangeAspect="1" noMove="1" noResize="1" noEditPoints="1" noAdjustHandles="1" noChangeArrowheads="1" noChangeShapeType="1" noTextEdit="1"/>
              </p:cNvSpPr>
              <p:nvPr/>
            </p:nvSpPr>
            <p:spPr>
              <a:xfrm>
                <a:off x="388620" y="1702842"/>
                <a:ext cx="11414760" cy="4945265"/>
              </a:xfrm>
              <a:prstGeom prst="rect">
                <a:avLst/>
              </a:prstGeom>
              <a:blipFill>
                <a:blip r:embed="rId3"/>
                <a:stretch>
                  <a:fillRect b="-123"/>
                </a:stretch>
              </a:blipFill>
            </p:spPr>
            <p:txBody>
              <a:bodyPr/>
              <a:lstStyle/>
              <a:p>
                <a:r>
                  <a:rPr lang="fr-FR">
                    <a:noFill/>
                  </a:rPr>
                  <a:t> </a:t>
                </a:r>
              </a:p>
            </p:txBody>
          </p:sp>
        </mc:Fallback>
      </mc:AlternateContent>
    </p:spTree>
    <p:extLst>
      <p:ext uri="{BB962C8B-B14F-4D97-AF65-F5344CB8AC3E}">
        <p14:creationId xmlns:p14="http://schemas.microsoft.com/office/powerpoint/2010/main" val="38647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70662102-1126-8FD9-7D3D-7CA32F81ED0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Domination de fonction</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46</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8" name="Rectangle 7">
            <a:extLst>
              <a:ext uri="{FF2B5EF4-FFF2-40B4-BE49-F238E27FC236}">
                <a16:creationId xmlns:a16="http://schemas.microsoft.com/office/drawing/2014/main" id="{574A642D-2509-4858-8386-BD03B39083E1}"/>
              </a:ext>
            </a:extLst>
          </p:cNvPr>
          <p:cNvSpPr/>
          <p:nvPr/>
        </p:nvSpPr>
        <p:spPr>
          <a:xfrm>
            <a:off x="388620" y="1702842"/>
            <a:ext cx="11414760" cy="502766"/>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p:txBody>
      </p:sp>
      <p:pic>
        <p:nvPicPr>
          <p:cNvPr id="5" name="Image 4">
            <a:extLst>
              <a:ext uri="{FF2B5EF4-FFF2-40B4-BE49-F238E27FC236}">
                <a16:creationId xmlns:a16="http://schemas.microsoft.com/office/drawing/2014/main" id="{BC7E65E3-8E8D-43D2-911A-8B4A565924B4}"/>
              </a:ext>
            </a:extLst>
          </p:cNvPr>
          <p:cNvPicPr>
            <a:picLocks noChangeAspect="1"/>
          </p:cNvPicPr>
          <p:nvPr/>
        </p:nvPicPr>
        <p:blipFill>
          <a:blip r:embed="rId3"/>
          <a:stretch>
            <a:fillRect/>
          </a:stretch>
        </p:blipFill>
        <p:spPr>
          <a:xfrm>
            <a:off x="2794614" y="1519237"/>
            <a:ext cx="6602772" cy="5298033"/>
          </a:xfrm>
          <a:prstGeom prst="rect">
            <a:avLst/>
          </a:prstGeom>
        </p:spPr>
      </p:pic>
      <p:cxnSp>
        <p:nvCxnSpPr>
          <p:cNvPr id="4" name="Connecteur droit 3"/>
          <p:cNvCxnSpPr/>
          <p:nvPr/>
        </p:nvCxnSpPr>
        <p:spPr>
          <a:xfrm>
            <a:off x="6559296" y="3584448"/>
            <a:ext cx="0" cy="3108960"/>
          </a:xfrm>
          <a:prstGeom prst="line">
            <a:avLst/>
          </a:prstGeom>
          <a:ln>
            <a:prstDash val="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1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F495DFEA-5F46-1E4F-9897-1DC613126B0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963938" y="119285"/>
            <a:ext cx="9723112" cy="900747"/>
          </a:xfrm>
        </p:spPr>
        <p:txBody>
          <a:bodyPr/>
          <a:lstStyle/>
          <a:p>
            <a:pPr algn="l"/>
            <a:r>
              <a:rPr lang="fr-FR" noProof="0" dirty="0">
                <a:latin typeface="Titillium Lt" panose="00000400000000000000" pitchFamily="50" charset="0"/>
              </a:rPr>
              <a:t>Notation </a:t>
            </a:r>
            <a:r>
              <a:rPr lang="fr-FR" i="1" noProof="0" dirty="0">
                <a:latin typeface="Titillium Lt" panose="00000400000000000000" pitchFamily="50" charset="0"/>
              </a:rPr>
              <a:t>O</a:t>
            </a:r>
            <a:r>
              <a:rPr lang="fr-FR" noProof="0" dirty="0">
                <a:latin typeface="Titillium Lt" panose="00000400000000000000" pitchFamily="50" charset="0"/>
              </a:rPr>
              <a:t> de Landau / Ordre d’une fonction</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47</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74A642D-2509-4858-8386-BD03B39083E1}"/>
                  </a:ext>
                </a:extLst>
              </p:cNvPr>
              <p:cNvSpPr/>
              <p:nvPr/>
            </p:nvSpPr>
            <p:spPr>
              <a:xfrm>
                <a:off x="388620" y="1702842"/>
                <a:ext cx="11414760" cy="5272021"/>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On note </a:t>
                </a:r>
                <a14:m>
                  <m:oMath xmlns:m="http://schemas.openxmlformats.org/officeDocument/2006/math">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𝑂</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𝑔</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l’</a:t>
                </a: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ensemble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des fonctions </a:t>
                </a: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𝑓</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qui sont dominées par </a:t>
                </a: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𝑔</m:t>
                    </m:r>
                  </m:oMath>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FBA41F"/>
                  </a:solidFill>
                  <a:effectLst/>
                  <a:uLnTx/>
                  <a:uFillTx/>
                  <a:latin typeface="Calibri" panose="020F0502020204030204"/>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FBA41F"/>
                    </a:solidFill>
                    <a:effectLst/>
                    <a:uLnTx/>
                    <a:uFillTx/>
                    <a:latin typeface="Calibri" panose="020F0502020204030204"/>
                    <a:ea typeface="+mn-ea"/>
                    <a:cs typeface="+mn-cs"/>
                  </a:rPr>
                  <a:t>💡</a:t>
                </a:r>
                <a:r>
                  <a:rPr kumimoji="0" lang="fr-FR" sz="2000" b="0" i="0" u="none" strike="noStrike" kern="1200" cap="none" spc="0" normalizeH="0" baseline="0" noProof="0" dirty="0">
                    <a:ln>
                      <a:noFill/>
                    </a:ln>
                    <a:solidFill>
                      <a:srgbClr val="E74E3E"/>
                    </a:solidFill>
                    <a:effectLst/>
                    <a:uLnTx/>
                    <a:uFillTx/>
                    <a:latin typeface="Calibri" panose="020F0502020204030204"/>
                    <a:ea typeface="+mn-ea"/>
                    <a:cs typeface="+mn-cs"/>
                  </a:rPr>
                  <a:t>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On devrait donc écrire </a:t>
                </a: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𝑂</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𝑔</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mais par abus on note </a:t>
                </a:r>
                <a14:m>
                  <m:oMath xmlns:m="http://schemas.openxmlformats.org/officeDocument/2006/math">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𝑔</m:t>
                        </m:r>
                      </m:e>
                    </m:d>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et on dit </a:t>
                </a:r>
                <a14:m>
                  <m:oMath xmlns:m="http://schemas.openxmlformats.org/officeDocument/2006/math">
                    <m:r>
                      <a:rPr kumimoji="0" lang="fr-FR" sz="2000" b="0" i="1" u="none" strike="noStrike" kern="1200" cap="none" spc="0" normalizeH="0" baseline="0" noProof="0" dirty="0" smtClean="0">
                        <a:ln>
                          <a:noFill/>
                        </a:ln>
                        <a:solidFill>
                          <a:srgbClr val="E74E3E"/>
                        </a:solidFill>
                        <a:effectLst/>
                        <a:uLnTx/>
                        <a:uFillTx/>
                        <a:latin typeface="Cambria Math" panose="02040503050406030204" pitchFamily="18" charset="0"/>
                        <a:ea typeface="+mn-ea"/>
                        <a:cs typeface="+mn-cs"/>
                      </a:rPr>
                      <m:t>𝑓</m:t>
                    </m:r>
                  </m:oMath>
                </a14:m>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 est en grand O de </a:t>
                </a:r>
                <a14:m>
                  <m:oMath xmlns:m="http://schemas.openxmlformats.org/officeDocument/2006/math">
                    <m:r>
                      <a:rPr kumimoji="0" lang="fr-FR" sz="2000" b="0" i="1" u="none" strike="noStrike" kern="1200" cap="none" spc="0" normalizeH="0" baseline="0" noProof="0" dirty="0" smtClean="0">
                        <a:ln>
                          <a:noFill/>
                        </a:ln>
                        <a:solidFill>
                          <a:srgbClr val="E74E3E"/>
                        </a:solidFill>
                        <a:effectLst/>
                        <a:uLnTx/>
                        <a:uFillTx/>
                        <a:latin typeface="Cambria Math" panose="02040503050406030204" pitchFamily="18" charset="0"/>
                        <a:ea typeface="+mn-ea"/>
                        <a:cs typeface="+mn-cs"/>
                      </a:rPr>
                      <m:t>𝑔</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ou que </a:t>
                </a:r>
                <a14:m>
                  <m:oMath xmlns:m="http://schemas.openxmlformats.org/officeDocument/2006/math">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𝑓</m:t>
                    </m:r>
                  </m:oMath>
                </a14:m>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 est de l’ordre de </a:t>
                </a:r>
                <a14:m>
                  <m:oMath xmlns:m="http://schemas.openxmlformats.org/officeDocument/2006/math">
                    <m:r>
                      <a:rPr kumimoji="0" lang="fr-FR" sz="2000" b="0" i="1" u="none" strike="noStrike" kern="1200" cap="none" spc="0" normalizeH="0" baseline="0" noProof="0" dirty="0" smtClean="0">
                        <a:ln>
                          <a:noFill/>
                        </a:ln>
                        <a:solidFill>
                          <a:srgbClr val="E74E3E"/>
                        </a:solidFill>
                        <a:effectLst/>
                        <a:uLnTx/>
                        <a:uFillTx/>
                        <a:latin typeface="Cambria Math" panose="02040503050406030204" pitchFamily="18" charset="0"/>
                        <a:ea typeface="+mn-ea"/>
                        <a:cs typeface="+mn-cs"/>
                      </a:rPr>
                      <m:t>𝑔</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De même, on dira qu’un </a:t>
                </a: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algorithme est en </a:t>
                </a:r>
                <a14:m>
                  <m:oMath xmlns:m="http://schemas.openxmlformats.org/officeDocument/2006/math">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𝑔</m:t>
                        </m:r>
                      </m:e>
                    </m:d>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si son coût est de l’ordre de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𝑔</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a:t>
                </a:r>
              </a:p>
              <a:p>
                <a:pPr marL="182541" marR="0" lvl="0" indent="0" algn="l" defTabSz="914309"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7030A0"/>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7030A0"/>
                    </a:solidFill>
                    <a:effectLst/>
                    <a:uLnTx/>
                    <a:uFillTx/>
                    <a:latin typeface="Titillium" panose="00000500000000000000" pitchFamily="50" charset="0"/>
                    <a:ea typeface="+mn-ea"/>
                    <a:cs typeface="+mn-cs"/>
                  </a:rPr>
                  <a:t>Exemples :</a:t>
                </a:r>
              </a:p>
              <a:p>
                <a:pPr marL="525441" marR="0" lvl="0" indent="-342900" algn="l" defTabSz="914309"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5</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0,5</m:t>
                        </m:r>
                        <m:sSup>
                          <m:sSupPr>
                            <m:ctrlP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2</m:t>
                            </m:r>
                          </m:sup>
                        </m:sSup>
                      </m:e>
                    </m:d>
                  </m:oMath>
                </a14:m>
                <a:endParaRPr kumimoji="0" lang="fr-FR" sz="2000" b="0" i="0" u="none" strike="noStrike" kern="1200" cap="none" spc="0" normalizeH="0" baseline="0" noProof="0" dirty="0">
                  <a:ln>
                    <a:noFill/>
                  </a:ln>
                  <a:solidFill>
                    <a:srgbClr val="878787">
                      <a:lumMod val="75000"/>
                    </a:srgbClr>
                  </a:solidFill>
                  <a:effectLst/>
                  <a:uLnTx/>
                  <a:uFillTx/>
                  <a:latin typeface="Arial Unicode MS" panose="020B0604020202020204" pitchFamily="34" charset="-128"/>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     ⇒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car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5</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 ≤ 0,5</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²</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pour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 ≥ 10</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en revanche,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0,5</m:t>
                    </m:r>
                    <m:sSup>
                      <m:sSupPr>
                        <m:ctrlP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2</m:t>
                        </m:r>
                      </m:sup>
                    </m:sSup>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5</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e>
                    </m:d>
                  </m:oMath>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sSup>
                      <m:sSup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sup>
                    </m:s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+1=</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dPr>
                      <m:e>
                        <m:sSup>
                          <m:sSup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sup>
                        </m:sSup>
                      </m:e>
                    </m:d>
                  </m:oMath>
                </a14:m>
                <a:endParaRPr kumimoji="0" lang="fr-FR" sz="2000" b="0" i="0" u="none" strike="noStrike" kern="1200" cap="none" spc="0" normalizeH="0" baseline="0" noProof="0" dirty="0">
                  <a:ln>
                    <a:noFill/>
                  </a:ln>
                  <a:solidFill>
                    <a:srgbClr val="878787">
                      <a:lumMod val="75000"/>
                    </a:srgbClr>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     ⇒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il suffit de prendre </a:t>
                </a: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𝑐</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=3</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et </a:t>
                </a:r>
                <a14:m>
                  <m:oMath xmlns:m="http://schemas.openxmlformats.org/officeDocument/2006/math">
                    <m:sSub>
                      <m:sSubPr>
                        <m:ctrlP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𝑛</m:t>
                        </m:r>
                      </m:e>
                      <m:sub>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0</m:t>
                        </m:r>
                      </m:sub>
                    </m:sSub>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=2</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p>
              <a:p>
                <a:pPr marL="525441" marR="0" lvl="0" indent="-342900" algn="l" defTabSz="914309"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pt-B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5</m:t>
                    </m:r>
                    <m:sSup>
                      <m:sSupPr>
                        <m:ctrlPr>
                          <a:rPr kumimoji="0" lang="pt-B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pt-B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𝑛</m:t>
                        </m:r>
                      </m:e>
                      <m:sup>
                        <m:r>
                          <a:rPr kumimoji="0" lang="pt-B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2</m:t>
                        </m:r>
                      </m:sup>
                    </m:sSup>
                    <m:r>
                      <a:rPr kumimoji="0" lang="pt-B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+ 3</m:t>
                    </m:r>
                    <m:r>
                      <a:rPr kumimoji="0" lang="pt-B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r>
                      <a:rPr kumimoji="0" lang="pt-B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 + 2 = </m:t>
                    </m:r>
                    <m:r>
                      <a:rPr kumimoji="0" lang="pt-B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𝑂</m:t>
                    </m:r>
                    <m:d>
                      <m:dPr>
                        <m:ctrlPr>
                          <a:rPr kumimoji="0" lang="pt-B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ctrlPr>
                      </m:dPr>
                      <m:e>
                        <m:sSup>
                          <m:sSupPr>
                            <m:ctrlPr>
                              <a:rPr kumimoji="0" lang="pt-B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ctrlPr>
                          </m:sSupPr>
                          <m:e>
                            <m:r>
                              <a:rPr kumimoji="0" lang="pt-B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e>
                          <m:sup>
                            <m:r>
                              <a:rPr kumimoji="0" lang="pt-B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2</m:t>
                            </m:r>
                          </m:sup>
                        </m:sSup>
                      </m:e>
                    </m:d>
                  </m:oMath>
                </a14:m>
                <a:endParaRPr kumimoji="0" lang="fr-FR" sz="2000" b="0" i="0" u="none" strike="noStrike" kern="1200" cap="none" spc="0" normalizeH="0" baseline="0" noProof="0" dirty="0">
                  <a:ln>
                    <a:noFill/>
                  </a:ln>
                  <a:solidFill>
                    <a:srgbClr val="878787">
                      <a:lumMod val="75000"/>
                    </a:srgbClr>
                  </a:solidFill>
                  <a:effectLst/>
                  <a:uLnTx/>
                  <a:uFillTx/>
                  <a:latin typeface="Arial Unicode MS" panose="020B0604020202020204" pitchFamily="34" charset="-128"/>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     ⇒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en effet, </a:t>
                </a: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≥1, 5</m:t>
                    </m:r>
                    <m:sSup>
                      <m:sSup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sup>
                    </m:s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+3</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+2≤5</m:t>
                    </m:r>
                    <m:sSup>
                      <m:sSup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sup>
                    </m:s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+3</m:t>
                    </m:r>
                    <m:sSup>
                      <m:sSup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sup>
                    </m:s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sSup>
                      <m:sSup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sup>
                    </m:s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=10</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²</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donc </a:t>
                </a:r>
                <a14:m>
                  <m:oMath xmlns:m="http://schemas.openxmlformats.org/officeDocument/2006/math">
                    <m:sSub>
                      <m:sSub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e>
                      <m: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0</m:t>
                        </m:r>
                      </m:sub>
                    </m:s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=1</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et </a:t>
                </a: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𝑐</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=10</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conviennent</a:t>
                </a:r>
              </a:p>
            </p:txBody>
          </p:sp>
        </mc:Choice>
        <mc:Fallback xmlns="">
          <p:sp>
            <p:nvSpPr>
              <p:cNvPr id="8" name="Rectangle 7">
                <a:extLst>
                  <a:ext uri="{FF2B5EF4-FFF2-40B4-BE49-F238E27FC236}">
                    <a16:creationId xmlns:a16="http://schemas.microsoft.com/office/drawing/2014/main" id="{574A642D-2509-4858-8386-BD03B39083E1}"/>
                  </a:ext>
                </a:extLst>
              </p:cNvPr>
              <p:cNvSpPr>
                <a:spLocks noRot="1" noChangeAspect="1" noMove="1" noResize="1" noEditPoints="1" noAdjustHandles="1" noChangeArrowheads="1" noChangeShapeType="1" noTextEdit="1"/>
              </p:cNvSpPr>
              <p:nvPr/>
            </p:nvSpPr>
            <p:spPr>
              <a:xfrm>
                <a:off x="388620" y="1702842"/>
                <a:ext cx="11414760" cy="5272021"/>
              </a:xfrm>
              <a:prstGeom prst="rect">
                <a:avLst/>
              </a:prstGeom>
              <a:blipFill>
                <a:blip r:embed="rId3"/>
                <a:stretch>
                  <a:fillRect r="-160" b="-1156"/>
                </a:stretch>
              </a:blipFill>
            </p:spPr>
            <p:txBody>
              <a:bodyPr/>
              <a:lstStyle/>
              <a:p>
                <a:r>
                  <a:rPr lang="fr-FR">
                    <a:noFill/>
                  </a:rPr>
                  <a:t> </a:t>
                </a:r>
              </a:p>
            </p:txBody>
          </p:sp>
        </mc:Fallback>
      </mc:AlternateContent>
    </p:spTree>
    <p:extLst>
      <p:ext uri="{BB962C8B-B14F-4D97-AF65-F5344CB8AC3E}">
        <p14:creationId xmlns:p14="http://schemas.microsoft.com/office/powerpoint/2010/main" val="10881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DD00D071-2918-5983-E815-EC0B31B631A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48</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74A642D-2509-4858-8386-BD03B39083E1}"/>
                  </a:ext>
                </a:extLst>
              </p:cNvPr>
              <p:cNvSpPr/>
              <p:nvPr/>
            </p:nvSpPr>
            <p:spPr>
              <a:xfrm>
                <a:off x="388620" y="1702842"/>
                <a:ext cx="11803380" cy="4599657"/>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Règle 1</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on peut </a:t>
                </a: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négliger les constantes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14:m>
                  <m:oMath xmlns:m="http://schemas.openxmlformats.org/officeDocument/2006/math">
                    <m:sSup>
                      <m:sSupPr>
                        <m:ctrlP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2</m:t>
                        </m:r>
                      </m:sup>
                    </m:sSup>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256</m:t>
                    </m:r>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ctrlPr>
                      </m:dPr>
                      <m:e>
                        <m:sSup>
                          <m:sSupPr>
                            <m:ctrlP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2</m:t>
                            </m:r>
                          </m:sup>
                        </m:sSup>
                      </m:e>
                    </m:d>
                  </m:oMath>
                </a14:m>
                <a:endPar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Règle 2</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on peut </a:t>
                </a: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négliger les coefficients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16</m:t>
                    </m:r>
                    <m:sSup>
                      <m:sSupPr>
                        <m:ctrlP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3</m:t>
                        </m:r>
                      </m:sup>
                    </m:sSup>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ctrlPr>
                      </m:dPr>
                      <m:e>
                        <m:sSup>
                          <m:sSupPr>
                            <m:ctrlP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3</m:t>
                            </m:r>
                          </m:sup>
                        </m:sSup>
                      </m:e>
                    </m:d>
                  </m:oMath>
                </a14:m>
                <a:endPar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Règle 3</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a:t>
                </a:r>
                <a:r>
                  <a:rPr lang="fr-FR" sz="2000" dirty="0">
                    <a:solidFill>
                      <a:schemeClr val="accent2">
                        <a:lumMod val="75000"/>
                      </a:schemeClr>
                    </a:solidFill>
                    <a:latin typeface="Titillium" panose="00000500000000000000" pitchFamily="50" charset="0"/>
                  </a:rPr>
                  <a:t>si</a:t>
                </a: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 </a:t>
                </a:r>
                <a14:m>
                  <m:oMath xmlns:m="http://schemas.openxmlformats.org/officeDocument/2006/math">
                    <m:r>
                      <a:rPr kumimoji="0" lang="fr-FR" sz="2000" b="0" i="1" u="none" strike="noStrike" kern="1200" cap="none" spc="0" normalizeH="0" baseline="0" noProof="0" dirty="0">
                        <a:ln>
                          <a:noFill/>
                        </a:ln>
                        <a:solidFill>
                          <a:srgbClr val="1CBB9F"/>
                        </a:solidFill>
                        <a:effectLst/>
                        <a:uLnTx/>
                        <a:uFillTx/>
                        <a:latin typeface="Cambria Math" panose="02040503050406030204" pitchFamily="18" charset="0"/>
                        <a:ea typeface="+mn-ea"/>
                        <a:cs typeface="+mn-cs"/>
                      </a:rPr>
                      <m:t>𝑃</m:t>
                    </m:r>
                    <m:r>
                      <a:rPr kumimoji="0" lang="fr-FR" sz="2000" b="0" i="1" u="none" strike="noStrike" kern="1200" cap="none" spc="0" normalizeH="0" baseline="0" noProof="0" dirty="0">
                        <a:ln>
                          <a:noFill/>
                        </a:ln>
                        <a:solidFill>
                          <a:srgbClr val="1CBB9F"/>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a:ln>
                          <a:noFill/>
                        </a:ln>
                        <a:solidFill>
                          <a:srgbClr val="1CBB9F"/>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a:ln>
                          <a:noFill/>
                        </a:ln>
                        <a:solidFill>
                          <a:srgbClr val="1CBB9F"/>
                        </a:solidFill>
                        <a:effectLst/>
                        <a:uLnTx/>
                        <a:uFillTx/>
                        <a:latin typeface="Cambria Math" panose="02040503050406030204" pitchFamily="18" charset="0"/>
                        <a:ea typeface="+mn-ea"/>
                        <a:cs typeface="+mn-cs"/>
                      </a:rPr>
                      <m:t>)</m:t>
                    </m:r>
                  </m:oMath>
                </a14:m>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 est un polynôme de degré </a:t>
                </a:r>
                <a14:m>
                  <m:oMath xmlns:m="http://schemas.openxmlformats.org/officeDocument/2006/math">
                    <m:r>
                      <a:rPr kumimoji="0" lang="fr-FR" sz="2000" b="0" i="1" u="none" strike="noStrike" kern="1200" cap="none" spc="0" normalizeH="0" baseline="0" noProof="0" dirty="0">
                        <a:ln>
                          <a:noFill/>
                        </a:ln>
                        <a:solidFill>
                          <a:srgbClr val="1CBB9F"/>
                        </a:solidFill>
                        <a:effectLst/>
                        <a:uLnTx/>
                        <a:uFillTx/>
                        <a:latin typeface="Cambria Math" panose="02040503050406030204" pitchFamily="18" charset="0"/>
                        <a:ea typeface="+mn-ea"/>
                        <a:cs typeface="+mn-cs"/>
                      </a:rPr>
                      <m:t>𝑘</m:t>
                    </m:r>
                  </m:oMath>
                </a14:m>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 </a:t>
                </a:r>
                <a:r>
                  <a:rPr kumimoji="0" lang="fr-FR" sz="2000" b="0" i="0" u="none" strike="noStrike" kern="1200" cap="none" spc="0" normalizeH="0" baseline="0" noProof="0" dirty="0">
                    <a:ln>
                      <a:noFill/>
                    </a:ln>
                    <a:solidFill>
                      <a:schemeClr val="accent2">
                        <a:lumMod val="75000"/>
                      </a:schemeClr>
                    </a:solidFill>
                    <a:effectLst/>
                    <a:uLnTx/>
                    <a:uFillTx/>
                    <a:latin typeface="Titillium" panose="00000500000000000000" pitchFamily="50" charset="0"/>
                    <a:ea typeface="+mn-ea"/>
                    <a:cs typeface="+mn-cs"/>
                  </a:rPr>
                  <a:t>alors</a:t>
                </a: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 </a:t>
                </a:r>
                <a14:m>
                  <m:oMath xmlns:m="http://schemas.openxmlformats.org/officeDocument/2006/math">
                    <m:r>
                      <a:rPr kumimoji="0" lang="fr-FR" sz="2000" b="0" i="1" u="none" strike="noStrike" kern="1200" cap="none" spc="0" normalizeH="0" baseline="0" noProof="0" dirty="0">
                        <a:ln>
                          <a:noFill/>
                        </a:ln>
                        <a:solidFill>
                          <a:srgbClr val="1CBB9F"/>
                        </a:solidFill>
                        <a:effectLst/>
                        <a:uLnTx/>
                        <a:uFillTx/>
                        <a:latin typeface="Cambria Math" panose="02040503050406030204" pitchFamily="18" charset="0"/>
                        <a:ea typeface="+mn-ea"/>
                        <a:cs typeface="+mn-cs"/>
                      </a:rPr>
                      <m:t>𝑃</m:t>
                    </m:r>
                    <m:r>
                      <a:rPr kumimoji="0" lang="fr-FR" sz="2000" b="0" i="1" u="none" strike="noStrike" kern="1200" cap="none" spc="0" normalizeH="0" baseline="0" noProof="0" dirty="0">
                        <a:ln>
                          <a:noFill/>
                        </a:ln>
                        <a:solidFill>
                          <a:srgbClr val="1CBB9F"/>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a:ln>
                          <a:noFill/>
                        </a:ln>
                        <a:solidFill>
                          <a:srgbClr val="1CBB9F"/>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a:ln>
                          <a:noFill/>
                        </a:ln>
                        <a:solidFill>
                          <a:srgbClr val="1CBB9F"/>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a:ln>
                          <a:noFill/>
                        </a:ln>
                        <a:solidFill>
                          <a:srgbClr val="1CBB9F"/>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dirty="0">
                            <a:ln>
                              <a:noFill/>
                            </a:ln>
                            <a:solidFill>
                              <a:srgbClr val="1CBB9F"/>
                            </a:solidFill>
                            <a:effectLst/>
                            <a:uLnTx/>
                            <a:uFillTx/>
                            <a:latin typeface="Cambria Math" panose="02040503050406030204" pitchFamily="18" charset="0"/>
                            <a:ea typeface="+mn-ea"/>
                            <a:cs typeface="+mn-cs"/>
                          </a:rPr>
                        </m:ctrlPr>
                      </m:dPr>
                      <m:e>
                        <m:sSup>
                          <m:sSupPr>
                            <m:ctrlPr>
                              <a:rPr kumimoji="0" lang="fr-FR" sz="2000" b="0" i="1" u="none" strike="noStrike" kern="1200" cap="none" spc="0" normalizeH="0" baseline="0" noProof="0" dirty="0">
                                <a:ln>
                                  <a:noFill/>
                                </a:ln>
                                <a:solidFill>
                                  <a:srgbClr val="1CBB9F"/>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dirty="0">
                                <a:ln>
                                  <a:noFill/>
                                </a:ln>
                                <a:solidFill>
                                  <a:srgbClr val="1CBB9F"/>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dirty="0">
                                <a:ln>
                                  <a:noFill/>
                                </a:ln>
                                <a:solidFill>
                                  <a:srgbClr val="1CBB9F"/>
                                </a:solidFill>
                                <a:effectLst/>
                                <a:uLnTx/>
                                <a:uFillTx/>
                                <a:latin typeface="Cambria Math" panose="02040503050406030204" pitchFamily="18" charset="0"/>
                                <a:ea typeface="+mn-ea"/>
                                <a:cs typeface="+mn-cs"/>
                              </a:rPr>
                              <m:t>𝑘</m:t>
                            </m:r>
                          </m:sup>
                        </m:sSup>
                      </m:e>
                    </m:d>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a:t>
                </a:r>
                <a14:m>
                  <m:oMath xmlns:m="http://schemas.openxmlformats.org/officeDocument/2006/math">
                    <m:r>
                      <a:rPr kumimoji="0" lang="pt-B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5</m:t>
                    </m:r>
                    <m:sSup>
                      <m:sSupPr>
                        <m:ctrlPr>
                          <a:rPr kumimoji="0" lang="pt-B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ctrlPr>
                      </m:sSupPr>
                      <m:e>
                        <m:r>
                          <a:rPr kumimoji="0" lang="pt-B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e>
                      <m:sup>
                        <m:r>
                          <a:rPr kumimoji="0" lang="pt-B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2</m:t>
                        </m:r>
                      </m:sup>
                    </m:sSup>
                    <m:r>
                      <a:rPr kumimoji="0" lang="pt-B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+ 3</m:t>
                    </m:r>
                    <m:r>
                      <a:rPr kumimoji="0" lang="pt-B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r>
                      <a:rPr kumimoji="0" lang="pt-B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 + 2 = </m:t>
                    </m:r>
                    <m:r>
                      <a:rPr kumimoji="0" lang="pt-B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𝑂</m:t>
                    </m:r>
                    <m:d>
                      <m:dPr>
                        <m:ctrlPr>
                          <a:rPr kumimoji="0" lang="pt-B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ctrlPr>
                      </m:dPr>
                      <m:e>
                        <m:sSup>
                          <m:sSupPr>
                            <m:ctrlPr>
                              <a:rPr kumimoji="0" lang="pt-B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ctrlPr>
                          </m:sSupPr>
                          <m:e>
                            <m:r>
                              <a:rPr kumimoji="0" lang="pt-B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e>
                          <m:sup>
                            <m:r>
                              <a:rPr kumimoji="0" lang="pt-B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2</m:t>
                            </m:r>
                          </m:sup>
                        </m:sSup>
                      </m:e>
                    </m:d>
                  </m:oMath>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defTabSz="914309">
                  <a:lnSpc>
                    <a:spcPct val="150000"/>
                  </a:lnSpc>
                  <a:defRPr/>
                </a:pPr>
                <a:r>
                  <a:rPr lang="fr-FR" sz="2000" dirty="0">
                    <a:solidFill>
                      <a:srgbClr val="878787">
                        <a:lumMod val="75000"/>
                      </a:srgbClr>
                    </a:solidFill>
                    <a:latin typeface="Titillium" panose="00000500000000000000" pitchFamily="50" charset="0"/>
                  </a:rPr>
                  <a:t> </a:t>
                </a:r>
                <a:r>
                  <a:rPr lang="fr-FR" sz="2000" b="1" dirty="0">
                    <a:solidFill>
                      <a:srgbClr val="E74E3E"/>
                    </a:solidFill>
                    <a:latin typeface="Titillium" panose="00000500000000000000" pitchFamily="50" charset="0"/>
                  </a:rPr>
                  <a:t>⚠</a:t>
                </a:r>
                <a:r>
                  <a:rPr lang="fr-FR" sz="2000" dirty="0">
                    <a:solidFill>
                      <a:srgbClr val="E74E3E"/>
                    </a:solidFill>
                  </a:rPr>
                  <a:t> </a:t>
                </a:r>
                <a:r>
                  <a:rPr lang="fr-FR" sz="2000" dirty="0">
                    <a:solidFill>
                      <a:srgbClr val="878787">
                        <a:lumMod val="75000"/>
                      </a:srgbClr>
                    </a:solidFill>
                    <a:latin typeface="Titillium" panose="00000500000000000000" pitchFamily="50" charset="0"/>
                  </a:rPr>
                  <a:t>La notation ‘=‘ est dangereuse, car on a aussi </a:t>
                </a:r>
                <a14:m>
                  <m:oMath xmlns:m="http://schemas.openxmlformats.org/officeDocument/2006/math">
                    <m:r>
                      <a:rPr lang="fr-FR" sz="2000" i="1">
                        <a:solidFill>
                          <a:srgbClr val="878787">
                            <a:lumMod val="75000"/>
                          </a:srgbClr>
                        </a:solidFill>
                        <a:latin typeface="Cambria Math" panose="02040503050406030204" pitchFamily="18" charset="0"/>
                      </a:rPr>
                      <m:t>𝑃</m:t>
                    </m:r>
                    <m:d>
                      <m:dPr>
                        <m:ctrlPr>
                          <a:rPr lang="fr-FR" sz="2000" i="1">
                            <a:solidFill>
                              <a:srgbClr val="878787">
                                <a:lumMod val="75000"/>
                              </a:srgbClr>
                            </a:solidFill>
                            <a:latin typeface="Cambria Math" panose="02040503050406030204" pitchFamily="18" charset="0"/>
                          </a:rPr>
                        </m:ctrlPr>
                      </m:dPr>
                      <m:e>
                        <m:r>
                          <a:rPr lang="fr-FR" sz="2000" i="1">
                            <a:solidFill>
                              <a:srgbClr val="878787">
                                <a:lumMod val="75000"/>
                              </a:srgbClr>
                            </a:solidFill>
                            <a:latin typeface="Cambria Math" panose="02040503050406030204" pitchFamily="18" charset="0"/>
                          </a:rPr>
                          <m:t>𝑛</m:t>
                        </m:r>
                      </m:e>
                    </m:d>
                    <m:r>
                      <a:rPr lang="fr-FR" sz="2000" i="1">
                        <a:solidFill>
                          <a:srgbClr val="878787">
                            <a:lumMod val="75000"/>
                          </a:srgbClr>
                        </a:solidFill>
                        <a:latin typeface="Cambria Math" panose="02040503050406030204" pitchFamily="18" charset="0"/>
                      </a:rPr>
                      <m:t>=</m:t>
                    </m:r>
                    <m:r>
                      <a:rPr lang="fr-FR" sz="2000" i="1">
                        <a:solidFill>
                          <a:srgbClr val="878787">
                            <a:lumMod val="75000"/>
                          </a:srgbClr>
                        </a:solidFill>
                        <a:latin typeface="Cambria Math" panose="02040503050406030204" pitchFamily="18" charset="0"/>
                      </a:rPr>
                      <m:t>𝑂</m:t>
                    </m:r>
                    <m:r>
                      <a:rPr lang="fr-FR" sz="2000" i="1">
                        <a:solidFill>
                          <a:srgbClr val="878787">
                            <a:lumMod val="75000"/>
                          </a:srgbClr>
                        </a:solidFill>
                        <a:latin typeface="Cambria Math" panose="02040503050406030204" pitchFamily="18" charset="0"/>
                      </a:rPr>
                      <m:t>(</m:t>
                    </m:r>
                    <m:sSup>
                      <m:sSupPr>
                        <m:ctrlPr>
                          <a:rPr lang="fr-FR" sz="2000" i="1">
                            <a:solidFill>
                              <a:srgbClr val="878787">
                                <a:lumMod val="75000"/>
                              </a:srgbClr>
                            </a:solidFill>
                            <a:latin typeface="Cambria Math" panose="02040503050406030204" pitchFamily="18" charset="0"/>
                          </a:rPr>
                        </m:ctrlPr>
                      </m:sSupPr>
                      <m:e>
                        <m:r>
                          <a:rPr lang="fr-FR" sz="2000" i="1">
                            <a:solidFill>
                              <a:srgbClr val="878787">
                                <a:lumMod val="75000"/>
                              </a:srgbClr>
                            </a:solidFill>
                            <a:latin typeface="Cambria Math" panose="02040503050406030204" pitchFamily="18" charset="0"/>
                          </a:rPr>
                          <m:t>𝑛</m:t>
                        </m:r>
                      </m:e>
                      <m:sup>
                        <m:sSup>
                          <m:sSupPr>
                            <m:ctrlPr>
                              <a:rPr lang="fr-FR" sz="2000" i="1">
                                <a:solidFill>
                                  <a:srgbClr val="878787">
                                    <a:lumMod val="75000"/>
                                  </a:srgbClr>
                                </a:solidFill>
                                <a:latin typeface="Cambria Math" panose="02040503050406030204" pitchFamily="18" charset="0"/>
                              </a:rPr>
                            </m:ctrlPr>
                          </m:sSupPr>
                          <m:e>
                            <m:r>
                              <a:rPr lang="fr-FR" sz="2000" i="1">
                                <a:solidFill>
                                  <a:srgbClr val="878787">
                                    <a:lumMod val="75000"/>
                                  </a:srgbClr>
                                </a:solidFill>
                                <a:latin typeface="Cambria Math" panose="02040503050406030204" pitchFamily="18" charset="0"/>
                              </a:rPr>
                              <m:t>𝑘</m:t>
                            </m:r>
                          </m:e>
                          <m:sup>
                            <m:r>
                              <a:rPr lang="fr-FR" sz="2000" i="1">
                                <a:solidFill>
                                  <a:srgbClr val="878787">
                                    <a:lumMod val="75000"/>
                                  </a:srgbClr>
                                </a:solidFill>
                                <a:latin typeface="Cambria Math" panose="02040503050406030204" pitchFamily="18" charset="0"/>
                              </a:rPr>
                              <m:t>′</m:t>
                            </m:r>
                          </m:sup>
                        </m:sSup>
                      </m:sup>
                    </m:sSup>
                    <m:r>
                      <a:rPr lang="fr-FR" sz="2000" i="1">
                        <a:solidFill>
                          <a:srgbClr val="878787">
                            <a:lumMod val="75000"/>
                          </a:srgbClr>
                        </a:solidFill>
                        <a:latin typeface="Cambria Math" panose="02040503050406030204" pitchFamily="18" charset="0"/>
                      </a:rPr>
                      <m:t>)</m:t>
                    </m:r>
                  </m:oMath>
                </a14:m>
                <a:r>
                  <a:rPr lang="fr-FR" sz="2000" dirty="0">
                    <a:solidFill>
                      <a:srgbClr val="878787">
                        <a:lumMod val="75000"/>
                      </a:srgbClr>
                    </a:solidFill>
                    <a:latin typeface="Titillium" panose="00000500000000000000" pitchFamily="50" charset="0"/>
                  </a:rPr>
                  <a:t> </a:t>
                </a:r>
                <a14:m>
                  <m:oMath xmlns:m="http://schemas.openxmlformats.org/officeDocument/2006/math">
                    <m:r>
                      <a:rPr lang="fr-FR" sz="2000" i="1">
                        <a:solidFill>
                          <a:srgbClr val="878787">
                            <a:lumMod val="75000"/>
                          </a:srgbClr>
                        </a:solidFill>
                        <a:latin typeface="Cambria Math" panose="02040503050406030204" pitchFamily="18" charset="0"/>
                      </a:rPr>
                      <m:t>∀ </m:t>
                    </m:r>
                    <m:sSup>
                      <m:sSupPr>
                        <m:ctrlPr>
                          <a:rPr lang="fr-FR" sz="2000" i="1">
                            <a:solidFill>
                              <a:srgbClr val="878787">
                                <a:lumMod val="75000"/>
                              </a:srgbClr>
                            </a:solidFill>
                            <a:latin typeface="Cambria Math" panose="02040503050406030204" pitchFamily="18" charset="0"/>
                          </a:rPr>
                        </m:ctrlPr>
                      </m:sSupPr>
                      <m:e>
                        <m:r>
                          <a:rPr lang="fr-FR" sz="2000" i="1">
                            <a:solidFill>
                              <a:srgbClr val="878787">
                                <a:lumMod val="75000"/>
                              </a:srgbClr>
                            </a:solidFill>
                            <a:latin typeface="Cambria Math" panose="02040503050406030204" pitchFamily="18" charset="0"/>
                          </a:rPr>
                          <m:t>𝑘</m:t>
                        </m:r>
                      </m:e>
                      <m:sup>
                        <m:r>
                          <a:rPr lang="fr-FR" sz="2000" i="1">
                            <a:solidFill>
                              <a:srgbClr val="878787">
                                <a:lumMod val="75000"/>
                              </a:srgbClr>
                            </a:solidFill>
                            <a:latin typeface="Cambria Math" panose="02040503050406030204" pitchFamily="18" charset="0"/>
                          </a:rPr>
                          <m:t>′</m:t>
                        </m:r>
                      </m:sup>
                    </m:sSup>
                    <m:r>
                      <a:rPr lang="fr-FR" sz="2000" i="1">
                        <a:solidFill>
                          <a:srgbClr val="878787">
                            <a:lumMod val="75000"/>
                          </a:srgbClr>
                        </a:solidFill>
                        <a:latin typeface="Cambria Math" panose="02040503050406030204" pitchFamily="18" charset="0"/>
                      </a:rPr>
                      <m:t>&gt;</m:t>
                    </m:r>
                    <m:r>
                      <a:rPr lang="fr-FR" sz="2000" i="1">
                        <a:solidFill>
                          <a:srgbClr val="878787">
                            <a:lumMod val="75000"/>
                          </a:srgbClr>
                        </a:solidFill>
                        <a:latin typeface="Cambria Math" panose="02040503050406030204" pitchFamily="18" charset="0"/>
                      </a:rPr>
                      <m:t>𝑘</m:t>
                    </m:r>
                  </m:oMath>
                </a14:m>
                <a:r>
                  <a:rPr lang="fr-FR" sz="2000" dirty="0">
                    <a:solidFill>
                      <a:srgbClr val="878787">
                        <a:lumMod val="75000"/>
                      </a:srgbClr>
                    </a:solidFill>
                    <a:latin typeface="Titillium" panose="00000500000000000000" pitchFamily="50" charset="0"/>
                  </a:rPr>
                  <a:t>, bien que </a:t>
                </a:r>
                <a14:m>
                  <m:oMath xmlns:m="http://schemas.openxmlformats.org/officeDocument/2006/math">
                    <m:r>
                      <a:rPr lang="fr-FR" sz="2000" i="1">
                        <a:solidFill>
                          <a:srgbClr val="878787">
                            <a:lumMod val="75000"/>
                          </a:srgbClr>
                        </a:solidFill>
                        <a:latin typeface="Cambria Math" panose="02040503050406030204" pitchFamily="18" charset="0"/>
                      </a:rPr>
                      <m:t>𝑂</m:t>
                    </m:r>
                    <m:d>
                      <m:dPr>
                        <m:ctrlPr>
                          <a:rPr lang="fr-FR" sz="2000" i="1">
                            <a:solidFill>
                              <a:srgbClr val="878787">
                                <a:lumMod val="75000"/>
                              </a:srgbClr>
                            </a:solidFill>
                            <a:latin typeface="Cambria Math" panose="02040503050406030204" pitchFamily="18" charset="0"/>
                          </a:rPr>
                        </m:ctrlPr>
                      </m:dPr>
                      <m:e>
                        <m:sSup>
                          <m:sSupPr>
                            <m:ctrlPr>
                              <a:rPr lang="fr-FR" sz="2000" i="1">
                                <a:solidFill>
                                  <a:srgbClr val="878787">
                                    <a:lumMod val="75000"/>
                                  </a:srgbClr>
                                </a:solidFill>
                                <a:latin typeface="Cambria Math" panose="02040503050406030204" pitchFamily="18" charset="0"/>
                              </a:rPr>
                            </m:ctrlPr>
                          </m:sSupPr>
                          <m:e>
                            <m:r>
                              <a:rPr lang="fr-FR" sz="2000" i="1">
                                <a:solidFill>
                                  <a:srgbClr val="878787">
                                    <a:lumMod val="75000"/>
                                  </a:srgbClr>
                                </a:solidFill>
                                <a:latin typeface="Cambria Math" panose="02040503050406030204" pitchFamily="18" charset="0"/>
                              </a:rPr>
                              <m:t>𝑛</m:t>
                            </m:r>
                          </m:e>
                          <m:sup>
                            <m:r>
                              <a:rPr lang="fr-FR" sz="2000" i="1">
                                <a:solidFill>
                                  <a:srgbClr val="878787">
                                    <a:lumMod val="75000"/>
                                  </a:srgbClr>
                                </a:solidFill>
                                <a:latin typeface="Cambria Math" panose="02040503050406030204" pitchFamily="18" charset="0"/>
                              </a:rPr>
                              <m:t>𝑘</m:t>
                            </m:r>
                          </m:sup>
                        </m:sSup>
                      </m:e>
                    </m:d>
                    <m:r>
                      <a:rPr lang="fr-FR" sz="2000" i="1">
                        <a:solidFill>
                          <a:srgbClr val="878787">
                            <a:lumMod val="75000"/>
                          </a:srgbClr>
                        </a:solidFill>
                        <a:latin typeface="Cambria Math" panose="02040503050406030204" pitchFamily="18" charset="0"/>
                      </a:rPr>
                      <m:t>≠</m:t>
                    </m:r>
                    <m:r>
                      <a:rPr lang="fr-FR" sz="2000" i="1">
                        <a:solidFill>
                          <a:srgbClr val="878787">
                            <a:lumMod val="75000"/>
                          </a:srgbClr>
                        </a:solidFill>
                        <a:latin typeface="Cambria Math" panose="02040503050406030204" pitchFamily="18" charset="0"/>
                      </a:rPr>
                      <m:t>𝑂</m:t>
                    </m:r>
                    <m:r>
                      <a:rPr lang="fr-FR" sz="2000" i="1">
                        <a:solidFill>
                          <a:srgbClr val="878787">
                            <a:lumMod val="75000"/>
                          </a:srgbClr>
                        </a:solidFill>
                        <a:latin typeface="Cambria Math" panose="02040503050406030204" pitchFamily="18" charset="0"/>
                      </a:rPr>
                      <m:t>(</m:t>
                    </m:r>
                    <m:sSup>
                      <m:sSupPr>
                        <m:ctrlPr>
                          <a:rPr lang="fr-FR" sz="2000" i="1">
                            <a:solidFill>
                              <a:srgbClr val="878787">
                                <a:lumMod val="75000"/>
                              </a:srgbClr>
                            </a:solidFill>
                            <a:latin typeface="Cambria Math" panose="02040503050406030204" pitchFamily="18" charset="0"/>
                          </a:rPr>
                        </m:ctrlPr>
                      </m:sSupPr>
                      <m:e>
                        <m:r>
                          <a:rPr lang="fr-FR" sz="2000" i="1">
                            <a:solidFill>
                              <a:srgbClr val="878787">
                                <a:lumMod val="75000"/>
                              </a:srgbClr>
                            </a:solidFill>
                            <a:latin typeface="Cambria Math" panose="02040503050406030204" pitchFamily="18" charset="0"/>
                          </a:rPr>
                          <m:t>𝑛</m:t>
                        </m:r>
                      </m:e>
                      <m:sup>
                        <m:sSup>
                          <m:sSupPr>
                            <m:ctrlPr>
                              <a:rPr lang="fr-FR" sz="2000" i="1">
                                <a:solidFill>
                                  <a:srgbClr val="878787">
                                    <a:lumMod val="75000"/>
                                  </a:srgbClr>
                                </a:solidFill>
                                <a:latin typeface="Cambria Math" panose="02040503050406030204" pitchFamily="18" charset="0"/>
                              </a:rPr>
                            </m:ctrlPr>
                          </m:sSupPr>
                          <m:e>
                            <m:r>
                              <a:rPr lang="fr-FR" sz="2000" i="1">
                                <a:solidFill>
                                  <a:srgbClr val="878787">
                                    <a:lumMod val="75000"/>
                                  </a:srgbClr>
                                </a:solidFill>
                                <a:latin typeface="Cambria Math" panose="02040503050406030204" pitchFamily="18" charset="0"/>
                              </a:rPr>
                              <m:t>𝑘</m:t>
                            </m:r>
                          </m:e>
                          <m:sup>
                            <m:r>
                              <a:rPr lang="fr-FR" sz="2000" i="1">
                                <a:solidFill>
                                  <a:srgbClr val="878787">
                                    <a:lumMod val="75000"/>
                                  </a:srgbClr>
                                </a:solidFill>
                                <a:latin typeface="Cambria Math" panose="02040503050406030204" pitchFamily="18" charset="0"/>
                              </a:rPr>
                              <m:t>′</m:t>
                            </m:r>
                          </m:sup>
                        </m:sSup>
                      </m:sup>
                    </m:sSup>
                    <m:r>
                      <a:rPr lang="fr-FR" sz="2000" i="1">
                        <a:solidFill>
                          <a:srgbClr val="878787">
                            <a:lumMod val="75000"/>
                          </a:srgbClr>
                        </a:solidFill>
                        <a:latin typeface="Cambria Math" panose="02040503050406030204" pitchFamily="18" charset="0"/>
                      </a:rPr>
                      <m:t>)</m:t>
                    </m:r>
                  </m:oMath>
                </a14:m>
                <a:endParaRPr lang="fr-FR" sz="2000" dirty="0">
                  <a:solidFill>
                    <a:srgbClr val="FBA41F"/>
                  </a:solidFill>
                  <a:latin typeface="Titillium" panose="00000500000000000000" pitchFamily="50" charset="0"/>
                </a:endParaRPr>
              </a:p>
              <a:p>
                <a:pPr marL="182541" defTabSz="914309">
                  <a:lnSpc>
                    <a:spcPct val="150000"/>
                  </a:lnSpc>
                  <a:defRPr/>
                </a:pPr>
                <a:endParaRPr lang="fr-FR" sz="800" dirty="0">
                  <a:solidFill>
                    <a:srgbClr val="FBA41F"/>
                  </a:solidFill>
                  <a:latin typeface="Titillium" panose="00000500000000000000" pitchFamily="50" charset="0"/>
                </a:endParaRPr>
              </a:p>
              <a:p>
                <a:pPr marL="182541" defTabSz="914309">
                  <a:lnSpc>
                    <a:spcPct val="150000"/>
                  </a:lnSpc>
                  <a:defRPr/>
                </a:pPr>
                <a:r>
                  <a:rPr lang="fr-FR" sz="2000" dirty="0">
                    <a:solidFill>
                      <a:srgbClr val="FBA41F"/>
                    </a:solidFill>
                    <a:latin typeface="Titillium" panose="00000500000000000000" pitchFamily="50" charset="0"/>
                  </a:rPr>
                  <a:t>Règle 4</a:t>
                </a:r>
                <a:r>
                  <a:rPr lang="fr-FR" sz="2000" dirty="0">
                    <a:solidFill>
                      <a:srgbClr val="878787">
                        <a:lumMod val="75000"/>
                      </a:srgbClr>
                    </a:solidFill>
                    <a:latin typeface="Titillium" panose="00000500000000000000" pitchFamily="50" charset="0"/>
                  </a:rPr>
                  <a:t> : si </a:t>
                </a:r>
                <a14:m>
                  <m:oMath xmlns:m="http://schemas.openxmlformats.org/officeDocument/2006/math">
                    <m:r>
                      <a:rPr lang="fr-FR" sz="2000" b="0" i="1" smtClean="0">
                        <a:solidFill>
                          <a:schemeClr val="bg1"/>
                        </a:solidFill>
                        <a:latin typeface="Cambria Math" panose="02040503050406030204" pitchFamily="18" charset="0"/>
                      </a:rPr>
                      <m:t>𝑓</m:t>
                    </m:r>
                    <m:d>
                      <m:dPr>
                        <m:ctrlPr>
                          <a:rPr lang="fr-FR" sz="2000" i="1">
                            <a:solidFill>
                              <a:schemeClr val="bg1"/>
                            </a:solidFill>
                            <a:latin typeface="Cambria Math" panose="02040503050406030204" pitchFamily="18" charset="0"/>
                          </a:rPr>
                        </m:ctrlPr>
                      </m:dPr>
                      <m:e>
                        <m:r>
                          <a:rPr lang="fr-FR" sz="2000" i="1">
                            <a:solidFill>
                              <a:schemeClr val="bg1"/>
                            </a:solidFill>
                            <a:latin typeface="Cambria Math" panose="02040503050406030204" pitchFamily="18" charset="0"/>
                          </a:rPr>
                          <m:t>𝑛</m:t>
                        </m:r>
                      </m:e>
                    </m:d>
                    <m:r>
                      <a:rPr lang="fr-FR" sz="2000" b="0" i="1" smtClean="0">
                        <a:solidFill>
                          <a:schemeClr val="bg1"/>
                        </a:solidFill>
                        <a:latin typeface="Cambria Math" panose="02040503050406030204" pitchFamily="18" charset="0"/>
                      </a:rPr>
                      <m:t>+</m:t>
                    </m:r>
                    <m:r>
                      <a:rPr lang="fr-FR" sz="2000" i="1">
                        <a:solidFill>
                          <a:schemeClr val="bg1"/>
                        </a:solidFill>
                        <a:latin typeface="Cambria Math" panose="02040503050406030204" pitchFamily="18" charset="0"/>
                      </a:rPr>
                      <m:t>𝑔</m:t>
                    </m:r>
                    <m:d>
                      <m:dPr>
                        <m:ctrlPr>
                          <a:rPr lang="fr-FR" sz="2000" i="1">
                            <a:solidFill>
                              <a:schemeClr val="bg1"/>
                            </a:solidFill>
                            <a:latin typeface="Cambria Math" panose="02040503050406030204" pitchFamily="18" charset="0"/>
                          </a:rPr>
                        </m:ctrlPr>
                      </m:dPr>
                      <m:e>
                        <m:r>
                          <a:rPr lang="fr-FR" sz="2000" i="1">
                            <a:solidFill>
                              <a:schemeClr val="bg1"/>
                            </a:solidFill>
                            <a:latin typeface="Cambria Math" panose="02040503050406030204" pitchFamily="18" charset="0"/>
                          </a:rPr>
                          <m:t>𝑛</m:t>
                        </m:r>
                      </m:e>
                    </m:d>
                    <m:r>
                      <a:rPr lang="fr-FR" sz="2000" i="1" dirty="0">
                        <a:solidFill>
                          <a:srgbClr val="1CBB9F"/>
                        </a:solidFill>
                        <a:latin typeface="Cambria Math" panose="02040503050406030204" pitchFamily="18" charset="0"/>
                      </a:rPr>
                      <m:t>=</m:t>
                    </m:r>
                    <m:r>
                      <a:rPr lang="fr-FR" sz="2000" i="1">
                        <a:solidFill>
                          <a:schemeClr val="bg1"/>
                        </a:solidFill>
                        <a:latin typeface="Cambria Math" panose="02040503050406030204" pitchFamily="18" charset="0"/>
                      </a:rPr>
                      <m:t>𝑂</m:t>
                    </m:r>
                    <m:d>
                      <m:dPr>
                        <m:ctrlPr>
                          <a:rPr lang="fr-FR" sz="2000" i="1">
                            <a:solidFill>
                              <a:schemeClr val="bg1"/>
                            </a:solidFill>
                            <a:latin typeface="Cambria Math" panose="02040503050406030204" pitchFamily="18" charset="0"/>
                          </a:rPr>
                        </m:ctrlPr>
                      </m:dPr>
                      <m:e>
                        <m:r>
                          <m:rPr>
                            <m:sty m:val="p"/>
                          </m:rPr>
                          <a:rPr lang="fr-FR" sz="2000" b="0" i="0" smtClean="0">
                            <a:solidFill>
                              <a:schemeClr val="bg1"/>
                            </a:solidFill>
                            <a:latin typeface="Cambria Math" panose="02040503050406030204" pitchFamily="18" charset="0"/>
                          </a:rPr>
                          <m:t>max</m:t>
                        </m:r>
                        <m:r>
                          <a:rPr lang="fr-FR" sz="2000" b="0" i="1" smtClean="0">
                            <a:solidFill>
                              <a:schemeClr val="bg1"/>
                            </a:solidFill>
                            <a:latin typeface="Cambria Math" panose="02040503050406030204" pitchFamily="18" charset="0"/>
                          </a:rPr>
                          <m:t>⁡(</m:t>
                        </m:r>
                        <m:r>
                          <a:rPr lang="fr-FR" sz="2000" b="0" i="1" smtClean="0">
                            <a:solidFill>
                              <a:schemeClr val="bg1"/>
                            </a:solidFill>
                            <a:latin typeface="Cambria Math" panose="02040503050406030204" pitchFamily="18" charset="0"/>
                          </a:rPr>
                          <m:t>𝑓</m:t>
                        </m:r>
                        <m:d>
                          <m:dPr>
                            <m:ctrlPr>
                              <a:rPr lang="fr-FR" sz="2000" b="0" i="1" smtClean="0">
                                <a:solidFill>
                                  <a:schemeClr val="bg1"/>
                                </a:solidFill>
                                <a:latin typeface="Cambria Math" panose="02040503050406030204" pitchFamily="18" charset="0"/>
                              </a:rPr>
                            </m:ctrlPr>
                          </m:dPr>
                          <m:e>
                            <m:r>
                              <a:rPr lang="fr-FR" sz="2000" b="0" i="1" smtClean="0">
                                <a:solidFill>
                                  <a:schemeClr val="bg1"/>
                                </a:solidFill>
                                <a:latin typeface="Cambria Math" panose="02040503050406030204" pitchFamily="18" charset="0"/>
                              </a:rPr>
                              <m:t>𝑛</m:t>
                            </m:r>
                          </m:e>
                        </m:d>
                        <m:r>
                          <a:rPr lang="fr-FR" sz="2000" b="0" i="1" smtClean="0">
                            <a:solidFill>
                              <a:schemeClr val="bg1"/>
                            </a:solidFill>
                            <a:latin typeface="Cambria Math" panose="02040503050406030204" pitchFamily="18" charset="0"/>
                          </a:rPr>
                          <m:t>, </m:t>
                        </m:r>
                        <m:r>
                          <a:rPr lang="fr-FR" sz="2000" i="1">
                            <a:solidFill>
                              <a:schemeClr val="bg1"/>
                            </a:solidFill>
                            <a:latin typeface="Cambria Math" panose="02040503050406030204" pitchFamily="18" charset="0"/>
                          </a:rPr>
                          <m:t>𝑔</m:t>
                        </m:r>
                        <m:d>
                          <m:dPr>
                            <m:ctrlPr>
                              <a:rPr lang="fr-FR" sz="2000" i="1">
                                <a:solidFill>
                                  <a:schemeClr val="bg1"/>
                                </a:solidFill>
                                <a:latin typeface="Cambria Math" panose="02040503050406030204" pitchFamily="18" charset="0"/>
                              </a:rPr>
                            </m:ctrlPr>
                          </m:dPr>
                          <m:e>
                            <m:r>
                              <a:rPr lang="fr-FR" sz="2000" i="1">
                                <a:solidFill>
                                  <a:schemeClr val="bg1"/>
                                </a:solidFill>
                                <a:latin typeface="Cambria Math" panose="02040503050406030204" pitchFamily="18" charset="0"/>
                              </a:rPr>
                              <m:t>𝑛</m:t>
                            </m:r>
                          </m:e>
                        </m:d>
                        <m:r>
                          <a:rPr lang="fr-FR" sz="2000" b="0" i="1" smtClean="0">
                            <a:solidFill>
                              <a:schemeClr val="bg1"/>
                            </a:solidFill>
                            <a:latin typeface="Cambria Math" panose="02040503050406030204" pitchFamily="18" charset="0"/>
                          </a:rPr>
                          <m:t> </m:t>
                        </m:r>
                      </m:e>
                    </m:d>
                  </m:oMath>
                </a14:m>
                <a:endParaRPr lang="fr-FR" sz="2000" dirty="0">
                  <a:solidFill>
                    <a:srgbClr val="FBA41F"/>
                  </a:solidFill>
                  <a:latin typeface="Titillium" panose="00000500000000000000" pitchFamily="50" charset="0"/>
                </a:endParaRPr>
              </a:p>
              <a:p>
                <a:pPr marL="182541" defTabSz="914309">
                  <a:lnSpc>
                    <a:spcPct val="150000"/>
                  </a:lnSpc>
                  <a:defRPr/>
                </a:pPr>
                <a:r>
                  <a:rPr lang="fr-FR" sz="2000" dirty="0">
                    <a:solidFill>
                      <a:srgbClr val="FBA41F"/>
                    </a:solidFill>
                    <a:latin typeface="Titillium" panose="00000500000000000000" pitchFamily="50" charset="0"/>
                  </a:rPr>
                  <a:t>Règle 5</a:t>
                </a:r>
                <a:r>
                  <a:rPr lang="fr-FR" sz="2000" dirty="0">
                    <a:solidFill>
                      <a:srgbClr val="878787">
                        <a:lumMod val="75000"/>
                      </a:srgbClr>
                    </a:solidFill>
                    <a:latin typeface="Titillium" panose="00000500000000000000" pitchFamily="50" charset="0"/>
                  </a:rPr>
                  <a:t> (Somme) : si </a:t>
                </a:r>
                <a14:m>
                  <m:oMath xmlns:m="http://schemas.openxmlformats.org/officeDocument/2006/math">
                    <m:sSub>
                      <m:sSubPr>
                        <m:ctrlPr>
                          <a:rPr lang="fr-FR" sz="2000" i="1">
                            <a:solidFill>
                              <a:schemeClr val="bg1"/>
                            </a:solidFill>
                            <a:latin typeface="Cambria Math" panose="02040503050406030204" pitchFamily="18" charset="0"/>
                          </a:rPr>
                        </m:ctrlPr>
                      </m:sSubPr>
                      <m:e>
                        <m:r>
                          <a:rPr lang="fr-FR" sz="2000" i="1">
                            <a:solidFill>
                              <a:schemeClr val="bg1"/>
                            </a:solidFill>
                            <a:latin typeface="Cambria Math" panose="02040503050406030204" pitchFamily="18" charset="0"/>
                          </a:rPr>
                          <m:t>𝑓</m:t>
                        </m:r>
                      </m:e>
                      <m:sub>
                        <m:r>
                          <a:rPr lang="fr-FR" sz="2000" i="1">
                            <a:solidFill>
                              <a:schemeClr val="bg1"/>
                            </a:solidFill>
                            <a:latin typeface="Cambria Math" panose="02040503050406030204" pitchFamily="18" charset="0"/>
                          </a:rPr>
                          <m:t>1</m:t>
                        </m:r>
                      </m:sub>
                    </m:sSub>
                    <m:d>
                      <m:dPr>
                        <m:ctrlPr>
                          <a:rPr lang="fr-FR" sz="2000" i="1">
                            <a:solidFill>
                              <a:schemeClr val="bg1"/>
                            </a:solidFill>
                            <a:latin typeface="Cambria Math" panose="02040503050406030204" pitchFamily="18" charset="0"/>
                          </a:rPr>
                        </m:ctrlPr>
                      </m:dPr>
                      <m:e>
                        <m:r>
                          <a:rPr lang="fr-FR" sz="2000" i="1">
                            <a:solidFill>
                              <a:schemeClr val="bg1"/>
                            </a:solidFill>
                            <a:latin typeface="Cambria Math" panose="02040503050406030204" pitchFamily="18" charset="0"/>
                          </a:rPr>
                          <m:t>𝑛</m:t>
                        </m:r>
                      </m:e>
                    </m:d>
                    <m:r>
                      <a:rPr lang="fr-FR" sz="2000" i="1">
                        <a:solidFill>
                          <a:schemeClr val="bg1"/>
                        </a:solidFill>
                        <a:latin typeface="Cambria Math" panose="02040503050406030204" pitchFamily="18" charset="0"/>
                      </a:rPr>
                      <m:t>=</m:t>
                    </m:r>
                    <m:r>
                      <a:rPr lang="fr-FR" sz="2000" i="1">
                        <a:solidFill>
                          <a:schemeClr val="bg1"/>
                        </a:solidFill>
                        <a:latin typeface="Cambria Math" panose="02040503050406030204" pitchFamily="18" charset="0"/>
                      </a:rPr>
                      <m:t>𝑂</m:t>
                    </m:r>
                    <m:r>
                      <a:rPr lang="fr-FR" sz="2000" i="1">
                        <a:solidFill>
                          <a:schemeClr val="bg1"/>
                        </a:solidFill>
                        <a:latin typeface="Cambria Math" panose="02040503050406030204" pitchFamily="18" charset="0"/>
                      </a:rPr>
                      <m:t>(</m:t>
                    </m:r>
                    <m:r>
                      <a:rPr lang="fr-FR" sz="2000" b="0" i="1" smtClean="0">
                        <a:solidFill>
                          <a:schemeClr val="bg1"/>
                        </a:solidFill>
                        <a:latin typeface="Cambria Math" panose="02040503050406030204" pitchFamily="18" charset="0"/>
                      </a:rPr>
                      <m:t>𝑔</m:t>
                    </m:r>
                    <m:d>
                      <m:dPr>
                        <m:ctrlPr>
                          <a:rPr lang="fr-FR" sz="2000" i="1">
                            <a:solidFill>
                              <a:schemeClr val="bg1"/>
                            </a:solidFill>
                            <a:latin typeface="Cambria Math" panose="02040503050406030204" pitchFamily="18" charset="0"/>
                          </a:rPr>
                        </m:ctrlPr>
                      </m:dPr>
                      <m:e>
                        <m:r>
                          <a:rPr lang="fr-FR" sz="2000" i="1">
                            <a:solidFill>
                              <a:schemeClr val="bg1"/>
                            </a:solidFill>
                            <a:latin typeface="Cambria Math" panose="02040503050406030204" pitchFamily="18" charset="0"/>
                          </a:rPr>
                          <m:t>𝑛</m:t>
                        </m:r>
                      </m:e>
                    </m:d>
                    <m:r>
                      <a:rPr lang="fr-FR" sz="2000" i="1">
                        <a:solidFill>
                          <a:schemeClr val="bg1"/>
                        </a:solidFill>
                        <a:latin typeface="Cambria Math" panose="02040503050406030204" pitchFamily="18" charset="0"/>
                      </a:rPr>
                      <m:t>)</m:t>
                    </m:r>
                  </m:oMath>
                </a14:m>
                <a:r>
                  <a:rPr lang="fr-FR" sz="2000" dirty="0">
                    <a:solidFill>
                      <a:srgbClr val="878787">
                        <a:lumMod val="75000"/>
                      </a:srgbClr>
                    </a:solidFill>
                    <a:latin typeface="Titillium" panose="00000500000000000000" pitchFamily="50" charset="0"/>
                  </a:rPr>
                  <a:t> et </a:t>
                </a:r>
                <a14:m>
                  <m:oMath xmlns:m="http://schemas.openxmlformats.org/officeDocument/2006/math">
                    <m:sSub>
                      <m:sSubPr>
                        <m:ctrlPr>
                          <a:rPr lang="fr-FR" sz="2000" i="1">
                            <a:solidFill>
                              <a:schemeClr val="bg1"/>
                            </a:solidFill>
                            <a:latin typeface="Cambria Math" panose="02040503050406030204" pitchFamily="18" charset="0"/>
                          </a:rPr>
                        </m:ctrlPr>
                      </m:sSubPr>
                      <m:e>
                        <m:r>
                          <a:rPr lang="fr-FR" sz="2000" i="1">
                            <a:solidFill>
                              <a:schemeClr val="bg1"/>
                            </a:solidFill>
                            <a:latin typeface="Cambria Math" panose="02040503050406030204" pitchFamily="18" charset="0"/>
                          </a:rPr>
                          <m:t>𝑓</m:t>
                        </m:r>
                      </m:e>
                      <m:sub>
                        <m:r>
                          <a:rPr lang="fr-FR" sz="2000" i="1">
                            <a:solidFill>
                              <a:schemeClr val="bg1"/>
                            </a:solidFill>
                            <a:latin typeface="Cambria Math" panose="02040503050406030204" pitchFamily="18" charset="0"/>
                          </a:rPr>
                          <m:t>2</m:t>
                        </m:r>
                      </m:sub>
                    </m:sSub>
                    <m:d>
                      <m:dPr>
                        <m:ctrlPr>
                          <a:rPr lang="fr-FR" sz="2000" i="1">
                            <a:solidFill>
                              <a:schemeClr val="bg1"/>
                            </a:solidFill>
                            <a:latin typeface="Cambria Math" panose="02040503050406030204" pitchFamily="18" charset="0"/>
                          </a:rPr>
                        </m:ctrlPr>
                      </m:dPr>
                      <m:e>
                        <m:r>
                          <a:rPr lang="fr-FR" sz="2000" i="1">
                            <a:solidFill>
                              <a:schemeClr val="bg1"/>
                            </a:solidFill>
                            <a:latin typeface="Cambria Math" panose="02040503050406030204" pitchFamily="18" charset="0"/>
                          </a:rPr>
                          <m:t>𝑛</m:t>
                        </m:r>
                      </m:e>
                    </m:d>
                    <m:r>
                      <a:rPr lang="fr-FR" sz="2000" i="1">
                        <a:solidFill>
                          <a:schemeClr val="bg1"/>
                        </a:solidFill>
                        <a:latin typeface="Cambria Math" panose="02040503050406030204" pitchFamily="18" charset="0"/>
                      </a:rPr>
                      <m:t>=</m:t>
                    </m:r>
                    <m:r>
                      <a:rPr lang="fr-FR" sz="2000" i="1">
                        <a:solidFill>
                          <a:schemeClr val="bg1"/>
                        </a:solidFill>
                        <a:latin typeface="Cambria Math" panose="02040503050406030204" pitchFamily="18" charset="0"/>
                      </a:rPr>
                      <m:t>𝑂</m:t>
                    </m:r>
                    <m:r>
                      <a:rPr lang="fr-FR" sz="2000" i="1">
                        <a:solidFill>
                          <a:schemeClr val="bg1"/>
                        </a:solidFill>
                        <a:latin typeface="Cambria Math" panose="02040503050406030204" pitchFamily="18" charset="0"/>
                      </a:rPr>
                      <m:t>(</m:t>
                    </m:r>
                    <m:r>
                      <a:rPr lang="fr-FR" sz="2000" b="0" i="1" smtClean="0">
                        <a:solidFill>
                          <a:schemeClr val="bg1"/>
                        </a:solidFill>
                        <a:latin typeface="Cambria Math" panose="02040503050406030204" pitchFamily="18" charset="0"/>
                      </a:rPr>
                      <m:t>𝑔</m:t>
                    </m:r>
                    <m:d>
                      <m:dPr>
                        <m:ctrlPr>
                          <a:rPr lang="fr-FR" sz="2000" i="1">
                            <a:solidFill>
                              <a:schemeClr val="bg1"/>
                            </a:solidFill>
                            <a:latin typeface="Cambria Math" panose="02040503050406030204" pitchFamily="18" charset="0"/>
                          </a:rPr>
                        </m:ctrlPr>
                      </m:dPr>
                      <m:e>
                        <m:r>
                          <a:rPr lang="fr-FR" sz="2000" i="1">
                            <a:solidFill>
                              <a:schemeClr val="bg1"/>
                            </a:solidFill>
                            <a:latin typeface="Cambria Math" panose="02040503050406030204" pitchFamily="18" charset="0"/>
                          </a:rPr>
                          <m:t>𝑛</m:t>
                        </m:r>
                      </m:e>
                    </m:d>
                    <m:r>
                      <a:rPr lang="fr-FR" sz="2000" i="1">
                        <a:solidFill>
                          <a:schemeClr val="bg1"/>
                        </a:solidFill>
                        <a:latin typeface="Cambria Math" panose="02040503050406030204" pitchFamily="18" charset="0"/>
                      </a:rPr>
                      <m:t>)</m:t>
                    </m:r>
                  </m:oMath>
                </a14:m>
                <a:r>
                  <a:rPr lang="fr-FR" sz="2000" dirty="0">
                    <a:solidFill>
                      <a:srgbClr val="878787">
                        <a:lumMod val="75000"/>
                      </a:srgbClr>
                    </a:solidFill>
                    <a:latin typeface="Titillium" panose="00000500000000000000" pitchFamily="50" charset="0"/>
                  </a:rPr>
                  <a:t> alors </a:t>
                </a:r>
                <a14:m>
                  <m:oMath xmlns:m="http://schemas.openxmlformats.org/officeDocument/2006/math">
                    <m:sSub>
                      <m:sSubPr>
                        <m:ctrlPr>
                          <a:rPr lang="fr-FR" sz="2000" i="1" dirty="0">
                            <a:solidFill>
                              <a:srgbClr val="1CBB9F"/>
                            </a:solidFill>
                            <a:latin typeface="Cambria Math" panose="02040503050406030204" pitchFamily="18" charset="0"/>
                          </a:rPr>
                        </m:ctrlPr>
                      </m:sSubPr>
                      <m:e>
                        <m:r>
                          <a:rPr lang="fr-FR" sz="2000" i="1" dirty="0">
                            <a:solidFill>
                              <a:srgbClr val="1CBB9F"/>
                            </a:solidFill>
                            <a:latin typeface="Cambria Math" panose="02040503050406030204" pitchFamily="18" charset="0"/>
                          </a:rPr>
                          <m:t>𝑓</m:t>
                        </m:r>
                      </m:e>
                      <m:sub>
                        <m:r>
                          <a:rPr lang="fr-FR" sz="2000" i="1" dirty="0">
                            <a:solidFill>
                              <a:srgbClr val="1CBB9F"/>
                            </a:solidFill>
                            <a:latin typeface="Cambria Math" panose="02040503050406030204" pitchFamily="18" charset="0"/>
                          </a:rPr>
                          <m:t>1</m:t>
                        </m:r>
                      </m:sub>
                    </m:sSub>
                    <m:d>
                      <m:dPr>
                        <m:ctrlPr>
                          <a:rPr lang="fr-FR" sz="2000" i="1" dirty="0">
                            <a:solidFill>
                              <a:srgbClr val="1CBB9F"/>
                            </a:solidFill>
                            <a:latin typeface="Cambria Math" panose="02040503050406030204" pitchFamily="18" charset="0"/>
                          </a:rPr>
                        </m:ctrlPr>
                      </m:dPr>
                      <m:e>
                        <m:r>
                          <a:rPr lang="fr-FR" sz="2000" i="1" dirty="0">
                            <a:solidFill>
                              <a:srgbClr val="1CBB9F"/>
                            </a:solidFill>
                            <a:latin typeface="Cambria Math" panose="02040503050406030204" pitchFamily="18" charset="0"/>
                          </a:rPr>
                          <m:t>𝑛</m:t>
                        </m:r>
                      </m:e>
                    </m:d>
                    <m:r>
                      <a:rPr lang="fr-FR" sz="2000" b="0" i="1" dirty="0" smtClean="0">
                        <a:solidFill>
                          <a:srgbClr val="1CBB9F"/>
                        </a:solidFill>
                        <a:latin typeface="Cambria Math" panose="02040503050406030204" pitchFamily="18" charset="0"/>
                      </a:rPr>
                      <m:t>+</m:t>
                    </m:r>
                    <m:sSub>
                      <m:sSubPr>
                        <m:ctrlPr>
                          <a:rPr lang="fr-FR" sz="2000" i="1" dirty="0">
                            <a:solidFill>
                              <a:srgbClr val="1CBB9F"/>
                            </a:solidFill>
                            <a:latin typeface="Cambria Math" panose="02040503050406030204" pitchFamily="18" charset="0"/>
                          </a:rPr>
                        </m:ctrlPr>
                      </m:sSubPr>
                      <m:e>
                        <m:r>
                          <a:rPr lang="fr-FR" sz="2000" i="1" dirty="0">
                            <a:solidFill>
                              <a:srgbClr val="1CBB9F"/>
                            </a:solidFill>
                            <a:latin typeface="Cambria Math" panose="02040503050406030204" pitchFamily="18" charset="0"/>
                          </a:rPr>
                          <m:t>𝑓</m:t>
                        </m:r>
                      </m:e>
                      <m:sub>
                        <m:r>
                          <a:rPr lang="fr-FR" sz="2000" i="1" dirty="0">
                            <a:solidFill>
                              <a:srgbClr val="1CBB9F"/>
                            </a:solidFill>
                            <a:latin typeface="Cambria Math" panose="02040503050406030204" pitchFamily="18" charset="0"/>
                          </a:rPr>
                          <m:t>2</m:t>
                        </m:r>
                      </m:sub>
                    </m:sSub>
                    <m:r>
                      <a:rPr lang="fr-FR" sz="2000" i="1" dirty="0">
                        <a:solidFill>
                          <a:srgbClr val="1CBB9F"/>
                        </a:solidFill>
                        <a:latin typeface="Cambria Math" panose="02040503050406030204" pitchFamily="18" charset="0"/>
                      </a:rPr>
                      <m:t>(</m:t>
                    </m:r>
                    <m:r>
                      <a:rPr lang="fr-FR" sz="2000" i="1" dirty="0">
                        <a:solidFill>
                          <a:srgbClr val="1CBB9F"/>
                        </a:solidFill>
                        <a:latin typeface="Cambria Math" panose="02040503050406030204" pitchFamily="18" charset="0"/>
                      </a:rPr>
                      <m:t>𝑛</m:t>
                    </m:r>
                    <m:r>
                      <a:rPr lang="fr-FR" sz="2000" i="1" dirty="0">
                        <a:solidFill>
                          <a:srgbClr val="1CBB9F"/>
                        </a:solidFill>
                        <a:latin typeface="Cambria Math" panose="02040503050406030204" pitchFamily="18" charset="0"/>
                      </a:rPr>
                      <m:t>)=</m:t>
                    </m:r>
                    <m:r>
                      <a:rPr lang="fr-FR" sz="2000" i="1">
                        <a:solidFill>
                          <a:schemeClr val="bg1"/>
                        </a:solidFill>
                        <a:latin typeface="Cambria Math" panose="02040503050406030204" pitchFamily="18" charset="0"/>
                      </a:rPr>
                      <m:t>𝑂</m:t>
                    </m:r>
                    <m:d>
                      <m:dPr>
                        <m:ctrlPr>
                          <a:rPr lang="fr-FR" sz="2000" i="1">
                            <a:solidFill>
                              <a:schemeClr val="bg1"/>
                            </a:solidFill>
                            <a:latin typeface="Cambria Math" panose="02040503050406030204" pitchFamily="18" charset="0"/>
                          </a:rPr>
                        </m:ctrlPr>
                      </m:dPr>
                      <m:e>
                        <m:r>
                          <a:rPr lang="fr-FR" sz="2000" b="0" i="1" smtClean="0">
                            <a:solidFill>
                              <a:schemeClr val="bg1"/>
                            </a:solidFill>
                            <a:latin typeface="Cambria Math" panose="02040503050406030204" pitchFamily="18" charset="0"/>
                          </a:rPr>
                          <m:t>𝑔</m:t>
                        </m:r>
                        <m:d>
                          <m:dPr>
                            <m:ctrlPr>
                              <a:rPr lang="fr-FR" sz="2000" i="1">
                                <a:solidFill>
                                  <a:schemeClr val="bg1"/>
                                </a:solidFill>
                                <a:latin typeface="Cambria Math" panose="02040503050406030204" pitchFamily="18" charset="0"/>
                              </a:rPr>
                            </m:ctrlPr>
                          </m:dPr>
                          <m:e>
                            <m:r>
                              <a:rPr lang="fr-FR" sz="2000" i="1">
                                <a:solidFill>
                                  <a:schemeClr val="bg1"/>
                                </a:solidFill>
                                <a:latin typeface="Cambria Math" panose="02040503050406030204" pitchFamily="18" charset="0"/>
                              </a:rPr>
                              <m:t>𝑛</m:t>
                            </m:r>
                          </m:e>
                        </m:d>
                      </m:e>
                    </m:d>
                  </m:oMath>
                </a14:m>
                <a:endParaRPr lang="fr-FR" sz="2000" dirty="0">
                  <a:solidFill>
                    <a:srgbClr val="878787">
                      <a:lumMod val="75000"/>
                    </a:srgbClr>
                  </a:solidFill>
                  <a:latin typeface="Titillium" panose="00000500000000000000" pitchFamily="50" charset="0"/>
                </a:endParaRPr>
              </a:p>
              <a:p>
                <a:pPr marL="182541" defTabSz="914309">
                  <a:lnSpc>
                    <a:spcPct val="150000"/>
                  </a:lnSpc>
                  <a:defRPr/>
                </a:pPr>
                <a:r>
                  <a:rPr lang="fr-FR" sz="2000" dirty="0">
                    <a:solidFill>
                      <a:srgbClr val="FBA41F"/>
                    </a:solidFill>
                    <a:latin typeface="Titillium" panose="00000500000000000000" pitchFamily="50" charset="0"/>
                  </a:rPr>
                  <a:t>Règle 6</a:t>
                </a:r>
                <a:r>
                  <a:rPr lang="fr-FR" sz="2000" dirty="0">
                    <a:solidFill>
                      <a:srgbClr val="878787">
                        <a:lumMod val="75000"/>
                      </a:srgbClr>
                    </a:solidFill>
                    <a:latin typeface="Titillium" panose="00000500000000000000" pitchFamily="50" charset="0"/>
                  </a:rPr>
                  <a:t> (Produit) : si </a:t>
                </a:r>
                <a14:m>
                  <m:oMath xmlns:m="http://schemas.openxmlformats.org/officeDocument/2006/math">
                    <m:sSub>
                      <m:sSubPr>
                        <m:ctrlPr>
                          <a:rPr lang="fr-FR" sz="2000" b="0" i="1" smtClean="0">
                            <a:solidFill>
                              <a:schemeClr val="bg1"/>
                            </a:solidFill>
                            <a:latin typeface="Cambria Math" panose="02040503050406030204" pitchFamily="18" charset="0"/>
                          </a:rPr>
                        </m:ctrlPr>
                      </m:sSubPr>
                      <m:e>
                        <m:r>
                          <a:rPr lang="fr-FR" sz="2000" i="1">
                            <a:solidFill>
                              <a:schemeClr val="bg1"/>
                            </a:solidFill>
                            <a:latin typeface="Cambria Math" panose="02040503050406030204" pitchFamily="18" charset="0"/>
                          </a:rPr>
                          <m:t>𝑓</m:t>
                        </m:r>
                      </m:e>
                      <m:sub>
                        <m:r>
                          <a:rPr lang="fr-FR" sz="2000" b="0" i="1" smtClean="0">
                            <a:solidFill>
                              <a:schemeClr val="bg1"/>
                            </a:solidFill>
                            <a:latin typeface="Cambria Math" panose="02040503050406030204" pitchFamily="18" charset="0"/>
                          </a:rPr>
                          <m:t>1</m:t>
                        </m:r>
                      </m:sub>
                    </m:sSub>
                    <m:d>
                      <m:dPr>
                        <m:ctrlPr>
                          <a:rPr lang="fr-FR" sz="2000" i="1">
                            <a:solidFill>
                              <a:schemeClr val="bg1"/>
                            </a:solidFill>
                            <a:latin typeface="Cambria Math" panose="02040503050406030204" pitchFamily="18" charset="0"/>
                          </a:rPr>
                        </m:ctrlPr>
                      </m:dPr>
                      <m:e>
                        <m:r>
                          <a:rPr lang="fr-FR" sz="2000" i="1">
                            <a:solidFill>
                              <a:schemeClr val="bg1"/>
                            </a:solidFill>
                            <a:latin typeface="Cambria Math" panose="02040503050406030204" pitchFamily="18" charset="0"/>
                          </a:rPr>
                          <m:t>𝑛</m:t>
                        </m:r>
                      </m:e>
                    </m:d>
                    <m:r>
                      <a:rPr lang="fr-FR" sz="2000" i="1">
                        <a:solidFill>
                          <a:schemeClr val="bg1"/>
                        </a:solidFill>
                        <a:latin typeface="Cambria Math" panose="02040503050406030204" pitchFamily="18" charset="0"/>
                      </a:rPr>
                      <m:t>=</m:t>
                    </m:r>
                    <m:r>
                      <a:rPr lang="fr-FR" sz="2000" i="1">
                        <a:solidFill>
                          <a:schemeClr val="bg1"/>
                        </a:solidFill>
                        <a:latin typeface="Cambria Math" panose="02040503050406030204" pitchFamily="18" charset="0"/>
                      </a:rPr>
                      <m:t>𝑂</m:t>
                    </m:r>
                    <m:r>
                      <a:rPr lang="fr-FR" sz="2000" i="1">
                        <a:solidFill>
                          <a:schemeClr val="bg1"/>
                        </a:solidFill>
                        <a:latin typeface="Cambria Math" panose="02040503050406030204" pitchFamily="18" charset="0"/>
                      </a:rPr>
                      <m:t>(</m:t>
                    </m:r>
                    <m:sSub>
                      <m:sSubPr>
                        <m:ctrlPr>
                          <a:rPr lang="fr-FR" sz="2000" b="0" i="1" smtClean="0">
                            <a:solidFill>
                              <a:schemeClr val="bg1"/>
                            </a:solidFill>
                            <a:latin typeface="Cambria Math" panose="02040503050406030204" pitchFamily="18" charset="0"/>
                          </a:rPr>
                        </m:ctrlPr>
                      </m:sSubPr>
                      <m:e>
                        <m:r>
                          <a:rPr lang="fr-FR" sz="2000" b="0" i="1" smtClean="0">
                            <a:solidFill>
                              <a:schemeClr val="bg1"/>
                            </a:solidFill>
                            <a:latin typeface="Cambria Math" panose="02040503050406030204" pitchFamily="18" charset="0"/>
                          </a:rPr>
                          <m:t>𝑔</m:t>
                        </m:r>
                      </m:e>
                      <m:sub>
                        <m:r>
                          <a:rPr lang="fr-FR" sz="2000" b="0" i="1" smtClean="0">
                            <a:solidFill>
                              <a:schemeClr val="bg1"/>
                            </a:solidFill>
                            <a:latin typeface="Cambria Math" panose="02040503050406030204" pitchFamily="18" charset="0"/>
                          </a:rPr>
                          <m:t>1</m:t>
                        </m:r>
                      </m:sub>
                    </m:sSub>
                    <m:d>
                      <m:dPr>
                        <m:ctrlPr>
                          <a:rPr lang="fr-FR" sz="2000" i="1">
                            <a:solidFill>
                              <a:schemeClr val="bg1"/>
                            </a:solidFill>
                            <a:latin typeface="Cambria Math" panose="02040503050406030204" pitchFamily="18" charset="0"/>
                          </a:rPr>
                        </m:ctrlPr>
                      </m:dPr>
                      <m:e>
                        <m:r>
                          <a:rPr lang="fr-FR" sz="2000" i="1">
                            <a:solidFill>
                              <a:schemeClr val="bg1"/>
                            </a:solidFill>
                            <a:latin typeface="Cambria Math" panose="02040503050406030204" pitchFamily="18" charset="0"/>
                          </a:rPr>
                          <m:t>𝑛</m:t>
                        </m:r>
                      </m:e>
                    </m:d>
                    <m:r>
                      <a:rPr lang="fr-FR" sz="2000" i="1">
                        <a:solidFill>
                          <a:schemeClr val="bg1"/>
                        </a:solidFill>
                        <a:latin typeface="Cambria Math" panose="02040503050406030204" pitchFamily="18" charset="0"/>
                      </a:rPr>
                      <m:t>)</m:t>
                    </m:r>
                  </m:oMath>
                </a14:m>
                <a:r>
                  <a:rPr lang="fr-FR" sz="2000" dirty="0">
                    <a:solidFill>
                      <a:srgbClr val="878787">
                        <a:lumMod val="75000"/>
                      </a:srgbClr>
                    </a:solidFill>
                    <a:latin typeface="Titillium" panose="00000500000000000000" pitchFamily="50" charset="0"/>
                  </a:rPr>
                  <a:t> et </a:t>
                </a:r>
                <a14:m>
                  <m:oMath xmlns:m="http://schemas.openxmlformats.org/officeDocument/2006/math">
                    <m:sSub>
                      <m:sSubPr>
                        <m:ctrlPr>
                          <a:rPr lang="fr-FR" sz="2000" i="1">
                            <a:solidFill>
                              <a:schemeClr val="bg1"/>
                            </a:solidFill>
                            <a:latin typeface="Cambria Math" panose="02040503050406030204" pitchFamily="18" charset="0"/>
                          </a:rPr>
                        </m:ctrlPr>
                      </m:sSubPr>
                      <m:e>
                        <m:r>
                          <a:rPr lang="fr-FR" sz="2000" i="1">
                            <a:solidFill>
                              <a:schemeClr val="bg1"/>
                            </a:solidFill>
                            <a:latin typeface="Cambria Math" panose="02040503050406030204" pitchFamily="18" charset="0"/>
                          </a:rPr>
                          <m:t>𝑓</m:t>
                        </m:r>
                      </m:e>
                      <m:sub>
                        <m:r>
                          <a:rPr lang="fr-FR" sz="2000" b="0" i="1" smtClean="0">
                            <a:solidFill>
                              <a:schemeClr val="bg1"/>
                            </a:solidFill>
                            <a:latin typeface="Cambria Math" panose="02040503050406030204" pitchFamily="18" charset="0"/>
                          </a:rPr>
                          <m:t>2</m:t>
                        </m:r>
                      </m:sub>
                    </m:sSub>
                    <m:d>
                      <m:dPr>
                        <m:ctrlPr>
                          <a:rPr lang="fr-FR" sz="2000" i="1">
                            <a:solidFill>
                              <a:schemeClr val="bg1"/>
                            </a:solidFill>
                            <a:latin typeface="Cambria Math" panose="02040503050406030204" pitchFamily="18" charset="0"/>
                          </a:rPr>
                        </m:ctrlPr>
                      </m:dPr>
                      <m:e>
                        <m:r>
                          <a:rPr lang="fr-FR" sz="2000" i="1">
                            <a:solidFill>
                              <a:schemeClr val="bg1"/>
                            </a:solidFill>
                            <a:latin typeface="Cambria Math" panose="02040503050406030204" pitchFamily="18" charset="0"/>
                          </a:rPr>
                          <m:t>𝑛</m:t>
                        </m:r>
                      </m:e>
                    </m:d>
                    <m:r>
                      <a:rPr lang="fr-FR" sz="2000" b="0" i="1" smtClean="0">
                        <a:solidFill>
                          <a:schemeClr val="bg1"/>
                        </a:solidFill>
                        <a:latin typeface="Cambria Math" panose="02040503050406030204" pitchFamily="18" charset="0"/>
                      </a:rPr>
                      <m:t>=</m:t>
                    </m:r>
                    <m:r>
                      <a:rPr lang="fr-FR" sz="2000" i="1">
                        <a:solidFill>
                          <a:schemeClr val="bg1"/>
                        </a:solidFill>
                        <a:latin typeface="Cambria Math" panose="02040503050406030204" pitchFamily="18" charset="0"/>
                      </a:rPr>
                      <m:t>𝑂</m:t>
                    </m:r>
                    <m:r>
                      <a:rPr lang="fr-FR" sz="2000" i="1">
                        <a:solidFill>
                          <a:schemeClr val="bg1"/>
                        </a:solidFill>
                        <a:latin typeface="Cambria Math" panose="02040503050406030204" pitchFamily="18" charset="0"/>
                      </a:rPr>
                      <m:t>(</m:t>
                    </m:r>
                    <m:sSub>
                      <m:sSubPr>
                        <m:ctrlPr>
                          <a:rPr lang="fr-FR" sz="2000" b="0" i="1" smtClean="0">
                            <a:solidFill>
                              <a:schemeClr val="bg1"/>
                            </a:solidFill>
                            <a:latin typeface="Cambria Math" panose="02040503050406030204" pitchFamily="18" charset="0"/>
                          </a:rPr>
                        </m:ctrlPr>
                      </m:sSubPr>
                      <m:e>
                        <m:r>
                          <a:rPr lang="fr-FR" sz="2000" b="0" i="1" smtClean="0">
                            <a:solidFill>
                              <a:schemeClr val="bg1"/>
                            </a:solidFill>
                            <a:latin typeface="Cambria Math" panose="02040503050406030204" pitchFamily="18" charset="0"/>
                          </a:rPr>
                          <m:t>𝑔</m:t>
                        </m:r>
                      </m:e>
                      <m:sub>
                        <m:r>
                          <a:rPr lang="fr-FR" sz="2000" b="0" i="1" smtClean="0">
                            <a:solidFill>
                              <a:schemeClr val="bg1"/>
                            </a:solidFill>
                            <a:latin typeface="Cambria Math" panose="02040503050406030204" pitchFamily="18" charset="0"/>
                          </a:rPr>
                          <m:t>2</m:t>
                        </m:r>
                      </m:sub>
                    </m:sSub>
                    <m:d>
                      <m:dPr>
                        <m:ctrlPr>
                          <a:rPr lang="fr-FR" sz="2000" i="1">
                            <a:solidFill>
                              <a:schemeClr val="bg1"/>
                            </a:solidFill>
                            <a:latin typeface="Cambria Math" panose="02040503050406030204" pitchFamily="18" charset="0"/>
                          </a:rPr>
                        </m:ctrlPr>
                      </m:dPr>
                      <m:e>
                        <m:r>
                          <a:rPr lang="fr-FR" sz="2000" i="1">
                            <a:solidFill>
                              <a:schemeClr val="bg1"/>
                            </a:solidFill>
                            <a:latin typeface="Cambria Math" panose="02040503050406030204" pitchFamily="18" charset="0"/>
                          </a:rPr>
                          <m:t>𝑛</m:t>
                        </m:r>
                      </m:e>
                    </m:d>
                    <m:r>
                      <a:rPr lang="fr-FR" sz="2000" i="1">
                        <a:solidFill>
                          <a:schemeClr val="bg1"/>
                        </a:solidFill>
                        <a:latin typeface="Cambria Math" panose="02040503050406030204" pitchFamily="18" charset="0"/>
                      </a:rPr>
                      <m:t>)</m:t>
                    </m:r>
                  </m:oMath>
                </a14:m>
                <a:r>
                  <a:rPr lang="fr-FR" sz="2000" dirty="0">
                    <a:solidFill>
                      <a:srgbClr val="878787">
                        <a:lumMod val="75000"/>
                      </a:srgbClr>
                    </a:solidFill>
                    <a:latin typeface="Titillium" panose="00000500000000000000" pitchFamily="50" charset="0"/>
                  </a:rPr>
                  <a:t> alors </a:t>
                </a:r>
                <a14:m>
                  <m:oMath xmlns:m="http://schemas.openxmlformats.org/officeDocument/2006/math">
                    <m:sSub>
                      <m:sSubPr>
                        <m:ctrlPr>
                          <a:rPr lang="fr-FR" sz="2000" i="1" dirty="0">
                            <a:solidFill>
                              <a:srgbClr val="1CBB9F"/>
                            </a:solidFill>
                            <a:latin typeface="Cambria Math" panose="02040503050406030204" pitchFamily="18" charset="0"/>
                          </a:rPr>
                        </m:ctrlPr>
                      </m:sSubPr>
                      <m:e>
                        <m:r>
                          <a:rPr lang="fr-FR" sz="2000" i="1" dirty="0">
                            <a:solidFill>
                              <a:srgbClr val="1CBB9F"/>
                            </a:solidFill>
                            <a:latin typeface="Cambria Math" panose="02040503050406030204" pitchFamily="18" charset="0"/>
                          </a:rPr>
                          <m:t>𝑓</m:t>
                        </m:r>
                      </m:e>
                      <m:sub>
                        <m:r>
                          <a:rPr lang="fr-FR" sz="2000" i="1" dirty="0">
                            <a:solidFill>
                              <a:srgbClr val="1CBB9F"/>
                            </a:solidFill>
                            <a:latin typeface="Cambria Math" panose="02040503050406030204" pitchFamily="18" charset="0"/>
                          </a:rPr>
                          <m:t>1</m:t>
                        </m:r>
                      </m:sub>
                    </m:sSub>
                    <m:d>
                      <m:dPr>
                        <m:ctrlPr>
                          <a:rPr lang="fr-FR" sz="2000" i="1" dirty="0">
                            <a:solidFill>
                              <a:srgbClr val="1CBB9F"/>
                            </a:solidFill>
                            <a:latin typeface="Cambria Math" panose="02040503050406030204" pitchFamily="18" charset="0"/>
                          </a:rPr>
                        </m:ctrlPr>
                      </m:dPr>
                      <m:e>
                        <m:r>
                          <a:rPr lang="fr-FR" sz="2000" i="1" dirty="0">
                            <a:solidFill>
                              <a:srgbClr val="1CBB9F"/>
                            </a:solidFill>
                            <a:latin typeface="Cambria Math" panose="02040503050406030204" pitchFamily="18" charset="0"/>
                          </a:rPr>
                          <m:t>𝑛</m:t>
                        </m:r>
                      </m:e>
                    </m:d>
                    <m:r>
                      <a:rPr lang="fr-FR" sz="2000" i="1" dirty="0">
                        <a:solidFill>
                          <a:srgbClr val="1CBB9F"/>
                        </a:solidFill>
                        <a:latin typeface="Cambria Math" panose="02040503050406030204" pitchFamily="18" charset="0"/>
                      </a:rPr>
                      <m:t>×</m:t>
                    </m:r>
                    <m:sSub>
                      <m:sSubPr>
                        <m:ctrlPr>
                          <a:rPr lang="fr-FR" sz="2000" i="1" dirty="0">
                            <a:solidFill>
                              <a:srgbClr val="1CBB9F"/>
                            </a:solidFill>
                            <a:latin typeface="Cambria Math" panose="02040503050406030204" pitchFamily="18" charset="0"/>
                          </a:rPr>
                        </m:ctrlPr>
                      </m:sSubPr>
                      <m:e>
                        <m:r>
                          <a:rPr lang="fr-FR" sz="2000" i="1" dirty="0">
                            <a:solidFill>
                              <a:srgbClr val="1CBB9F"/>
                            </a:solidFill>
                            <a:latin typeface="Cambria Math" panose="02040503050406030204" pitchFamily="18" charset="0"/>
                          </a:rPr>
                          <m:t>𝑓</m:t>
                        </m:r>
                      </m:e>
                      <m:sub>
                        <m:r>
                          <a:rPr lang="fr-FR" sz="2000" i="1" dirty="0">
                            <a:solidFill>
                              <a:srgbClr val="1CBB9F"/>
                            </a:solidFill>
                            <a:latin typeface="Cambria Math" panose="02040503050406030204" pitchFamily="18" charset="0"/>
                          </a:rPr>
                          <m:t>2</m:t>
                        </m:r>
                      </m:sub>
                    </m:sSub>
                    <m:r>
                      <a:rPr lang="fr-FR" sz="2000" i="1" dirty="0">
                        <a:solidFill>
                          <a:srgbClr val="1CBB9F"/>
                        </a:solidFill>
                        <a:latin typeface="Cambria Math" panose="02040503050406030204" pitchFamily="18" charset="0"/>
                      </a:rPr>
                      <m:t>(</m:t>
                    </m:r>
                    <m:r>
                      <a:rPr lang="fr-FR" sz="2000" i="1" dirty="0">
                        <a:solidFill>
                          <a:srgbClr val="1CBB9F"/>
                        </a:solidFill>
                        <a:latin typeface="Cambria Math" panose="02040503050406030204" pitchFamily="18" charset="0"/>
                      </a:rPr>
                      <m:t>𝑛</m:t>
                    </m:r>
                    <m:r>
                      <a:rPr lang="fr-FR" sz="2000" i="1" dirty="0">
                        <a:solidFill>
                          <a:srgbClr val="1CBB9F"/>
                        </a:solidFill>
                        <a:latin typeface="Cambria Math" panose="02040503050406030204" pitchFamily="18" charset="0"/>
                      </a:rPr>
                      <m:t>)=</m:t>
                    </m:r>
                    <m:r>
                      <a:rPr lang="fr-FR" sz="2000" i="1">
                        <a:solidFill>
                          <a:schemeClr val="bg1"/>
                        </a:solidFill>
                        <a:latin typeface="Cambria Math" panose="02040503050406030204" pitchFamily="18" charset="0"/>
                      </a:rPr>
                      <m:t>𝑂</m:t>
                    </m:r>
                    <m:d>
                      <m:dPr>
                        <m:ctrlPr>
                          <a:rPr lang="fr-FR" sz="2000" i="1">
                            <a:solidFill>
                              <a:schemeClr val="bg1"/>
                            </a:solidFill>
                            <a:latin typeface="Cambria Math" panose="02040503050406030204" pitchFamily="18" charset="0"/>
                          </a:rPr>
                        </m:ctrlPr>
                      </m:dPr>
                      <m:e>
                        <m:sSub>
                          <m:sSubPr>
                            <m:ctrlPr>
                              <a:rPr lang="fr-FR" sz="2000" b="0" i="1" smtClean="0">
                                <a:solidFill>
                                  <a:schemeClr val="bg1"/>
                                </a:solidFill>
                                <a:latin typeface="Cambria Math" panose="02040503050406030204" pitchFamily="18" charset="0"/>
                              </a:rPr>
                            </m:ctrlPr>
                          </m:sSubPr>
                          <m:e>
                            <m:r>
                              <a:rPr lang="fr-FR" sz="2000" i="1">
                                <a:solidFill>
                                  <a:schemeClr val="bg1"/>
                                </a:solidFill>
                                <a:latin typeface="Cambria Math" panose="02040503050406030204" pitchFamily="18" charset="0"/>
                              </a:rPr>
                              <m:t>𝑔</m:t>
                            </m:r>
                          </m:e>
                          <m:sub>
                            <m:r>
                              <a:rPr lang="fr-FR" sz="2000" b="0" i="1" smtClean="0">
                                <a:solidFill>
                                  <a:schemeClr val="bg1"/>
                                </a:solidFill>
                                <a:latin typeface="Cambria Math" panose="02040503050406030204" pitchFamily="18" charset="0"/>
                              </a:rPr>
                              <m:t>1</m:t>
                            </m:r>
                          </m:sub>
                        </m:sSub>
                        <m:d>
                          <m:dPr>
                            <m:ctrlPr>
                              <a:rPr lang="fr-FR" sz="2000" i="1">
                                <a:solidFill>
                                  <a:schemeClr val="bg1"/>
                                </a:solidFill>
                                <a:latin typeface="Cambria Math" panose="02040503050406030204" pitchFamily="18" charset="0"/>
                              </a:rPr>
                            </m:ctrlPr>
                          </m:dPr>
                          <m:e>
                            <m:r>
                              <a:rPr lang="fr-FR" sz="2000" i="1">
                                <a:solidFill>
                                  <a:schemeClr val="bg1"/>
                                </a:solidFill>
                                <a:latin typeface="Cambria Math" panose="02040503050406030204" pitchFamily="18" charset="0"/>
                              </a:rPr>
                              <m:t>𝑛</m:t>
                            </m:r>
                          </m:e>
                        </m:d>
                        <m:sSub>
                          <m:sSubPr>
                            <m:ctrlPr>
                              <a:rPr lang="fr-FR" sz="2000" b="0" i="1" smtClean="0">
                                <a:solidFill>
                                  <a:schemeClr val="bg1"/>
                                </a:solidFill>
                                <a:latin typeface="Cambria Math" panose="02040503050406030204" pitchFamily="18" charset="0"/>
                              </a:rPr>
                            </m:ctrlPr>
                          </m:sSubPr>
                          <m:e>
                            <m:r>
                              <a:rPr lang="fr-FR" sz="2000" b="0" i="1" smtClean="0">
                                <a:solidFill>
                                  <a:schemeClr val="bg1"/>
                                </a:solidFill>
                                <a:latin typeface="Cambria Math" panose="02040503050406030204" pitchFamily="18" charset="0"/>
                              </a:rPr>
                              <m:t>𝑔</m:t>
                            </m:r>
                          </m:e>
                          <m:sub>
                            <m:r>
                              <a:rPr lang="fr-FR" sz="2000" b="0" i="1" smtClean="0">
                                <a:solidFill>
                                  <a:schemeClr val="bg1"/>
                                </a:solidFill>
                                <a:latin typeface="Cambria Math" panose="02040503050406030204" pitchFamily="18" charset="0"/>
                              </a:rPr>
                              <m:t>2</m:t>
                            </m:r>
                          </m:sub>
                        </m:sSub>
                        <m:r>
                          <a:rPr lang="fr-FR" sz="2000" b="0" i="1" smtClean="0">
                            <a:solidFill>
                              <a:schemeClr val="bg1"/>
                            </a:solidFill>
                            <a:latin typeface="Cambria Math" panose="02040503050406030204" pitchFamily="18" charset="0"/>
                          </a:rPr>
                          <m:t>(</m:t>
                        </m:r>
                        <m:r>
                          <a:rPr lang="fr-FR" sz="2000" b="0" i="1" smtClean="0">
                            <a:solidFill>
                              <a:schemeClr val="bg1"/>
                            </a:solidFill>
                            <a:latin typeface="Cambria Math" panose="02040503050406030204" pitchFamily="18" charset="0"/>
                          </a:rPr>
                          <m:t>𝑛</m:t>
                        </m:r>
                        <m:r>
                          <a:rPr lang="fr-FR" sz="2000" b="0" i="1" smtClean="0">
                            <a:solidFill>
                              <a:schemeClr val="bg1"/>
                            </a:solidFill>
                            <a:latin typeface="Cambria Math" panose="02040503050406030204" pitchFamily="18" charset="0"/>
                          </a:rPr>
                          <m:t>)</m:t>
                        </m:r>
                      </m:e>
                    </m:d>
                  </m:oMath>
                </a14:m>
                <a:endParaRPr lang="fr-FR" sz="2000" dirty="0">
                  <a:solidFill>
                    <a:srgbClr val="878787">
                      <a:lumMod val="75000"/>
                    </a:srgbClr>
                  </a:solidFill>
                  <a:latin typeface="Titillium" panose="00000500000000000000" pitchFamily="50" charset="0"/>
                </a:endParaRPr>
              </a:p>
              <a:p>
                <a:pPr marL="182541" defTabSz="914309">
                  <a:lnSpc>
                    <a:spcPct val="150000"/>
                  </a:lnSpc>
                  <a:defRPr/>
                </a:pPr>
                <a:r>
                  <a:rPr lang="fr-FR" sz="2000" dirty="0">
                    <a:solidFill>
                      <a:srgbClr val="FBA41F"/>
                    </a:solidFill>
                    <a:latin typeface="Titillium" panose="00000500000000000000" pitchFamily="50" charset="0"/>
                  </a:rPr>
                  <a:t>Règle 7</a:t>
                </a:r>
                <a:r>
                  <a:rPr lang="fr-FR" sz="2000" dirty="0">
                    <a:solidFill>
                      <a:srgbClr val="878787">
                        <a:lumMod val="75000"/>
                      </a:srgbClr>
                    </a:solidFill>
                    <a:latin typeface="Titillium" panose="00000500000000000000" pitchFamily="50" charset="0"/>
                  </a:rPr>
                  <a:t> (Transitivité) : si </a:t>
                </a:r>
                <a14:m>
                  <m:oMath xmlns:m="http://schemas.openxmlformats.org/officeDocument/2006/math">
                    <m:r>
                      <a:rPr lang="fr-FR" sz="2000" b="0" i="1" smtClean="0">
                        <a:solidFill>
                          <a:schemeClr val="bg1"/>
                        </a:solidFill>
                        <a:latin typeface="Cambria Math" panose="02040503050406030204" pitchFamily="18" charset="0"/>
                      </a:rPr>
                      <m:t>𝑓</m:t>
                    </m:r>
                    <m:d>
                      <m:dPr>
                        <m:ctrlPr>
                          <a:rPr lang="fr-FR" sz="2000" i="1">
                            <a:solidFill>
                              <a:schemeClr val="bg1"/>
                            </a:solidFill>
                            <a:latin typeface="Cambria Math" panose="02040503050406030204" pitchFamily="18" charset="0"/>
                          </a:rPr>
                        </m:ctrlPr>
                      </m:dPr>
                      <m:e>
                        <m:r>
                          <a:rPr lang="fr-FR" sz="2000" i="1">
                            <a:solidFill>
                              <a:schemeClr val="bg1"/>
                            </a:solidFill>
                            <a:latin typeface="Cambria Math" panose="02040503050406030204" pitchFamily="18" charset="0"/>
                          </a:rPr>
                          <m:t>𝑛</m:t>
                        </m:r>
                      </m:e>
                    </m:d>
                    <m:r>
                      <a:rPr lang="fr-FR" sz="2000" i="1">
                        <a:solidFill>
                          <a:schemeClr val="bg1"/>
                        </a:solidFill>
                        <a:latin typeface="Cambria Math" panose="02040503050406030204" pitchFamily="18" charset="0"/>
                      </a:rPr>
                      <m:t>=</m:t>
                    </m:r>
                    <m:r>
                      <a:rPr lang="fr-FR" sz="2000" i="1">
                        <a:solidFill>
                          <a:schemeClr val="bg1"/>
                        </a:solidFill>
                        <a:latin typeface="Cambria Math" panose="02040503050406030204" pitchFamily="18" charset="0"/>
                      </a:rPr>
                      <m:t>𝑂</m:t>
                    </m:r>
                    <m:r>
                      <a:rPr lang="fr-FR" sz="2000" i="1">
                        <a:solidFill>
                          <a:schemeClr val="bg1"/>
                        </a:solidFill>
                        <a:latin typeface="Cambria Math" panose="02040503050406030204" pitchFamily="18" charset="0"/>
                      </a:rPr>
                      <m:t>(</m:t>
                    </m:r>
                    <m:r>
                      <a:rPr lang="fr-FR" sz="2000" b="0" i="1" smtClean="0">
                        <a:solidFill>
                          <a:schemeClr val="bg1"/>
                        </a:solidFill>
                        <a:latin typeface="Cambria Math" panose="02040503050406030204" pitchFamily="18" charset="0"/>
                      </a:rPr>
                      <m:t>𝑔</m:t>
                    </m:r>
                    <m:d>
                      <m:dPr>
                        <m:ctrlPr>
                          <a:rPr lang="fr-FR" sz="2000" i="1">
                            <a:solidFill>
                              <a:schemeClr val="bg1"/>
                            </a:solidFill>
                            <a:latin typeface="Cambria Math" panose="02040503050406030204" pitchFamily="18" charset="0"/>
                          </a:rPr>
                        </m:ctrlPr>
                      </m:dPr>
                      <m:e>
                        <m:r>
                          <a:rPr lang="fr-FR" sz="2000" i="1">
                            <a:solidFill>
                              <a:schemeClr val="bg1"/>
                            </a:solidFill>
                            <a:latin typeface="Cambria Math" panose="02040503050406030204" pitchFamily="18" charset="0"/>
                          </a:rPr>
                          <m:t>𝑛</m:t>
                        </m:r>
                      </m:e>
                    </m:d>
                    <m:r>
                      <a:rPr lang="fr-FR" sz="2000" i="1">
                        <a:solidFill>
                          <a:schemeClr val="bg1"/>
                        </a:solidFill>
                        <a:latin typeface="Cambria Math" panose="02040503050406030204" pitchFamily="18" charset="0"/>
                      </a:rPr>
                      <m:t>)</m:t>
                    </m:r>
                  </m:oMath>
                </a14:m>
                <a:r>
                  <a:rPr lang="fr-FR" sz="2000" dirty="0">
                    <a:solidFill>
                      <a:srgbClr val="878787">
                        <a:lumMod val="75000"/>
                      </a:srgbClr>
                    </a:solidFill>
                    <a:latin typeface="Titillium" panose="00000500000000000000" pitchFamily="50" charset="0"/>
                  </a:rPr>
                  <a:t> et </a:t>
                </a:r>
                <a14:m>
                  <m:oMath xmlns:m="http://schemas.openxmlformats.org/officeDocument/2006/math">
                    <m:r>
                      <a:rPr lang="fr-FR" sz="2000" b="0" i="1" smtClean="0">
                        <a:solidFill>
                          <a:schemeClr val="bg1"/>
                        </a:solidFill>
                        <a:latin typeface="Cambria Math" panose="02040503050406030204" pitchFamily="18" charset="0"/>
                      </a:rPr>
                      <m:t>𝑔</m:t>
                    </m:r>
                    <m:d>
                      <m:dPr>
                        <m:ctrlPr>
                          <a:rPr lang="fr-FR" sz="2000" i="1">
                            <a:solidFill>
                              <a:schemeClr val="bg1"/>
                            </a:solidFill>
                            <a:latin typeface="Cambria Math" panose="02040503050406030204" pitchFamily="18" charset="0"/>
                          </a:rPr>
                        </m:ctrlPr>
                      </m:dPr>
                      <m:e>
                        <m:r>
                          <a:rPr lang="fr-FR" sz="2000" i="1">
                            <a:solidFill>
                              <a:schemeClr val="bg1"/>
                            </a:solidFill>
                            <a:latin typeface="Cambria Math" panose="02040503050406030204" pitchFamily="18" charset="0"/>
                          </a:rPr>
                          <m:t>𝑛</m:t>
                        </m:r>
                      </m:e>
                    </m:d>
                    <m:r>
                      <a:rPr lang="fr-FR" sz="2000" i="1">
                        <a:solidFill>
                          <a:schemeClr val="bg1"/>
                        </a:solidFill>
                        <a:latin typeface="Cambria Math" panose="02040503050406030204" pitchFamily="18" charset="0"/>
                      </a:rPr>
                      <m:t>=</m:t>
                    </m:r>
                    <m:r>
                      <a:rPr lang="fr-FR" sz="2000" i="1">
                        <a:solidFill>
                          <a:schemeClr val="bg1"/>
                        </a:solidFill>
                        <a:latin typeface="Cambria Math" panose="02040503050406030204" pitchFamily="18" charset="0"/>
                      </a:rPr>
                      <m:t>𝑂</m:t>
                    </m:r>
                    <m:r>
                      <a:rPr lang="fr-FR" sz="2000" i="1">
                        <a:solidFill>
                          <a:schemeClr val="bg1"/>
                        </a:solidFill>
                        <a:latin typeface="Cambria Math" panose="02040503050406030204" pitchFamily="18" charset="0"/>
                      </a:rPr>
                      <m:t>(</m:t>
                    </m:r>
                    <m:r>
                      <a:rPr lang="fr-FR" sz="2000" b="0" i="1" smtClean="0">
                        <a:solidFill>
                          <a:schemeClr val="bg1"/>
                        </a:solidFill>
                        <a:latin typeface="Cambria Math" panose="02040503050406030204" pitchFamily="18" charset="0"/>
                      </a:rPr>
                      <m:t>h</m:t>
                    </m:r>
                    <m:d>
                      <m:dPr>
                        <m:ctrlPr>
                          <a:rPr lang="fr-FR" sz="2000" i="1">
                            <a:solidFill>
                              <a:schemeClr val="bg1"/>
                            </a:solidFill>
                            <a:latin typeface="Cambria Math" panose="02040503050406030204" pitchFamily="18" charset="0"/>
                          </a:rPr>
                        </m:ctrlPr>
                      </m:dPr>
                      <m:e>
                        <m:r>
                          <a:rPr lang="fr-FR" sz="2000" i="1">
                            <a:solidFill>
                              <a:schemeClr val="bg1"/>
                            </a:solidFill>
                            <a:latin typeface="Cambria Math" panose="02040503050406030204" pitchFamily="18" charset="0"/>
                          </a:rPr>
                          <m:t>𝑛</m:t>
                        </m:r>
                      </m:e>
                    </m:d>
                    <m:r>
                      <a:rPr lang="fr-FR" sz="2000" i="1">
                        <a:solidFill>
                          <a:schemeClr val="bg1"/>
                        </a:solidFill>
                        <a:latin typeface="Cambria Math" panose="02040503050406030204" pitchFamily="18" charset="0"/>
                      </a:rPr>
                      <m:t>)</m:t>
                    </m:r>
                  </m:oMath>
                </a14:m>
                <a:r>
                  <a:rPr lang="fr-FR" sz="2000" dirty="0">
                    <a:solidFill>
                      <a:srgbClr val="878787">
                        <a:lumMod val="75000"/>
                      </a:srgbClr>
                    </a:solidFill>
                    <a:latin typeface="Titillium" panose="00000500000000000000" pitchFamily="50" charset="0"/>
                  </a:rPr>
                  <a:t> alors </a:t>
                </a:r>
                <a14:m>
                  <m:oMath xmlns:m="http://schemas.openxmlformats.org/officeDocument/2006/math">
                    <m:r>
                      <a:rPr lang="fr-FR" sz="2000" b="0" i="1" dirty="0" smtClean="0">
                        <a:solidFill>
                          <a:srgbClr val="1CBB9F"/>
                        </a:solidFill>
                        <a:latin typeface="Cambria Math" panose="02040503050406030204" pitchFamily="18" charset="0"/>
                      </a:rPr>
                      <m:t>𝑓</m:t>
                    </m:r>
                    <m:d>
                      <m:dPr>
                        <m:ctrlPr>
                          <a:rPr lang="fr-FR" sz="2000" i="1" dirty="0">
                            <a:solidFill>
                              <a:srgbClr val="1CBB9F"/>
                            </a:solidFill>
                            <a:latin typeface="Cambria Math" panose="02040503050406030204" pitchFamily="18" charset="0"/>
                          </a:rPr>
                        </m:ctrlPr>
                      </m:dPr>
                      <m:e>
                        <m:r>
                          <a:rPr lang="fr-FR" sz="2000" i="1" dirty="0">
                            <a:solidFill>
                              <a:srgbClr val="1CBB9F"/>
                            </a:solidFill>
                            <a:latin typeface="Cambria Math" panose="02040503050406030204" pitchFamily="18" charset="0"/>
                          </a:rPr>
                          <m:t>𝑛</m:t>
                        </m:r>
                      </m:e>
                    </m:d>
                    <m:r>
                      <a:rPr lang="fr-FR" sz="2000" i="1" dirty="0">
                        <a:solidFill>
                          <a:srgbClr val="1CBB9F"/>
                        </a:solidFill>
                        <a:latin typeface="Cambria Math" panose="02040503050406030204" pitchFamily="18" charset="0"/>
                      </a:rPr>
                      <m:t>=</m:t>
                    </m:r>
                    <m:r>
                      <a:rPr lang="fr-FR" sz="2000" i="1">
                        <a:solidFill>
                          <a:schemeClr val="bg1"/>
                        </a:solidFill>
                        <a:latin typeface="Cambria Math" panose="02040503050406030204" pitchFamily="18" charset="0"/>
                      </a:rPr>
                      <m:t>𝑂</m:t>
                    </m:r>
                    <m:d>
                      <m:dPr>
                        <m:ctrlPr>
                          <a:rPr lang="fr-FR" sz="2000" i="1">
                            <a:solidFill>
                              <a:schemeClr val="bg1"/>
                            </a:solidFill>
                            <a:latin typeface="Cambria Math" panose="02040503050406030204" pitchFamily="18" charset="0"/>
                          </a:rPr>
                        </m:ctrlPr>
                      </m:dPr>
                      <m:e>
                        <m:r>
                          <a:rPr lang="fr-FR" sz="2000" b="0" i="1" smtClean="0">
                            <a:solidFill>
                              <a:schemeClr val="bg1"/>
                            </a:solidFill>
                            <a:latin typeface="Cambria Math" panose="02040503050406030204" pitchFamily="18" charset="0"/>
                          </a:rPr>
                          <m:t>h</m:t>
                        </m:r>
                        <m:r>
                          <a:rPr lang="fr-FR" sz="2000" i="1">
                            <a:solidFill>
                              <a:schemeClr val="bg1"/>
                            </a:solidFill>
                            <a:latin typeface="Cambria Math" panose="02040503050406030204" pitchFamily="18" charset="0"/>
                          </a:rPr>
                          <m:t>(</m:t>
                        </m:r>
                        <m:r>
                          <a:rPr lang="fr-FR" sz="2000" i="1">
                            <a:solidFill>
                              <a:schemeClr val="bg1"/>
                            </a:solidFill>
                            <a:latin typeface="Cambria Math" panose="02040503050406030204" pitchFamily="18" charset="0"/>
                          </a:rPr>
                          <m:t>𝑛</m:t>
                        </m:r>
                        <m:r>
                          <a:rPr lang="fr-FR" sz="2000" i="1">
                            <a:solidFill>
                              <a:schemeClr val="bg1"/>
                            </a:solidFill>
                            <a:latin typeface="Cambria Math" panose="02040503050406030204" pitchFamily="18" charset="0"/>
                          </a:rPr>
                          <m:t>)</m:t>
                        </m:r>
                      </m:e>
                    </m:d>
                  </m:oMath>
                </a14:m>
                <a:endParaRPr lang="fr-FR" sz="2000" dirty="0">
                  <a:solidFill>
                    <a:srgbClr val="878787">
                      <a:lumMod val="75000"/>
                    </a:srgbClr>
                  </a:solidFill>
                  <a:latin typeface="Titillium" panose="00000500000000000000" pitchFamily="50" charset="0"/>
                </a:endParaRPr>
              </a:p>
              <a:p>
                <a:pPr marL="182541" defTabSz="914309">
                  <a:lnSpc>
                    <a:spcPct val="150000"/>
                  </a:lnSpc>
                  <a:defRPr/>
                </a:pPr>
                <a:r>
                  <a:rPr lang="fr-FR" sz="2000" dirty="0">
                    <a:solidFill>
                      <a:schemeClr val="bg2"/>
                    </a:solidFill>
                    <a:latin typeface="Titillium" panose="00000500000000000000" pitchFamily="50" charset="0"/>
                  </a:rPr>
                  <a:t>Exemples :</a:t>
                </a:r>
              </a:p>
            </p:txBody>
          </p:sp>
        </mc:Choice>
        <mc:Fallback xmlns="">
          <p:sp>
            <p:nvSpPr>
              <p:cNvPr id="8" name="Rectangle 7">
                <a:extLst>
                  <a:ext uri="{FF2B5EF4-FFF2-40B4-BE49-F238E27FC236}">
                    <a16:creationId xmlns:a16="http://schemas.microsoft.com/office/drawing/2014/main" id="{574A642D-2509-4858-8386-BD03B39083E1}"/>
                  </a:ext>
                </a:extLst>
              </p:cNvPr>
              <p:cNvSpPr>
                <a:spLocks noRot="1" noChangeAspect="1" noMove="1" noResize="1" noEditPoints="1" noAdjustHandles="1" noChangeArrowheads="1" noChangeShapeType="1" noTextEdit="1"/>
              </p:cNvSpPr>
              <p:nvPr/>
            </p:nvSpPr>
            <p:spPr>
              <a:xfrm>
                <a:off x="388620" y="1702842"/>
                <a:ext cx="11803380" cy="4599657"/>
              </a:xfrm>
              <a:prstGeom prst="rect">
                <a:avLst/>
              </a:prstGeom>
              <a:blipFill>
                <a:blip r:embed="rId3"/>
                <a:stretch>
                  <a:fillRect b="-1457"/>
                </a:stretch>
              </a:blipFill>
            </p:spPr>
            <p:txBody>
              <a:bodyPr/>
              <a:lstStyle/>
              <a:p>
                <a:r>
                  <a:rPr lang="fr-FR">
                    <a:noFill/>
                  </a:rPr>
                  <a:t> </a:t>
                </a:r>
              </a:p>
            </p:txBody>
          </p:sp>
        </mc:Fallback>
      </mc:AlternateContent>
      <p:sp>
        <p:nvSpPr>
          <p:cNvPr id="12" name="Title 1">
            <a:extLst>
              <a:ext uri="{FF2B5EF4-FFF2-40B4-BE49-F238E27FC236}">
                <a16:creationId xmlns:a16="http://schemas.microsoft.com/office/drawing/2014/main" id="{0D95AFB9-DAC4-4A7E-99BA-F83874A496D3}"/>
              </a:ext>
            </a:extLst>
          </p:cNvPr>
          <p:cNvSpPr>
            <a:spLocks noGrp="1"/>
          </p:cNvSpPr>
          <p:nvPr>
            <p:ph type="ctrTitle"/>
          </p:nvPr>
        </p:nvSpPr>
        <p:spPr>
          <a:xfrm>
            <a:off x="963938" y="119285"/>
            <a:ext cx="9723112" cy="900747"/>
          </a:xfrm>
        </p:spPr>
        <p:txBody>
          <a:bodyPr/>
          <a:lstStyle/>
          <a:p>
            <a:pPr algn="l"/>
            <a:r>
              <a:rPr lang="fr-FR" noProof="0" dirty="0">
                <a:latin typeface="Titillium Lt" panose="00000400000000000000" pitchFamily="50" charset="0"/>
              </a:rPr>
              <a:t>Notation </a:t>
            </a:r>
            <a:r>
              <a:rPr lang="fr-FR" i="1" noProof="0" dirty="0">
                <a:latin typeface="Titillium Lt" panose="00000400000000000000" pitchFamily="50" charset="0"/>
              </a:rPr>
              <a:t>O</a:t>
            </a:r>
            <a:r>
              <a:rPr lang="fr-FR" noProof="0" dirty="0">
                <a:latin typeface="Titillium Lt" panose="00000400000000000000" pitchFamily="50" charset="0"/>
              </a:rPr>
              <a:t> de Landau / Ordre d’une fonction</a:t>
            </a:r>
            <a:endParaRPr lang="fr-FR" noProof="0" dirty="0"/>
          </a:p>
        </p:txBody>
      </p:sp>
      <mc:AlternateContent xmlns:mc="http://schemas.openxmlformats.org/markup-compatibility/2006" xmlns:a14="http://schemas.microsoft.com/office/drawing/2010/main">
        <mc:Choice Requires="a14">
          <p:sp>
            <p:nvSpPr>
              <p:cNvPr id="2" name="Rectangle 1"/>
              <p:cNvSpPr/>
              <p:nvPr/>
            </p:nvSpPr>
            <p:spPr>
              <a:xfrm>
                <a:off x="1132080" y="6302499"/>
                <a:ext cx="10237463" cy="553998"/>
              </a:xfrm>
              <a:prstGeom prst="rect">
                <a:avLst/>
              </a:prstGeom>
            </p:spPr>
            <p:txBody>
              <a:bodyPr wrap="square" numCol="2">
                <a:spAutoFit/>
              </a:bodyPr>
              <a:lstStyle/>
              <a:p>
                <a:pPr marL="525441" lvl="0" indent="-342900" defTabSz="914309">
                  <a:lnSpc>
                    <a:spcPct val="150000"/>
                  </a:lnSpc>
                  <a:buFont typeface="Arial" panose="020B0604020202020204" pitchFamily="34" charset="0"/>
                  <a:buChar char="•"/>
                  <a:defRPr/>
                </a:pPr>
                <a14:m>
                  <m:oMath xmlns:m="http://schemas.openxmlformats.org/officeDocument/2006/math">
                    <m:r>
                      <a:rPr lang="fr-FR" sz="2000" i="1" smtClean="0">
                        <a:solidFill>
                          <a:srgbClr val="878787">
                            <a:lumMod val="75000"/>
                          </a:srgbClr>
                        </a:solidFill>
                        <a:latin typeface="Cambria Math" panose="02040503050406030204" pitchFamily="18" charset="0"/>
                      </a:rPr>
                      <m:t>3=</m:t>
                    </m:r>
                    <m:r>
                      <a:rPr lang="fr-FR" sz="2000" i="1" smtClean="0">
                        <a:solidFill>
                          <a:srgbClr val="878787">
                            <a:lumMod val="75000"/>
                          </a:srgbClr>
                        </a:solidFill>
                        <a:latin typeface="Cambria Math" panose="02040503050406030204" pitchFamily="18" charset="0"/>
                      </a:rPr>
                      <m:t>𝑂</m:t>
                    </m:r>
                    <m:d>
                      <m:dPr>
                        <m:ctrlPr>
                          <a:rPr lang="fr-FR" sz="2000" i="1">
                            <a:solidFill>
                              <a:srgbClr val="878787">
                                <a:lumMod val="75000"/>
                              </a:srgbClr>
                            </a:solidFill>
                            <a:latin typeface="Cambria Math" panose="02040503050406030204" pitchFamily="18" charset="0"/>
                          </a:rPr>
                        </m:ctrlPr>
                      </m:dPr>
                      <m:e>
                        <m:r>
                          <a:rPr lang="fr-FR" sz="2000" i="1">
                            <a:solidFill>
                              <a:srgbClr val="878787">
                                <a:lumMod val="75000"/>
                              </a:srgbClr>
                            </a:solidFill>
                            <a:latin typeface="Cambria Math" panose="02040503050406030204" pitchFamily="18" charset="0"/>
                          </a:rPr>
                          <m:t>1</m:t>
                        </m:r>
                      </m:e>
                    </m:d>
                  </m:oMath>
                </a14:m>
                <a:endParaRPr lang="fr-FR" sz="2000" i="1" dirty="0">
                  <a:solidFill>
                    <a:srgbClr val="878787">
                      <a:lumMod val="75000"/>
                    </a:srgbClr>
                  </a:solidFill>
                  <a:latin typeface="Cambria Math" panose="020405030504060302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132080" y="6302499"/>
                <a:ext cx="10237463" cy="553998"/>
              </a:xfrm>
              <a:prstGeom prst="rect">
                <a:avLst/>
              </a:prstGeom>
              <a:blipFill>
                <a:blip r:embed="rId4"/>
                <a:stretch>
                  <a:fillRect b="-549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142994" y="6144827"/>
                <a:ext cx="4743927" cy="723468"/>
              </a:xfrm>
              <a:prstGeom prst="rect">
                <a:avLst/>
              </a:prstGeom>
            </p:spPr>
            <p:txBody>
              <a:bodyPr wrap="none">
                <a:spAutoFit/>
              </a:bodyPr>
              <a:lstStyle/>
              <a:p>
                <a:pPr marL="525441" lvl="0" indent="-342900" defTabSz="914309">
                  <a:lnSpc>
                    <a:spcPct val="150000"/>
                  </a:lnSpc>
                  <a:buFont typeface="Arial" panose="020B0604020202020204" pitchFamily="34" charset="0"/>
                  <a:buChar char="•"/>
                  <a:defRPr/>
                </a:pPr>
                <a14:m>
                  <m:oMath xmlns:m="http://schemas.openxmlformats.org/officeDocument/2006/math">
                    <m:r>
                      <a:rPr lang="fr-FR" sz="2000" i="1">
                        <a:solidFill>
                          <a:srgbClr val="878787">
                            <a:lumMod val="75000"/>
                          </a:srgbClr>
                        </a:solidFill>
                        <a:latin typeface="Cambria Math" panose="02040503050406030204" pitchFamily="18" charset="0"/>
                      </a:rPr>
                      <m:t>5+8</m:t>
                    </m:r>
                    <m:func>
                      <m:funcPr>
                        <m:ctrlPr>
                          <a:rPr lang="fr-FR" sz="2000" i="1">
                            <a:solidFill>
                              <a:srgbClr val="878787">
                                <a:lumMod val="75000"/>
                              </a:srgbClr>
                            </a:solidFill>
                            <a:latin typeface="Cambria Math" panose="02040503050406030204" pitchFamily="18" charset="0"/>
                          </a:rPr>
                        </m:ctrlPr>
                      </m:funcPr>
                      <m:fName>
                        <m:r>
                          <m:rPr>
                            <m:sty m:val="p"/>
                          </m:rPr>
                          <a:rPr lang="fr-FR" sz="2000">
                            <a:solidFill>
                              <a:srgbClr val="878787">
                                <a:lumMod val="75000"/>
                              </a:srgbClr>
                            </a:solidFill>
                            <a:latin typeface="Cambria Math" panose="02040503050406030204" pitchFamily="18" charset="0"/>
                          </a:rPr>
                          <m:t>log</m:t>
                        </m:r>
                      </m:fName>
                      <m:e>
                        <m:d>
                          <m:dPr>
                            <m:ctrlPr>
                              <a:rPr lang="fr-FR" sz="2000" i="1">
                                <a:solidFill>
                                  <a:srgbClr val="878787">
                                    <a:lumMod val="75000"/>
                                  </a:srgbClr>
                                </a:solidFill>
                                <a:latin typeface="Cambria Math" panose="02040503050406030204" pitchFamily="18" charset="0"/>
                              </a:rPr>
                            </m:ctrlPr>
                          </m:dPr>
                          <m:e>
                            <m:r>
                              <a:rPr lang="fr-FR" sz="2000" i="1">
                                <a:solidFill>
                                  <a:srgbClr val="878787">
                                    <a:lumMod val="75000"/>
                                  </a:srgbClr>
                                </a:solidFill>
                                <a:latin typeface="Cambria Math" panose="02040503050406030204" pitchFamily="18" charset="0"/>
                              </a:rPr>
                              <m:t>𝑛</m:t>
                            </m:r>
                          </m:e>
                        </m:d>
                      </m:e>
                    </m:func>
                    <m:r>
                      <a:rPr lang="fr-FR" sz="2000" i="1">
                        <a:solidFill>
                          <a:srgbClr val="878787">
                            <a:lumMod val="75000"/>
                          </a:srgbClr>
                        </a:solidFill>
                        <a:latin typeface="Cambria Math" panose="02040503050406030204" pitchFamily="18" charset="0"/>
                      </a:rPr>
                      <m:t>+16</m:t>
                    </m:r>
                    <m:r>
                      <a:rPr lang="fr-FR" sz="2000" i="1">
                        <a:solidFill>
                          <a:srgbClr val="878787">
                            <a:lumMod val="75000"/>
                          </a:srgbClr>
                        </a:solidFill>
                        <a:latin typeface="Cambria Math" panose="02040503050406030204" pitchFamily="18" charset="0"/>
                      </a:rPr>
                      <m:t>𝑛</m:t>
                    </m:r>
                    <m:r>
                      <a:rPr lang="fr-FR" sz="2000" i="1">
                        <a:solidFill>
                          <a:srgbClr val="878787">
                            <a:lumMod val="75000"/>
                          </a:srgbClr>
                        </a:solidFill>
                        <a:latin typeface="Cambria Math" panose="02040503050406030204" pitchFamily="18" charset="0"/>
                      </a:rPr>
                      <m:t>+</m:t>
                    </m:r>
                    <m:f>
                      <m:fPr>
                        <m:ctrlPr>
                          <a:rPr lang="fr-FR" sz="2000" i="1">
                            <a:solidFill>
                              <a:srgbClr val="878787">
                                <a:lumMod val="75000"/>
                              </a:srgbClr>
                            </a:solidFill>
                            <a:latin typeface="Cambria Math" panose="02040503050406030204" pitchFamily="18" charset="0"/>
                          </a:rPr>
                        </m:ctrlPr>
                      </m:fPr>
                      <m:num>
                        <m:r>
                          <a:rPr lang="fr-FR" sz="2000" i="1">
                            <a:solidFill>
                              <a:srgbClr val="878787">
                                <a:lumMod val="75000"/>
                              </a:srgbClr>
                            </a:solidFill>
                            <a:latin typeface="Cambria Math" panose="02040503050406030204" pitchFamily="18" charset="0"/>
                          </a:rPr>
                          <m:t>𝑛</m:t>
                        </m:r>
                        <m:d>
                          <m:dPr>
                            <m:ctrlPr>
                              <a:rPr lang="fr-FR" sz="2000" i="1">
                                <a:solidFill>
                                  <a:srgbClr val="878787">
                                    <a:lumMod val="75000"/>
                                  </a:srgbClr>
                                </a:solidFill>
                                <a:latin typeface="Cambria Math" panose="02040503050406030204" pitchFamily="18" charset="0"/>
                              </a:rPr>
                            </m:ctrlPr>
                          </m:dPr>
                          <m:e>
                            <m:r>
                              <a:rPr lang="fr-FR" sz="2000" i="1">
                                <a:solidFill>
                                  <a:srgbClr val="878787">
                                    <a:lumMod val="75000"/>
                                  </a:srgbClr>
                                </a:solidFill>
                                <a:latin typeface="Cambria Math" panose="02040503050406030204" pitchFamily="18" charset="0"/>
                              </a:rPr>
                              <m:t>𝑛</m:t>
                            </m:r>
                            <m:r>
                              <a:rPr lang="fr-FR" sz="2000" i="1">
                                <a:solidFill>
                                  <a:srgbClr val="878787">
                                    <a:lumMod val="75000"/>
                                  </a:srgbClr>
                                </a:solidFill>
                                <a:latin typeface="Cambria Math" panose="02040503050406030204" pitchFamily="18" charset="0"/>
                              </a:rPr>
                              <m:t>−1</m:t>
                            </m:r>
                          </m:e>
                        </m:d>
                      </m:num>
                      <m:den>
                        <m:r>
                          <a:rPr lang="fr-FR" sz="2000" i="1">
                            <a:solidFill>
                              <a:srgbClr val="878787">
                                <a:lumMod val="75000"/>
                              </a:srgbClr>
                            </a:solidFill>
                            <a:latin typeface="Cambria Math" panose="02040503050406030204" pitchFamily="18" charset="0"/>
                          </a:rPr>
                          <m:t>25</m:t>
                        </m:r>
                      </m:den>
                    </m:f>
                    <m:r>
                      <a:rPr lang="fr-FR" sz="2000" i="1">
                        <a:solidFill>
                          <a:srgbClr val="878787">
                            <a:lumMod val="75000"/>
                          </a:srgbClr>
                        </a:solidFill>
                        <a:latin typeface="Cambria Math" panose="02040503050406030204" pitchFamily="18" charset="0"/>
                      </a:rPr>
                      <m:t>=</m:t>
                    </m:r>
                    <m:r>
                      <a:rPr lang="fr-FR" sz="2000" i="1">
                        <a:solidFill>
                          <a:srgbClr val="878787">
                            <a:lumMod val="75000"/>
                          </a:srgbClr>
                        </a:solidFill>
                        <a:latin typeface="Cambria Math" panose="02040503050406030204" pitchFamily="18" charset="0"/>
                      </a:rPr>
                      <m:t>𝑂</m:t>
                    </m:r>
                    <m:r>
                      <a:rPr lang="fr-FR" sz="2000" i="1">
                        <a:solidFill>
                          <a:srgbClr val="878787">
                            <a:lumMod val="75000"/>
                          </a:srgbClr>
                        </a:solidFill>
                        <a:latin typeface="Cambria Math" panose="02040503050406030204" pitchFamily="18" charset="0"/>
                      </a:rPr>
                      <m:t>(</m:t>
                    </m:r>
                    <m:sSup>
                      <m:sSupPr>
                        <m:ctrlPr>
                          <a:rPr lang="fr-FR" sz="2000" i="1">
                            <a:solidFill>
                              <a:srgbClr val="878787">
                                <a:lumMod val="75000"/>
                              </a:srgbClr>
                            </a:solidFill>
                            <a:latin typeface="Cambria Math" panose="02040503050406030204" pitchFamily="18" charset="0"/>
                          </a:rPr>
                        </m:ctrlPr>
                      </m:sSupPr>
                      <m:e>
                        <m:r>
                          <a:rPr lang="fr-FR" sz="2000" i="1">
                            <a:solidFill>
                              <a:srgbClr val="878787">
                                <a:lumMod val="75000"/>
                              </a:srgbClr>
                            </a:solidFill>
                            <a:latin typeface="Cambria Math" panose="02040503050406030204" pitchFamily="18" charset="0"/>
                          </a:rPr>
                          <m:t>𝑛</m:t>
                        </m:r>
                      </m:e>
                      <m:sup>
                        <m:r>
                          <a:rPr lang="fr-FR" sz="2000" i="1">
                            <a:solidFill>
                              <a:srgbClr val="878787">
                                <a:lumMod val="75000"/>
                              </a:srgbClr>
                            </a:solidFill>
                            <a:latin typeface="Cambria Math" panose="02040503050406030204" pitchFamily="18" charset="0"/>
                          </a:rPr>
                          <m:t>2</m:t>
                        </m:r>
                      </m:sup>
                    </m:sSup>
                    <m:r>
                      <a:rPr lang="fr-FR" sz="2000" i="1">
                        <a:solidFill>
                          <a:srgbClr val="878787">
                            <a:lumMod val="75000"/>
                          </a:srgbClr>
                        </a:solidFill>
                        <a:latin typeface="Cambria Math" panose="02040503050406030204" pitchFamily="18" charset="0"/>
                      </a:rPr>
                      <m:t>)</m:t>
                    </m:r>
                  </m:oMath>
                </a14:m>
                <a:endParaRPr lang="fr-FR" sz="2000" dirty="0">
                  <a:solidFill>
                    <a:srgbClr val="878787">
                      <a:lumMod val="75000"/>
                    </a:srgbClr>
                  </a:solidFill>
                  <a:latin typeface="Titillium" panose="00000500000000000000" pitchFamily="50"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6142994" y="6144827"/>
                <a:ext cx="4743927" cy="723468"/>
              </a:xfrm>
              <a:prstGeom prst="rect">
                <a:avLst/>
              </a:prstGeom>
              <a:blipFill>
                <a:blip r:embed="rId5"/>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7860546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7F6C9DB2-1977-352B-FFB7-A6D4B3CB7E4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49</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8" name="Rectangle 7">
            <a:extLst>
              <a:ext uri="{FF2B5EF4-FFF2-40B4-BE49-F238E27FC236}">
                <a16:creationId xmlns:a16="http://schemas.microsoft.com/office/drawing/2014/main" id="{574A642D-2509-4858-8386-BD03B39083E1}"/>
              </a:ext>
            </a:extLst>
          </p:cNvPr>
          <p:cNvSpPr/>
          <p:nvPr/>
        </p:nvSpPr>
        <p:spPr>
          <a:xfrm>
            <a:off x="388620" y="1702842"/>
            <a:ext cx="11414760" cy="964431"/>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7030A0"/>
                </a:solidFill>
                <a:effectLst/>
                <a:uLnTx/>
                <a:uFillTx/>
                <a:latin typeface="Titillium" panose="00000500000000000000" pitchFamily="50" charset="0"/>
                <a:ea typeface="+mn-ea"/>
                <a:cs typeface="+mn-cs"/>
              </a:rPr>
              <a:t>Exemples :</a:t>
            </a:r>
          </a:p>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p:txBody>
      </p:sp>
      <p:sp>
        <p:nvSpPr>
          <p:cNvPr id="10" name="Title 1">
            <a:extLst>
              <a:ext uri="{FF2B5EF4-FFF2-40B4-BE49-F238E27FC236}">
                <a16:creationId xmlns:a16="http://schemas.microsoft.com/office/drawing/2014/main" id="{C6113023-8C08-4ECB-8F79-BCF071AFF5D4}"/>
              </a:ext>
            </a:extLst>
          </p:cNvPr>
          <p:cNvSpPr>
            <a:spLocks noGrp="1"/>
          </p:cNvSpPr>
          <p:nvPr>
            <p:ph type="ctrTitle"/>
          </p:nvPr>
        </p:nvSpPr>
        <p:spPr>
          <a:xfrm>
            <a:off x="963938" y="119285"/>
            <a:ext cx="9723112" cy="900747"/>
          </a:xfrm>
        </p:spPr>
        <p:txBody>
          <a:bodyPr/>
          <a:lstStyle/>
          <a:p>
            <a:pPr algn="l"/>
            <a:r>
              <a:rPr lang="fr-FR" noProof="0" dirty="0">
                <a:latin typeface="Titillium Lt" panose="00000400000000000000" pitchFamily="50" charset="0"/>
              </a:rPr>
              <a:t>Notation </a:t>
            </a:r>
            <a:r>
              <a:rPr lang="fr-FR" i="1" noProof="0" dirty="0">
                <a:latin typeface="Titillium Lt" panose="00000400000000000000" pitchFamily="50" charset="0"/>
              </a:rPr>
              <a:t>O</a:t>
            </a:r>
            <a:r>
              <a:rPr lang="fr-FR" noProof="0" dirty="0">
                <a:latin typeface="Titillium Lt" panose="00000400000000000000" pitchFamily="50" charset="0"/>
              </a:rPr>
              <a:t> de Landau / Ordre d’une fonction</a:t>
            </a:r>
            <a:endParaRPr lang="fr-FR" noProof="0" dirty="0"/>
          </a:p>
        </p:txBody>
      </p:sp>
      <p:pic>
        <p:nvPicPr>
          <p:cNvPr id="2" name="Image 1">
            <a:extLst>
              <a:ext uri="{FF2B5EF4-FFF2-40B4-BE49-F238E27FC236}">
                <a16:creationId xmlns:a16="http://schemas.microsoft.com/office/drawing/2014/main" id="{1E8C9DDA-B9CF-49F6-9D77-D20EFE6D3294}"/>
              </a:ext>
            </a:extLst>
          </p:cNvPr>
          <p:cNvPicPr>
            <a:picLocks noChangeAspect="1"/>
          </p:cNvPicPr>
          <p:nvPr/>
        </p:nvPicPr>
        <p:blipFill>
          <a:blip r:embed="rId3">
            <a:clrChange>
              <a:clrFrom>
                <a:srgbClr val="F8F8F8"/>
              </a:clrFrom>
              <a:clrTo>
                <a:srgbClr val="F8F8F8">
                  <a:alpha val="0"/>
                </a:srgbClr>
              </a:clrTo>
            </a:clrChange>
          </a:blip>
          <a:stretch>
            <a:fillRect/>
          </a:stretch>
        </p:blipFill>
        <p:spPr>
          <a:xfrm>
            <a:off x="3071812" y="2842684"/>
            <a:ext cx="6048375" cy="2865778"/>
          </a:xfrm>
          <a:prstGeom prst="rect">
            <a:avLst/>
          </a:prstGeom>
        </p:spPr>
      </p:pic>
      <p:sp>
        <p:nvSpPr>
          <p:cNvPr id="3" name="Rectangle 2">
            <a:extLst>
              <a:ext uri="{FF2B5EF4-FFF2-40B4-BE49-F238E27FC236}">
                <a16:creationId xmlns:a16="http://schemas.microsoft.com/office/drawing/2014/main" id="{79612617-9A6C-4CBC-951A-52B97681787C}"/>
              </a:ext>
            </a:extLst>
          </p:cNvPr>
          <p:cNvSpPr/>
          <p:nvPr/>
        </p:nvSpPr>
        <p:spPr>
          <a:xfrm>
            <a:off x="7895771" y="2989943"/>
            <a:ext cx="899886" cy="53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CBB9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56543F8-DFFB-4F8F-8420-C9B34B6EEC90}"/>
              </a:ext>
            </a:extLst>
          </p:cNvPr>
          <p:cNvSpPr/>
          <p:nvPr/>
        </p:nvSpPr>
        <p:spPr>
          <a:xfrm>
            <a:off x="6981371" y="3853544"/>
            <a:ext cx="899886" cy="53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CBB9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B613A76-1B39-416B-9C11-C91657B5162C}"/>
              </a:ext>
            </a:extLst>
          </p:cNvPr>
          <p:cNvSpPr/>
          <p:nvPr/>
        </p:nvSpPr>
        <p:spPr>
          <a:xfrm>
            <a:off x="6393542" y="4781003"/>
            <a:ext cx="899886" cy="53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CBB9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1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CC9D38EA-0646-69CF-7AF8-0891FF0AB11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Qu’est-ce qu’un calcul ?</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5</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414760" cy="5324535"/>
          </a:xfrm>
          <a:prstGeom prst="rect">
            <a:avLst/>
          </a:prstGeom>
        </p:spPr>
        <p:txBody>
          <a:bodyPr wrap="square">
            <a:spAutoFit/>
          </a:bodyPr>
          <a:lstStyle/>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1617 : bâtons de Napier / réglettes de Neper</a:t>
            </a: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Animation : </a:t>
            </a:r>
            <a:r>
              <a:rPr kumimoji="0" lang="fr-FR" sz="2000" b="0" i="0" u="none" strike="noStrike" kern="1200" cap="none" spc="0" normalizeH="0" baseline="0" noProof="0" dirty="0">
                <a:ln>
                  <a:noFill/>
                </a:ln>
                <a:solidFill>
                  <a:srgbClr val="3CBDDC"/>
                </a:solidFill>
                <a:effectLst/>
                <a:uLnTx/>
                <a:uFillTx/>
                <a:latin typeface="Titillium" panose="00000500000000000000" pitchFamily="50" charset="0"/>
                <a:ea typeface="+mn-ea"/>
                <a:cs typeface="+mn-cs"/>
                <a:hlinkClick r:id="rId3">
                  <a:extLst>
                    <a:ext uri="{A12FA001-AC4F-418D-AE19-62706E023703}">
                      <ahyp:hlinkClr xmlns:ahyp="http://schemas.microsoft.com/office/drawing/2018/hyperlinkcolor" val="tx"/>
                    </a:ext>
                  </a:extLst>
                </a:hlinkClick>
              </a:rPr>
              <a:t>https://demonstrations.wolfram.com/NapiersBones/</a:t>
            </a:r>
            <a:endParaRPr kumimoji="0" lang="fr-FR" sz="2000" b="0" i="0" u="none" strike="noStrike" kern="1200" cap="none" spc="0" normalizeH="0" baseline="0" noProof="0" dirty="0">
              <a:ln>
                <a:noFill/>
              </a:ln>
              <a:solidFill>
                <a:srgbClr val="3CBDDC"/>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p:txBody>
      </p:sp>
      <p:pic>
        <p:nvPicPr>
          <p:cNvPr id="4" name="Image 3">
            <a:extLst>
              <a:ext uri="{FF2B5EF4-FFF2-40B4-BE49-F238E27FC236}">
                <a16:creationId xmlns:a16="http://schemas.microsoft.com/office/drawing/2014/main" id="{6049316F-CDD7-4661-AF7E-BC98E9A515E8}"/>
              </a:ext>
            </a:extLst>
          </p:cNvPr>
          <p:cNvPicPr>
            <a:picLocks noChangeAspect="1"/>
          </p:cNvPicPr>
          <p:nvPr/>
        </p:nvPicPr>
        <p:blipFill>
          <a:blip r:embed="rId4"/>
          <a:stretch>
            <a:fillRect/>
          </a:stretch>
        </p:blipFill>
        <p:spPr>
          <a:xfrm>
            <a:off x="4114566" y="2203789"/>
            <a:ext cx="3886669" cy="3575736"/>
          </a:xfrm>
          <a:prstGeom prst="rect">
            <a:avLst/>
          </a:prstGeom>
        </p:spPr>
      </p:pic>
    </p:spTree>
    <p:extLst>
      <p:ext uri="{BB962C8B-B14F-4D97-AF65-F5344CB8AC3E}">
        <p14:creationId xmlns:p14="http://schemas.microsoft.com/office/powerpoint/2010/main" val="21912221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10A81F8E-1459-F7EF-47C4-FB109E1B50C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50</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74A642D-2509-4858-8386-BD03B39083E1}"/>
                  </a:ext>
                </a:extLst>
              </p:cNvPr>
              <p:cNvSpPr/>
              <p:nvPr/>
            </p:nvSpPr>
            <p:spPr>
              <a:xfrm>
                <a:off x="388620" y="1180328"/>
                <a:ext cx="11414760" cy="6218369"/>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Prop.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Chacune de ces classes de fonctions est strictement incluse dans la suivante :</a:t>
                </a:r>
              </a:p>
              <a:p>
                <a:pPr marL="982596" marR="0" lvl="1" indent="-342900" algn="l" defTabSz="914309"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𝑂</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(1)</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constantes</a:t>
                </a:r>
              </a:p>
              <a:p>
                <a:pPr marL="982596" marR="0" lvl="1" indent="-342900" algn="l" defTabSz="914309"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func>
                      <m:func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funcPr>
                      <m:fNa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𝑂</m:t>
                        </m:r>
                      </m:fName>
                      <m:e>
                        <m:d>
                          <m:d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dPr>
                          <m:e>
                            <m:func>
                              <m:func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funcPr>
                              <m:fName>
                                <m:r>
                                  <m:rPr>
                                    <m:sty m:val="p"/>
                                  </m:rPr>
                                  <a:rPr kumimoji="0" lang="fr-FR" sz="2000" b="0" i="0"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log</m:t>
                                </m:r>
                              </m:fName>
                              <m:e>
                                <m:d>
                                  <m:d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e>
                                </m:d>
                              </m:e>
                            </m:func>
                          </m:e>
                        </m:d>
                      </m:e>
                    </m:func>
                  </m:oMath>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982596" lvl="1" indent="-342900" defTabSz="914309">
                  <a:lnSpc>
                    <a:spcPct val="150000"/>
                  </a:lnSpc>
                  <a:buFont typeface="Arial" panose="020B0604020202020204" pitchFamily="34" charset="0"/>
                  <a:buChar char="•"/>
                  <a:defRPr/>
                </a:pPr>
                <a14:m>
                  <m:oMath xmlns:m="http://schemas.openxmlformats.org/officeDocument/2006/math">
                    <m:func>
                      <m:funcPr>
                        <m:ctrlPr>
                          <a:rPr lang="fr-FR" sz="2000" i="1">
                            <a:solidFill>
                              <a:srgbClr val="878787">
                                <a:lumMod val="75000"/>
                              </a:srgbClr>
                            </a:solidFill>
                            <a:latin typeface="Cambria Math" panose="02040503050406030204" pitchFamily="18" charset="0"/>
                          </a:rPr>
                        </m:ctrlPr>
                      </m:funcPr>
                      <m:fName>
                        <m:r>
                          <a:rPr lang="fr-FR" sz="2000" i="1">
                            <a:solidFill>
                              <a:srgbClr val="878787">
                                <a:lumMod val="75000"/>
                              </a:srgbClr>
                            </a:solidFill>
                            <a:latin typeface="Cambria Math" panose="02040503050406030204" pitchFamily="18" charset="0"/>
                          </a:rPr>
                          <m:t>𝑂</m:t>
                        </m:r>
                      </m:fName>
                      <m:e>
                        <m:d>
                          <m:dPr>
                            <m:ctrlPr>
                              <a:rPr lang="fr-FR" sz="2000" i="1">
                                <a:solidFill>
                                  <a:srgbClr val="878787">
                                    <a:lumMod val="75000"/>
                                  </a:srgbClr>
                                </a:solidFill>
                                <a:latin typeface="Cambria Math" panose="02040503050406030204" pitchFamily="18" charset="0"/>
                              </a:rPr>
                            </m:ctrlPr>
                          </m:dPr>
                          <m:e>
                            <m:func>
                              <m:funcPr>
                                <m:ctrlPr>
                                  <a:rPr lang="fr-FR" sz="2000" i="1">
                                    <a:solidFill>
                                      <a:srgbClr val="878787">
                                        <a:lumMod val="75000"/>
                                      </a:srgbClr>
                                    </a:solidFill>
                                    <a:latin typeface="Cambria Math" panose="02040503050406030204" pitchFamily="18" charset="0"/>
                                  </a:rPr>
                                </m:ctrlPr>
                              </m:funcPr>
                              <m:fName>
                                <m:sSup>
                                  <m:sSupPr>
                                    <m:ctrlPr>
                                      <a:rPr lang="fr-FR" sz="2000" b="0" i="1" smtClean="0">
                                        <a:solidFill>
                                          <a:srgbClr val="878787">
                                            <a:lumMod val="75000"/>
                                          </a:srgbClr>
                                        </a:solidFill>
                                        <a:latin typeface="Cambria Math" panose="02040503050406030204" pitchFamily="18" charset="0"/>
                                      </a:rPr>
                                    </m:ctrlPr>
                                  </m:sSupPr>
                                  <m:e>
                                    <m:r>
                                      <m:rPr>
                                        <m:sty m:val="p"/>
                                      </m:rPr>
                                      <a:rPr lang="fr-FR" sz="2000">
                                        <a:solidFill>
                                          <a:srgbClr val="878787">
                                            <a:lumMod val="75000"/>
                                          </a:srgbClr>
                                        </a:solidFill>
                                        <a:latin typeface="Cambria Math" panose="02040503050406030204" pitchFamily="18" charset="0"/>
                                      </a:rPr>
                                      <m:t>log</m:t>
                                    </m:r>
                                  </m:e>
                                  <m:sup>
                                    <m:r>
                                      <a:rPr lang="fr-FR" sz="2000" b="0" i="1" smtClean="0">
                                        <a:solidFill>
                                          <a:srgbClr val="878787">
                                            <a:lumMod val="75000"/>
                                          </a:srgbClr>
                                        </a:solidFill>
                                        <a:latin typeface="Cambria Math" panose="02040503050406030204" pitchFamily="18" charset="0"/>
                                      </a:rPr>
                                      <m:t>𝑘</m:t>
                                    </m:r>
                                  </m:sup>
                                </m:sSup>
                              </m:fName>
                              <m:e>
                                <m:d>
                                  <m:dPr>
                                    <m:ctrlPr>
                                      <a:rPr lang="fr-FR" sz="2000" i="1">
                                        <a:solidFill>
                                          <a:srgbClr val="878787">
                                            <a:lumMod val="75000"/>
                                          </a:srgbClr>
                                        </a:solidFill>
                                        <a:latin typeface="Cambria Math" panose="02040503050406030204" pitchFamily="18" charset="0"/>
                                      </a:rPr>
                                    </m:ctrlPr>
                                  </m:dPr>
                                  <m:e>
                                    <m:r>
                                      <a:rPr lang="fr-FR" sz="2000" i="1">
                                        <a:solidFill>
                                          <a:srgbClr val="878787">
                                            <a:lumMod val="75000"/>
                                          </a:srgbClr>
                                        </a:solidFill>
                                        <a:latin typeface="Cambria Math" panose="02040503050406030204" pitchFamily="18" charset="0"/>
                                      </a:rPr>
                                      <m:t>𝑛</m:t>
                                    </m:r>
                                  </m:e>
                                </m:d>
                              </m:e>
                            </m:func>
                          </m:e>
                        </m:d>
                        <m:r>
                          <a:rPr lang="fr-FR" sz="2000" b="0" i="1" smtClean="0">
                            <a:solidFill>
                              <a:srgbClr val="878787">
                                <a:lumMod val="75000"/>
                              </a:srgbClr>
                            </a:solidFill>
                            <a:latin typeface="Cambria Math" panose="02040503050406030204" pitchFamily="18" charset="0"/>
                          </a:rPr>
                          <m:t> (</m:t>
                        </m:r>
                        <m:r>
                          <a:rPr lang="fr-FR" sz="2000" b="0" i="1" smtClean="0">
                            <a:solidFill>
                              <a:srgbClr val="878787">
                                <a:lumMod val="75000"/>
                              </a:srgbClr>
                            </a:solidFill>
                            <a:latin typeface="Cambria Math" panose="02040503050406030204" pitchFamily="18" charset="0"/>
                          </a:rPr>
                          <m:t>𝑘</m:t>
                        </m:r>
                        <m:r>
                          <a:rPr lang="fr-FR" sz="2000" b="0" i="1" smtClean="0">
                            <a:solidFill>
                              <a:srgbClr val="878787">
                                <a:lumMod val="75000"/>
                              </a:srgbClr>
                            </a:solidFill>
                            <a:latin typeface="Cambria Math" panose="02040503050406030204" pitchFamily="18" charset="0"/>
                          </a:rPr>
                          <m:t>≥1)</m:t>
                        </m:r>
                      </m:e>
                    </m:func>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p>
              <a:p>
                <a:pPr marL="982596" marR="0" lvl="1" indent="-342900" algn="l" defTabSz="914309"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dPr>
                      <m:e>
                        <m:sSup>
                          <m:sSup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𝑘</m:t>
                            </m:r>
                          </m:sup>
                        </m:sSup>
                      </m:e>
                    </m:d>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 (</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𝑘</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&lt;1)</m:t>
                    </m:r>
                  </m:oMath>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982596" marR="0" lvl="1" indent="-342900" algn="l" defTabSz="914309"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e>
                    </m:d>
                  </m:oMath>
                </a14:m>
                <a: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a:t>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linéaires</a:t>
                </a:r>
                <a: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a:t>		      	</a:t>
                </a:r>
              </a:p>
              <a:p>
                <a:pPr marL="982596" marR="0" lvl="1" indent="-342900" algn="l" defTabSz="914309"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𝑛</m:t>
                        </m:r>
                        <m:func>
                          <m:funcPr>
                            <m:ctrlP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ctrlPr>
                          </m:funcPr>
                          <m:fName>
                            <m:r>
                              <m:rPr>
                                <m:sty m:val="p"/>
                              </m:rPr>
                              <a:rPr kumimoji="0" lang="fr-FR" sz="2000" b="0" i="0"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log</m:t>
                            </m:r>
                          </m:fName>
                          <m:e>
                            <m:d>
                              <m:dPr>
                                <m:ctrlP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𝑛</m:t>
                                </m:r>
                              </m:e>
                            </m:d>
                          </m:e>
                        </m:func>
                      </m:e>
                    </m:d>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r>
                  <a:rPr kumimoji="0" lang="fr-FR" sz="2000" b="0" i="0" u="none" strike="noStrike" kern="1200" cap="none" spc="0" normalizeH="0" baseline="0" noProof="0" dirty="0" err="1">
                    <a:ln>
                      <a:noFill/>
                    </a:ln>
                    <a:solidFill>
                      <a:srgbClr val="878787">
                        <a:lumMod val="75000"/>
                      </a:srgbClr>
                    </a:solidFill>
                    <a:effectLst/>
                    <a:uLnTx/>
                    <a:uFillTx/>
                    <a:latin typeface="Titillium" panose="00000500000000000000" pitchFamily="50" charset="0"/>
                    <a:ea typeface="+mn-ea"/>
                    <a:cs typeface="+mn-cs"/>
                  </a:rPr>
                  <a:t>linéarithmiques</a:t>
                </a:r>
                <a:endPar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endParaRPr>
              </a:p>
              <a:p>
                <a:pPr marL="982596" marR="0" lvl="1" indent="-342900" algn="l" defTabSz="914309"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ctrlPr>
                      </m:dPr>
                      <m:e>
                        <m:sSup>
                          <m:sSupPr>
                            <m:ctrlP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2</m:t>
                            </m:r>
                          </m:sup>
                        </m:sSup>
                      </m:e>
                    </m:d>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ctrlPr>
                      </m:dPr>
                      <m:e>
                        <m:sSup>
                          <m:sSupPr>
                            <m:ctrlP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3</m:t>
                            </m:r>
                          </m:sup>
                        </m:sSup>
                      </m:e>
                    </m:d>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m:t>
                    </m:r>
                  </m:oMath>
                </a14:m>
                <a: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a:t>		      			      	</a:t>
                </a:r>
              </a:p>
              <a:p>
                <a:pPr marL="982596" marR="0" lvl="1" indent="-342900" algn="l" defTabSz="914309"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𝑂</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sSup>
                      <m:sSup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sup>
                    </m:s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oMath>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982596" marR="0" lvl="1" indent="-342900" algn="l" defTabSz="914309"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𝑂</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sSup>
                      <m:sSup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3</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sup>
                    </m:s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exponentielles</a:t>
                </a:r>
              </a:p>
              <a:p>
                <a:pPr marL="982596" marR="0" lvl="1" indent="-342900" algn="l" defTabSz="914309"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a:t>
                </a:r>
              </a:p>
              <a:p>
                <a:pPr marL="982596" marR="0" lvl="1" indent="-342900" algn="l" defTabSz="914309"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𝑂</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factorielles				</a:t>
                </a:r>
              </a:p>
              <a:p>
                <a:pPr marL="982596" marR="0" lvl="1" indent="-342900" algn="l" defTabSz="914309"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𝑂</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sup>
                    </m:s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oMath>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p:txBody>
          </p:sp>
        </mc:Choice>
        <mc:Fallback xmlns="">
          <p:sp>
            <p:nvSpPr>
              <p:cNvPr id="8" name="Rectangle 7">
                <a:extLst>
                  <a:ext uri="{FF2B5EF4-FFF2-40B4-BE49-F238E27FC236}">
                    <a16:creationId xmlns:a16="http://schemas.microsoft.com/office/drawing/2014/main" id="{574A642D-2509-4858-8386-BD03B39083E1}"/>
                  </a:ext>
                </a:extLst>
              </p:cNvPr>
              <p:cNvSpPr>
                <a:spLocks noRot="1" noChangeAspect="1" noMove="1" noResize="1" noEditPoints="1" noAdjustHandles="1" noChangeArrowheads="1" noChangeShapeType="1" noTextEdit="1"/>
              </p:cNvSpPr>
              <p:nvPr/>
            </p:nvSpPr>
            <p:spPr>
              <a:xfrm>
                <a:off x="388620" y="1180328"/>
                <a:ext cx="11414760" cy="6218369"/>
              </a:xfrm>
              <a:prstGeom prst="rect">
                <a:avLst/>
              </a:prstGeom>
              <a:blipFill>
                <a:blip r:embed="rId3"/>
                <a:stretch>
                  <a:fillRect/>
                </a:stretch>
              </a:blipFill>
            </p:spPr>
            <p:txBody>
              <a:bodyPr/>
              <a:lstStyle/>
              <a:p>
                <a:r>
                  <a:rPr lang="fr-FR">
                    <a:noFill/>
                  </a:rPr>
                  <a:t> </a:t>
                </a:r>
              </a:p>
            </p:txBody>
          </p:sp>
        </mc:Fallback>
      </mc:AlternateContent>
      <p:sp>
        <p:nvSpPr>
          <p:cNvPr id="10" name="Title 1">
            <a:extLst>
              <a:ext uri="{FF2B5EF4-FFF2-40B4-BE49-F238E27FC236}">
                <a16:creationId xmlns:a16="http://schemas.microsoft.com/office/drawing/2014/main" id="{C6113023-8C08-4ECB-8F79-BCF071AFF5D4}"/>
              </a:ext>
            </a:extLst>
          </p:cNvPr>
          <p:cNvSpPr>
            <a:spLocks noGrp="1"/>
          </p:cNvSpPr>
          <p:nvPr>
            <p:ph type="ctrTitle"/>
          </p:nvPr>
        </p:nvSpPr>
        <p:spPr>
          <a:xfrm>
            <a:off x="963938" y="119285"/>
            <a:ext cx="9723112" cy="900747"/>
          </a:xfrm>
        </p:spPr>
        <p:txBody>
          <a:bodyPr/>
          <a:lstStyle/>
          <a:p>
            <a:pPr algn="l"/>
            <a:r>
              <a:rPr lang="fr-FR" noProof="0" dirty="0">
                <a:latin typeface="Titillium Lt" panose="00000400000000000000" pitchFamily="50" charset="0"/>
              </a:rPr>
              <a:t>Notation </a:t>
            </a:r>
            <a:r>
              <a:rPr lang="fr-FR" i="1" noProof="0" dirty="0">
                <a:latin typeface="Titillium Lt" panose="00000400000000000000" pitchFamily="50" charset="0"/>
              </a:rPr>
              <a:t>O</a:t>
            </a:r>
            <a:r>
              <a:rPr lang="fr-FR" noProof="0" dirty="0">
                <a:latin typeface="Titillium Lt" panose="00000400000000000000" pitchFamily="50" charset="0"/>
              </a:rPr>
              <a:t> de Landau / Ordre d’une fonction</a:t>
            </a:r>
            <a:endParaRPr lang="fr-FR" noProof="0" dirty="0"/>
          </a:p>
        </p:txBody>
      </p:sp>
      <p:sp>
        <p:nvSpPr>
          <p:cNvPr id="2" name="Accolade fermante 1">
            <a:extLst>
              <a:ext uri="{FF2B5EF4-FFF2-40B4-BE49-F238E27FC236}">
                <a16:creationId xmlns:a16="http://schemas.microsoft.com/office/drawing/2014/main" id="{B1BFC0B5-2EB3-460B-850D-55DE646C5E07}"/>
              </a:ext>
            </a:extLst>
          </p:cNvPr>
          <p:cNvSpPr/>
          <p:nvPr/>
        </p:nvSpPr>
        <p:spPr>
          <a:xfrm>
            <a:off x="4498020" y="3569968"/>
            <a:ext cx="353962" cy="427704"/>
          </a:xfrm>
          <a:prstGeom prst="rightBrace">
            <a:avLst>
              <a:gd name="adj1" fmla="val 1708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E74E3E"/>
              </a:solidFill>
              <a:effectLst/>
              <a:uLnTx/>
              <a:uFillTx/>
              <a:latin typeface="Calibri" panose="020F0502020204030204"/>
              <a:ea typeface="+mn-ea"/>
              <a:cs typeface="+mn-cs"/>
            </a:endParaRPr>
          </a:p>
        </p:txBody>
      </p:sp>
      <p:sp>
        <p:nvSpPr>
          <p:cNvPr id="7" name="Accolade fermante 6">
            <a:extLst>
              <a:ext uri="{FF2B5EF4-FFF2-40B4-BE49-F238E27FC236}">
                <a16:creationId xmlns:a16="http://schemas.microsoft.com/office/drawing/2014/main" id="{A6DCBAC7-94B7-4B85-A6CF-1052D24D21E8}"/>
              </a:ext>
            </a:extLst>
          </p:cNvPr>
          <p:cNvSpPr/>
          <p:nvPr/>
        </p:nvSpPr>
        <p:spPr>
          <a:xfrm>
            <a:off x="4498020" y="2244908"/>
            <a:ext cx="353962" cy="427704"/>
          </a:xfrm>
          <a:prstGeom prst="rightBrace">
            <a:avLst>
              <a:gd name="adj1" fmla="val 1708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E74E3E"/>
              </a:solidFill>
              <a:effectLst/>
              <a:uLnTx/>
              <a:uFillTx/>
              <a:latin typeface="Calibri" panose="020F0502020204030204"/>
              <a:ea typeface="+mn-ea"/>
              <a:cs typeface="+mn-cs"/>
            </a:endParaRPr>
          </a:p>
        </p:txBody>
      </p:sp>
      <p:sp>
        <p:nvSpPr>
          <p:cNvPr id="9" name="Accolade fermante 8">
            <a:extLst>
              <a:ext uri="{FF2B5EF4-FFF2-40B4-BE49-F238E27FC236}">
                <a16:creationId xmlns:a16="http://schemas.microsoft.com/office/drawing/2014/main" id="{C1D9C45A-5DB8-4A35-9D9D-DC2A6B3F22ED}"/>
              </a:ext>
            </a:extLst>
          </p:cNvPr>
          <p:cNvSpPr/>
          <p:nvPr/>
        </p:nvSpPr>
        <p:spPr>
          <a:xfrm>
            <a:off x="4483033" y="2681118"/>
            <a:ext cx="353962" cy="427704"/>
          </a:xfrm>
          <a:prstGeom prst="rightBrace">
            <a:avLst>
              <a:gd name="adj1" fmla="val 1708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E74E3E"/>
              </a:solidFill>
              <a:effectLst/>
              <a:uLnTx/>
              <a:uFillTx/>
              <a:latin typeface="Calibri" panose="020F0502020204030204"/>
              <a:ea typeface="+mn-ea"/>
              <a:cs typeface="+mn-cs"/>
            </a:endParaRPr>
          </a:p>
        </p:txBody>
      </p:sp>
      <p:sp>
        <p:nvSpPr>
          <p:cNvPr id="12" name="Accolade fermante 11">
            <a:extLst>
              <a:ext uri="{FF2B5EF4-FFF2-40B4-BE49-F238E27FC236}">
                <a16:creationId xmlns:a16="http://schemas.microsoft.com/office/drawing/2014/main" id="{3FC93661-17AC-44B1-9CBF-0A893137ACEF}"/>
              </a:ext>
            </a:extLst>
          </p:cNvPr>
          <p:cNvSpPr/>
          <p:nvPr/>
        </p:nvSpPr>
        <p:spPr>
          <a:xfrm>
            <a:off x="6968316" y="3620348"/>
            <a:ext cx="353962" cy="1400372"/>
          </a:xfrm>
          <a:prstGeom prst="rightBrace">
            <a:avLst>
              <a:gd name="adj1" fmla="val 1708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E74E3E"/>
              </a:solidFill>
              <a:effectLst/>
              <a:uLnTx/>
              <a:uFillTx/>
              <a:latin typeface="Calibri" panose="020F0502020204030204"/>
              <a:ea typeface="+mn-ea"/>
              <a:cs typeface="+mn-cs"/>
            </a:endParaRPr>
          </a:p>
        </p:txBody>
      </p:sp>
      <p:sp>
        <p:nvSpPr>
          <p:cNvPr id="13" name="Accolade fermante 12">
            <a:extLst>
              <a:ext uri="{FF2B5EF4-FFF2-40B4-BE49-F238E27FC236}">
                <a16:creationId xmlns:a16="http://schemas.microsoft.com/office/drawing/2014/main" id="{448FDC6E-F525-448A-A9B5-A48BB79EC9E2}"/>
              </a:ext>
            </a:extLst>
          </p:cNvPr>
          <p:cNvSpPr/>
          <p:nvPr/>
        </p:nvSpPr>
        <p:spPr>
          <a:xfrm>
            <a:off x="4498020" y="6435289"/>
            <a:ext cx="353962" cy="427704"/>
          </a:xfrm>
          <a:prstGeom prst="rightBrace">
            <a:avLst>
              <a:gd name="adj1" fmla="val 1708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E74E3E"/>
              </a:solidFill>
              <a:effectLst/>
              <a:uLnTx/>
              <a:uFillTx/>
              <a:latin typeface="Calibri" panose="020F0502020204030204"/>
              <a:ea typeface="+mn-ea"/>
              <a:cs typeface="+mn-cs"/>
            </a:endParaRPr>
          </a:p>
        </p:txBody>
      </p:sp>
      <p:sp>
        <p:nvSpPr>
          <p:cNvPr id="14" name="Accolade fermante 13">
            <a:extLst>
              <a:ext uri="{FF2B5EF4-FFF2-40B4-BE49-F238E27FC236}">
                <a16:creationId xmlns:a16="http://schemas.microsoft.com/office/drawing/2014/main" id="{33351A64-6AAC-4525-9990-1E6197C9DD66}"/>
              </a:ext>
            </a:extLst>
          </p:cNvPr>
          <p:cNvSpPr/>
          <p:nvPr/>
        </p:nvSpPr>
        <p:spPr>
          <a:xfrm>
            <a:off x="6951288" y="1879043"/>
            <a:ext cx="353962" cy="1711026"/>
          </a:xfrm>
          <a:prstGeom prst="rightBrace">
            <a:avLst>
              <a:gd name="adj1" fmla="val 1708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E74E3E"/>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5D8DDCD3-BBBA-4359-8174-E621DDF550C4}"/>
              </a:ext>
            </a:extLst>
          </p:cNvPr>
          <p:cNvSpPr txBox="1"/>
          <p:nvPr/>
        </p:nvSpPr>
        <p:spPr>
          <a:xfrm>
            <a:off x="7322278" y="2728812"/>
            <a:ext cx="1703993" cy="400110"/>
          </a:xfrm>
          <a:prstGeom prst="rect">
            <a:avLst/>
          </a:prstGeom>
          <a:noFill/>
        </p:spPr>
        <p:txBody>
          <a:bodyPr wrap="none" rtlCol="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sous-linéaires</a:t>
            </a:r>
          </a:p>
        </p:txBody>
      </p:sp>
      <p:sp>
        <p:nvSpPr>
          <p:cNvPr id="15" name="Accolade fermante 14">
            <a:extLst>
              <a:ext uri="{FF2B5EF4-FFF2-40B4-BE49-F238E27FC236}">
                <a16:creationId xmlns:a16="http://schemas.microsoft.com/office/drawing/2014/main" id="{AEFD160D-BA07-437F-B38F-0E373C0675A0}"/>
              </a:ext>
            </a:extLst>
          </p:cNvPr>
          <p:cNvSpPr/>
          <p:nvPr/>
        </p:nvSpPr>
        <p:spPr>
          <a:xfrm>
            <a:off x="9404556" y="1879044"/>
            <a:ext cx="353962" cy="2973176"/>
          </a:xfrm>
          <a:prstGeom prst="rightBrace">
            <a:avLst>
              <a:gd name="adj1" fmla="val 1708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E74E3E"/>
              </a:solidFill>
              <a:effectLst/>
              <a:uLnTx/>
              <a:uFillTx/>
              <a:latin typeface="Calibri" panose="020F0502020204030204"/>
              <a:ea typeface="+mn-ea"/>
              <a:cs typeface="+mn-cs"/>
            </a:endParaRPr>
          </a:p>
        </p:txBody>
      </p:sp>
      <p:sp>
        <p:nvSpPr>
          <p:cNvPr id="16" name="ZoneTexte 15">
            <a:extLst>
              <a:ext uri="{FF2B5EF4-FFF2-40B4-BE49-F238E27FC236}">
                <a16:creationId xmlns:a16="http://schemas.microsoft.com/office/drawing/2014/main" id="{8F90BF2D-8162-4AE7-AF5B-59F89527A1B3}"/>
              </a:ext>
            </a:extLst>
          </p:cNvPr>
          <p:cNvSpPr txBox="1"/>
          <p:nvPr/>
        </p:nvSpPr>
        <p:spPr>
          <a:xfrm>
            <a:off x="9893157" y="3096034"/>
            <a:ext cx="759849" cy="707886"/>
          </a:xfrm>
          <a:prstGeom prst="rect">
            <a:avLst/>
          </a:prstGeom>
          <a:noFill/>
        </p:spPr>
        <p:txBody>
          <a:bodyPr wrap="square" rtlCol="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sous-</a:t>
            </a:r>
            <a:r>
              <a:rPr kumimoji="0" lang="fr-FR" sz="2000" b="0" i="0" u="none" strike="noStrike" kern="1200" cap="none" spc="0" normalizeH="0" baseline="0" noProof="0" dirty="0" err="1">
                <a:ln>
                  <a:noFill/>
                </a:ln>
                <a:solidFill>
                  <a:srgbClr val="878787">
                    <a:lumMod val="75000"/>
                  </a:srgbClr>
                </a:solidFill>
                <a:effectLst/>
                <a:uLnTx/>
                <a:uFillTx/>
                <a:latin typeface="Titillium" panose="00000500000000000000" pitchFamily="50" charset="0"/>
                <a:ea typeface="+mn-ea"/>
                <a:cs typeface="+mn-cs"/>
              </a:rPr>
              <a:t>exp</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a:t>
            </a:r>
          </a:p>
        </p:txBody>
      </p:sp>
      <p:sp>
        <p:nvSpPr>
          <p:cNvPr id="17" name="Accolade fermante 16">
            <a:extLst>
              <a:ext uri="{FF2B5EF4-FFF2-40B4-BE49-F238E27FC236}">
                <a16:creationId xmlns:a16="http://schemas.microsoft.com/office/drawing/2014/main" id="{721DFF11-4C3D-4378-8CD7-819F6D69C80C}"/>
              </a:ext>
            </a:extLst>
          </p:cNvPr>
          <p:cNvSpPr/>
          <p:nvPr/>
        </p:nvSpPr>
        <p:spPr>
          <a:xfrm>
            <a:off x="6951288" y="5081008"/>
            <a:ext cx="353962" cy="1999512"/>
          </a:xfrm>
          <a:prstGeom prst="rightBrace">
            <a:avLst>
              <a:gd name="adj1" fmla="val 1708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E74E3E"/>
              </a:solidFill>
              <a:effectLst/>
              <a:uLnTx/>
              <a:uFillTx/>
              <a:latin typeface="Calibri" panose="020F0502020204030204"/>
              <a:ea typeface="+mn-ea"/>
              <a:cs typeface="+mn-cs"/>
            </a:endParaRPr>
          </a:p>
        </p:txBody>
      </p:sp>
      <p:sp>
        <p:nvSpPr>
          <p:cNvPr id="18" name="ZoneTexte 17">
            <a:extLst>
              <a:ext uri="{FF2B5EF4-FFF2-40B4-BE49-F238E27FC236}">
                <a16:creationId xmlns:a16="http://schemas.microsoft.com/office/drawing/2014/main" id="{E93549ED-C020-4E69-A445-1FF9CF910419}"/>
              </a:ext>
            </a:extLst>
          </p:cNvPr>
          <p:cNvSpPr txBox="1"/>
          <p:nvPr/>
        </p:nvSpPr>
        <p:spPr>
          <a:xfrm>
            <a:off x="7322278" y="5858683"/>
            <a:ext cx="2324098" cy="400110"/>
          </a:xfrm>
          <a:prstGeom prst="rect">
            <a:avLst/>
          </a:prstGeom>
          <a:noFill/>
        </p:spPr>
        <p:txBody>
          <a:bodyPr wrap="none" rtlCol="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super-polynomiales</a:t>
            </a:r>
          </a:p>
        </p:txBody>
      </p:sp>
      <p:sp>
        <p:nvSpPr>
          <p:cNvPr id="19" name="Accolade fermante 18">
            <a:extLst>
              <a:ext uri="{FF2B5EF4-FFF2-40B4-BE49-F238E27FC236}">
                <a16:creationId xmlns:a16="http://schemas.microsoft.com/office/drawing/2014/main" id="{954FFD87-DCF4-43A0-A2D8-E79B5FC82FC6}"/>
              </a:ext>
            </a:extLst>
          </p:cNvPr>
          <p:cNvSpPr/>
          <p:nvPr/>
        </p:nvSpPr>
        <p:spPr>
          <a:xfrm>
            <a:off x="4498020" y="4077834"/>
            <a:ext cx="353962" cy="427704"/>
          </a:xfrm>
          <a:prstGeom prst="rightBrace">
            <a:avLst>
              <a:gd name="adj1" fmla="val 1708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E74E3E"/>
              </a:solidFill>
              <a:effectLst/>
              <a:uLnTx/>
              <a:uFillTx/>
              <a:latin typeface="Calibri" panose="020F0502020204030204"/>
              <a:ea typeface="+mn-ea"/>
              <a:cs typeface="+mn-cs"/>
            </a:endParaRPr>
          </a:p>
        </p:txBody>
      </p:sp>
      <p:sp>
        <p:nvSpPr>
          <p:cNvPr id="20" name="Accolade fermante 19">
            <a:extLst>
              <a:ext uri="{FF2B5EF4-FFF2-40B4-BE49-F238E27FC236}">
                <a16:creationId xmlns:a16="http://schemas.microsoft.com/office/drawing/2014/main" id="{056EE934-C87A-4238-AE99-5FC0A298437A}"/>
              </a:ext>
            </a:extLst>
          </p:cNvPr>
          <p:cNvSpPr/>
          <p:nvPr/>
        </p:nvSpPr>
        <p:spPr>
          <a:xfrm>
            <a:off x="4483033" y="5155569"/>
            <a:ext cx="353962" cy="1279720"/>
          </a:xfrm>
          <a:prstGeom prst="rightBrace">
            <a:avLst>
              <a:gd name="adj1" fmla="val 1708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E74E3E"/>
              </a:solidFill>
              <a:effectLst/>
              <a:uLnTx/>
              <a:uFillTx/>
              <a:latin typeface="Calibri" panose="020F0502020204030204"/>
              <a:ea typeface="+mn-ea"/>
              <a:cs typeface="+mn-cs"/>
            </a:endParaRPr>
          </a:p>
        </p:txBody>
      </p:sp>
      <p:sp>
        <p:nvSpPr>
          <p:cNvPr id="21" name="ZoneTexte 20">
            <a:extLst>
              <a:ext uri="{FF2B5EF4-FFF2-40B4-BE49-F238E27FC236}">
                <a16:creationId xmlns:a16="http://schemas.microsoft.com/office/drawing/2014/main" id="{516EE8A4-4375-4336-A298-A612DD6FEE68}"/>
              </a:ext>
            </a:extLst>
          </p:cNvPr>
          <p:cNvSpPr txBox="1"/>
          <p:nvPr/>
        </p:nvSpPr>
        <p:spPr>
          <a:xfrm>
            <a:off x="7277201" y="4093646"/>
            <a:ext cx="1672253" cy="400110"/>
          </a:xfrm>
          <a:prstGeom prst="rect">
            <a:avLst/>
          </a:prstGeom>
          <a:noFill/>
        </p:spPr>
        <p:txBody>
          <a:bodyPr wrap="none" rtlCol="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polynomiales</a:t>
            </a:r>
          </a:p>
        </p:txBody>
      </p:sp>
      <p:sp>
        <p:nvSpPr>
          <p:cNvPr id="4" name="Rectangle 3"/>
          <p:cNvSpPr/>
          <p:nvPr/>
        </p:nvSpPr>
        <p:spPr>
          <a:xfrm>
            <a:off x="4935920" y="2210391"/>
            <a:ext cx="1800493" cy="400110"/>
          </a:xfrm>
          <a:prstGeom prst="rect">
            <a:avLst/>
          </a:prstGeom>
        </p:spPr>
        <p:txBody>
          <a:bodyPr wrap="none">
            <a:spAutoFit/>
          </a:bodyPr>
          <a:lstStyle/>
          <a:p>
            <a:r>
              <a:rPr lang="fr-FR" sz="2000" dirty="0">
                <a:solidFill>
                  <a:srgbClr val="878787">
                    <a:lumMod val="75000"/>
                  </a:srgbClr>
                </a:solidFill>
                <a:latin typeface="Titillium" panose="00000500000000000000" pitchFamily="50" charset="0"/>
              </a:rPr>
              <a:t>logarithmiques</a:t>
            </a:r>
            <a:endParaRPr lang="fr-FR" sz="2000" dirty="0"/>
          </a:p>
        </p:txBody>
      </p:sp>
      <p:sp>
        <p:nvSpPr>
          <p:cNvPr id="22" name="Accolade fermante 21">
            <a:extLst>
              <a:ext uri="{FF2B5EF4-FFF2-40B4-BE49-F238E27FC236}">
                <a16:creationId xmlns:a16="http://schemas.microsoft.com/office/drawing/2014/main" id="{C1D9C45A-5DB8-4A35-9D9D-DC2A6B3F22ED}"/>
              </a:ext>
            </a:extLst>
          </p:cNvPr>
          <p:cNvSpPr/>
          <p:nvPr/>
        </p:nvSpPr>
        <p:spPr>
          <a:xfrm>
            <a:off x="4483033" y="3115932"/>
            <a:ext cx="353962" cy="427704"/>
          </a:xfrm>
          <a:prstGeom prst="rightBrace">
            <a:avLst>
              <a:gd name="adj1" fmla="val 1708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E74E3E"/>
              </a:solidFill>
              <a:effectLst/>
              <a:uLnTx/>
              <a:uFillTx/>
              <a:latin typeface="Calibri" panose="020F0502020204030204"/>
              <a:ea typeface="+mn-ea"/>
              <a:cs typeface="+mn-cs"/>
            </a:endParaRPr>
          </a:p>
        </p:txBody>
      </p:sp>
      <p:sp>
        <p:nvSpPr>
          <p:cNvPr id="23" name="Rectangle 22"/>
          <p:cNvSpPr/>
          <p:nvPr/>
        </p:nvSpPr>
        <p:spPr>
          <a:xfrm>
            <a:off x="4935920" y="2645205"/>
            <a:ext cx="2252540" cy="400110"/>
          </a:xfrm>
          <a:prstGeom prst="rect">
            <a:avLst/>
          </a:prstGeom>
        </p:spPr>
        <p:txBody>
          <a:bodyPr wrap="none">
            <a:spAutoFit/>
          </a:bodyPr>
          <a:lstStyle/>
          <a:p>
            <a:r>
              <a:rPr lang="fr-FR" sz="2000" dirty="0" err="1">
                <a:solidFill>
                  <a:srgbClr val="878787">
                    <a:lumMod val="75000"/>
                  </a:srgbClr>
                </a:solidFill>
                <a:latin typeface="Titillium" panose="00000500000000000000" pitchFamily="50" charset="0"/>
              </a:rPr>
              <a:t>polylogarithmiques</a:t>
            </a:r>
            <a:endParaRPr lang="fr-FR" sz="2000" dirty="0"/>
          </a:p>
        </p:txBody>
      </p:sp>
      <p:sp>
        <p:nvSpPr>
          <p:cNvPr id="24" name="Accolade fermante 23">
            <a:extLst>
              <a:ext uri="{FF2B5EF4-FFF2-40B4-BE49-F238E27FC236}">
                <a16:creationId xmlns:a16="http://schemas.microsoft.com/office/drawing/2014/main" id="{A6DCBAC7-94B7-4B85-A6CF-1052D24D21E8}"/>
              </a:ext>
            </a:extLst>
          </p:cNvPr>
          <p:cNvSpPr/>
          <p:nvPr/>
        </p:nvSpPr>
        <p:spPr>
          <a:xfrm>
            <a:off x="4499697" y="1794418"/>
            <a:ext cx="353962" cy="427704"/>
          </a:xfrm>
          <a:prstGeom prst="rightBrace">
            <a:avLst>
              <a:gd name="adj1" fmla="val 1708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E74E3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2269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A4D1E695-1B03-FA2B-02FC-17236ADC237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51</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10" name="Title 1">
            <a:extLst>
              <a:ext uri="{FF2B5EF4-FFF2-40B4-BE49-F238E27FC236}">
                <a16:creationId xmlns:a16="http://schemas.microsoft.com/office/drawing/2014/main" id="{C6113023-8C08-4ECB-8F79-BCF071AFF5D4}"/>
              </a:ext>
            </a:extLst>
          </p:cNvPr>
          <p:cNvSpPr>
            <a:spLocks noGrp="1"/>
          </p:cNvSpPr>
          <p:nvPr>
            <p:ph type="ctrTitle"/>
          </p:nvPr>
        </p:nvSpPr>
        <p:spPr>
          <a:xfrm>
            <a:off x="963938" y="119285"/>
            <a:ext cx="9723112" cy="900747"/>
          </a:xfrm>
        </p:spPr>
        <p:txBody>
          <a:bodyPr/>
          <a:lstStyle/>
          <a:p>
            <a:pPr algn="l"/>
            <a:r>
              <a:rPr lang="fr-FR" noProof="0" dirty="0">
                <a:latin typeface="Titillium Lt" panose="00000400000000000000" pitchFamily="50" charset="0"/>
              </a:rPr>
              <a:t>Notation </a:t>
            </a:r>
            <a:r>
              <a:rPr lang="fr-FR" i="1" noProof="0" dirty="0">
                <a:latin typeface="Titillium Lt" panose="00000400000000000000" pitchFamily="50" charset="0"/>
              </a:rPr>
              <a:t>O</a:t>
            </a:r>
            <a:r>
              <a:rPr lang="fr-FR" noProof="0" dirty="0">
                <a:latin typeface="Titillium Lt" panose="00000400000000000000" pitchFamily="50" charset="0"/>
              </a:rPr>
              <a:t> de Landau / Ordre d’une fonction</a:t>
            </a:r>
            <a:endParaRPr lang="fr-FR" noProof="0" dirty="0"/>
          </a:p>
        </p:txBody>
      </p:sp>
      <p:pic>
        <p:nvPicPr>
          <p:cNvPr id="19" name="Picture 2">
            <a:extLst>
              <a:ext uri="{FF2B5EF4-FFF2-40B4-BE49-F238E27FC236}">
                <a16:creationId xmlns:a16="http://schemas.microsoft.com/office/drawing/2014/main" id="{0A646D61-5BE6-4985-9FEF-347DEF505F2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47725" y="1193837"/>
            <a:ext cx="10496550" cy="590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559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52</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74A642D-2509-4858-8386-BD03B39083E1}"/>
                  </a:ext>
                </a:extLst>
              </p:cNvPr>
              <p:cNvSpPr/>
              <p:nvPr/>
            </p:nvSpPr>
            <p:spPr>
              <a:xfrm>
                <a:off x="388620" y="1702842"/>
                <a:ext cx="11414760" cy="4195059"/>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Par abus de notation, on peut </a:t>
                </a: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effectuer des opérations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sur les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O</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p>
              <a:p>
                <a:pPr marL="182541" marR="0" lvl="0" indent="0" algn="l" defTabSz="914309" rtl="0" eaLnBrk="1" fontAlgn="auto" latinLnBrk="0" hangingPunct="1">
                  <a:lnSpc>
                    <a:spcPct val="2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Prop. 1</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(multiplication par un nombre) : si </a:t>
                </a:r>
                <a14:m>
                  <m:oMath xmlns:m="http://schemas.openxmlformats.org/officeDocument/2006/math">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𝑘</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&gt;0, </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𝑘</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𝑔</m:t>
                        </m:r>
                      </m:e>
                    </m:d>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𝑂</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𝑔</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oMath>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r>
                  <a:rPr kumimoji="0" lang="fr-FR" sz="2000" b="0" i="0" u="none" strike="noStrike" kern="1200" cap="none" spc="0" normalizeH="0" baseline="0" noProof="0" dirty="0">
                    <a:ln>
                      <a:noFill/>
                    </a:ln>
                    <a:solidFill>
                      <a:srgbClr val="7030A0"/>
                    </a:solidFill>
                    <a:effectLst/>
                    <a:uLnTx/>
                    <a:uFillTx/>
                    <a:latin typeface="Titillium" panose="00000500000000000000" pitchFamily="50" charset="0"/>
                    <a:ea typeface="+mn-ea"/>
                    <a:cs typeface="+mn-cs"/>
                  </a:rPr>
                  <a:t>ex. : </a:t>
                </a: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dPr>
                      <m:e>
                        <m:sSup>
                          <m:sSup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3</m:t>
                            </m:r>
                          </m:sup>
                        </m:sSup>
                      </m:e>
                    </m:d>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𝑂</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sSup>
                      <m:sSup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3</m:t>
                        </m:r>
                      </m:sup>
                    </m:s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oMath>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2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Prop. 2</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(somme et produit) : </a:t>
                </a:r>
                <a14:m>
                  <m:oMath xmlns:m="http://schemas.openxmlformats.org/officeDocument/2006/math">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𝑓</m:t>
                        </m:r>
                      </m:e>
                    </m:d>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𝑔</m:t>
                        </m:r>
                      </m:e>
                    </m:d>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ctrlPr>
                      </m:dPr>
                      <m:e>
                        <m:func>
                          <m:funcPr>
                            <m:ctrlP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ctrlPr>
                          </m:funcPr>
                          <m:fName>
                            <m:r>
                              <m:rPr>
                                <m:sty m:val="p"/>
                              </m:rPr>
                              <a:rPr kumimoji="0" lang="fr-FR" sz="2000" b="0" i="0"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max</m:t>
                            </m:r>
                          </m:fName>
                          <m:e>
                            <m:d>
                              <m:dPr>
                                <m:ctrlP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 </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𝑔</m:t>
                                </m:r>
                              </m:e>
                            </m:d>
                          </m:e>
                        </m:func>
                      </m:e>
                    </m:d>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et  </a:t>
                </a:r>
                <a14:m>
                  <m:oMath xmlns:m="http://schemas.openxmlformats.org/officeDocument/2006/math">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𝑓</m:t>
                        </m:r>
                      </m:e>
                    </m:d>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𝑔</m:t>
                        </m:r>
                      </m:e>
                    </m:d>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𝑂</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𝑔</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oMath>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r>
                  <a:rPr kumimoji="0" lang="fr-FR" sz="2000" b="0" i="0" u="none" strike="noStrike" kern="1200" cap="none" spc="0" normalizeH="0" baseline="0" noProof="0" dirty="0">
                    <a:ln>
                      <a:noFill/>
                    </a:ln>
                    <a:solidFill>
                      <a:srgbClr val="7030A0"/>
                    </a:solidFill>
                    <a:effectLst/>
                    <a:uLnTx/>
                    <a:uFillTx/>
                    <a:latin typeface="Titillium" panose="00000500000000000000" pitchFamily="50" charset="0"/>
                    <a:ea typeface="+mn-ea"/>
                    <a:cs typeface="+mn-cs"/>
                  </a:rPr>
                  <a:t>ex. : </a:t>
                </a: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dPr>
                      <m:e>
                        <m:sSup>
                          <m:sSup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3</m:t>
                            </m:r>
                          </m:sup>
                        </m:sSup>
                      </m:e>
                    </m:d>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ctrlPr>
                      </m:dPr>
                      <m:e>
                        <m:sSup>
                          <m:sSupPr>
                            <m:ctrlP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sup>
                        </m:sSup>
                      </m:e>
                    </m:d>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𝑂</m:t>
                    </m:r>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m:t>
                    </m:r>
                    <m:sSup>
                      <m:sSupPr>
                        <m:ctrlP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3</m:t>
                        </m:r>
                      </m:sup>
                    </m:sSup>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m:t>
                    </m:r>
                  </m:oMath>
                </a14:m>
                <a:endPar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2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Prop. 3</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(transitivité) : si </a:t>
                </a:r>
                <a14:m>
                  <m:oMath xmlns:m="http://schemas.openxmlformats.org/officeDocument/2006/math">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r>
                      <a:rPr kumimoji="0" lang="fr-FR" sz="2000" b="0" i="1" u="none" strike="noStrike" kern="1200" cap="none" spc="0" normalizeH="0" baseline="0" noProof="0">
                        <a:ln>
                          <a:noFill/>
                        </a:ln>
                        <a:solidFill>
                          <a:srgbClr val="E74E3E"/>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a:ln>
                              <a:noFill/>
                            </a:ln>
                            <a:solidFill>
                              <a:srgbClr val="E74E3E"/>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a:ln>
                              <a:noFill/>
                            </a:ln>
                            <a:solidFill>
                              <a:srgbClr val="E74E3E"/>
                            </a:solidFill>
                            <a:effectLst/>
                            <a:uLnTx/>
                            <a:uFillTx/>
                            <a:latin typeface="Cambria Math" panose="02040503050406030204" pitchFamily="18" charset="0"/>
                            <a:ea typeface="+mn-ea"/>
                            <a:cs typeface="+mn-cs"/>
                          </a:rPr>
                          <m:t>𝑔</m:t>
                        </m:r>
                      </m:e>
                    </m:d>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 </m:t>
                    </m:r>
                    <m:r>
                      <m:rPr>
                        <m:nor/>
                      </m:rPr>
                      <a:rPr kumimoji="0" lang="fr-FR" sz="2000" b="0" i="0"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et</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 </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𝑔</m:t>
                    </m:r>
                    <m:r>
                      <a:rPr kumimoji="0" lang="fr-FR" sz="2000" b="0" i="1" u="none" strike="noStrike" kern="1200" cap="none" spc="0" normalizeH="0" baseline="0" noProof="0">
                        <a:ln>
                          <a:noFill/>
                        </a:ln>
                        <a:solidFill>
                          <a:srgbClr val="E74E3E"/>
                        </a:solidFill>
                        <a:effectLst/>
                        <a:uLnTx/>
                        <a:uFillTx/>
                        <a:latin typeface="Cambria Math" panose="02040503050406030204" pitchFamily="18" charset="0"/>
                        <a:ea typeface="+mn-ea"/>
                        <a:cs typeface="+mn-cs"/>
                      </a:rPr>
                      <m:t>=</m:t>
                    </m:r>
                    <m:r>
                      <a:rPr kumimoji="0" lang="fr-FR" sz="2000" b="0" i="1" u="none" strike="noStrike" kern="1200" cap="none" spc="0" normalizeH="0" baseline="0" noProof="0">
                        <a:ln>
                          <a:noFill/>
                        </a:ln>
                        <a:solidFill>
                          <a:srgbClr val="E74E3E"/>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a:ln>
                              <a:noFill/>
                            </a:ln>
                            <a:solidFill>
                              <a:srgbClr val="E74E3E"/>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h</m:t>
                        </m:r>
                      </m:e>
                    </m:d>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alors </a:t>
                </a:r>
                <a14:m>
                  <m:oMath xmlns:m="http://schemas.openxmlformats.org/officeDocument/2006/math">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𝑂</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h</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oMath>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r>
                  <a:rPr kumimoji="0" lang="fr-FR" sz="2000" b="0" i="0" u="none" strike="noStrike" kern="1200" cap="none" spc="0" normalizeH="0" baseline="0" noProof="0" dirty="0">
                    <a:ln>
                      <a:noFill/>
                    </a:ln>
                    <a:solidFill>
                      <a:srgbClr val="7030A0"/>
                    </a:solidFill>
                    <a:effectLst/>
                    <a:uLnTx/>
                    <a:uFillTx/>
                    <a:latin typeface="Titillium" panose="00000500000000000000" pitchFamily="50" charset="0"/>
                    <a:ea typeface="+mn-ea"/>
                    <a:cs typeface="+mn-cs"/>
                  </a:rPr>
                  <a:t>ex. : </a:t>
                </a: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sSup>
                      <m:sSup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4</m:t>
                        </m:r>
                      </m:sup>
                    </m:s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+3=</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sSup>
                          <m:sSup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4</m:t>
                            </m:r>
                          </m:sup>
                        </m:sSup>
                      </m:e>
                    </m:d>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et </a:t>
                </a: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sSup>
                      <m:sSup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4</m:t>
                        </m:r>
                      </m:sup>
                    </m:s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𝑂</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sSup>
                      <m:sSup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4</m:t>
                        </m:r>
                      </m:sup>
                    </m:s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donc </a:t>
                </a: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sSup>
                      <m:sSup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4</m:t>
                        </m:r>
                      </m:sup>
                    </m:s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+3=</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𝑂</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sSup>
                      <m:sSup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p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𝑛</m:t>
                        </m:r>
                      </m:e>
                      <m: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4</m:t>
                        </m:r>
                      </m:sup>
                    </m:sSup>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oMath>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p:txBody>
          </p:sp>
        </mc:Choice>
        <mc:Fallback xmlns="">
          <p:sp>
            <p:nvSpPr>
              <p:cNvPr id="8" name="Rectangle 7">
                <a:extLst>
                  <a:ext uri="{FF2B5EF4-FFF2-40B4-BE49-F238E27FC236}">
                    <a16:creationId xmlns:a16="http://schemas.microsoft.com/office/drawing/2014/main" id="{574A642D-2509-4858-8386-BD03B39083E1}"/>
                  </a:ext>
                </a:extLst>
              </p:cNvPr>
              <p:cNvSpPr>
                <a:spLocks noRot="1" noChangeAspect="1" noMove="1" noResize="1" noEditPoints="1" noAdjustHandles="1" noChangeArrowheads="1" noChangeShapeType="1" noTextEdit="1"/>
              </p:cNvSpPr>
              <p:nvPr/>
            </p:nvSpPr>
            <p:spPr>
              <a:xfrm>
                <a:off x="388620" y="1702842"/>
                <a:ext cx="11414760" cy="4195059"/>
              </a:xfrm>
              <a:prstGeom prst="rect">
                <a:avLst/>
              </a:prstGeom>
              <a:blipFill>
                <a:blip r:embed="rId3"/>
                <a:stretch>
                  <a:fillRect b="-1597"/>
                </a:stretch>
              </a:blipFill>
            </p:spPr>
            <p:txBody>
              <a:bodyPr/>
              <a:lstStyle/>
              <a:p>
                <a:r>
                  <a:rPr lang="fr-FR">
                    <a:noFill/>
                  </a:rPr>
                  <a:t> </a:t>
                </a:r>
              </a:p>
            </p:txBody>
          </p:sp>
        </mc:Fallback>
      </mc:AlternateContent>
      <p:sp>
        <p:nvSpPr>
          <p:cNvPr id="5" name="Sous-titre 2">
            <a:extLst>
              <a:ext uri="{FF2B5EF4-FFF2-40B4-BE49-F238E27FC236}">
                <a16:creationId xmlns:a16="http://schemas.microsoft.com/office/drawing/2014/main" id="{62067819-936A-46EB-AB8D-53A99F6F8337}"/>
              </a:ext>
            </a:extLst>
          </p:cNvPr>
          <p:cNvSpPr>
            <a:spLocks noGrp="1"/>
          </p:cNvSpPr>
          <p:nvPr>
            <p:ph type="subTitle" idx="1"/>
          </p:nvPr>
        </p:nvSpPr>
        <p:spPr>
          <a:xfrm>
            <a:off x="986798" y="882873"/>
            <a:ext cx="9144001" cy="445771"/>
          </a:xfrm>
        </p:spPr>
        <p:txBody>
          <a:bodyPr/>
          <a:lstStyle/>
          <a:p>
            <a:r>
              <a:rPr lang="fr-FR" dirty="0"/>
              <a:t>PROPRIETES</a:t>
            </a:r>
          </a:p>
        </p:txBody>
      </p:sp>
      <p:sp>
        <p:nvSpPr>
          <p:cNvPr id="10" name="Title 1">
            <a:extLst>
              <a:ext uri="{FF2B5EF4-FFF2-40B4-BE49-F238E27FC236}">
                <a16:creationId xmlns:a16="http://schemas.microsoft.com/office/drawing/2014/main" id="{C6113023-8C08-4ECB-8F79-BCF071AFF5D4}"/>
              </a:ext>
            </a:extLst>
          </p:cNvPr>
          <p:cNvSpPr>
            <a:spLocks noGrp="1"/>
          </p:cNvSpPr>
          <p:nvPr>
            <p:ph type="ctrTitle"/>
          </p:nvPr>
        </p:nvSpPr>
        <p:spPr>
          <a:xfrm>
            <a:off x="963938" y="119285"/>
            <a:ext cx="9723112" cy="900747"/>
          </a:xfrm>
        </p:spPr>
        <p:txBody>
          <a:bodyPr/>
          <a:lstStyle/>
          <a:p>
            <a:pPr algn="l"/>
            <a:r>
              <a:rPr lang="fr-FR" noProof="0" dirty="0">
                <a:latin typeface="Titillium Lt" panose="00000400000000000000" pitchFamily="50" charset="0"/>
              </a:rPr>
              <a:t>Notation </a:t>
            </a:r>
            <a:r>
              <a:rPr lang="fr-FR" i="1" noProof="0" dirty="0">
                <a:latin typeface="Titillium Lt" panose="00000400000000000000" pitchFamily="50" charset="0"/>
              </a:rPr>
              <a:t>O</a:t>
            </a:r>
            <a:r>
              <a:rPr lang="fr-FR" noProof="0" dirty="0">
                <a:latin typeface="Titillium Lt" panose="00000400000000000000" pitchFamily="50" charset="0"/>
              </a:rPr>
              <a:t> de Landau / Ordre d’une fonction</a:t>
            </a:r>
            <a:endParaRPr lang="fr-FR" noProof="0" dirty="0"/>
          </a:p>
        </p:txBody>
      </p:sp>
    </p:spTree>
    <p:extLst>
      <p:ext uri="{BB962C8B-B14F-4D97-AF65-F5344CB8AC3E}">
        <p14:creationId xmlns:p14="http://schemas.microsoft.com/office/powerpoint/2010/main" val="16576430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604B01FC-0A36-550A-7E2F-8315A891204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itle 1"/>
              <p:cNvSpPr>
                <a:spLocks noGrp="1"/>
              </p:cNvSpPr>
              <p:nvPr>
                <p:ph type="ctrTitle"/>
              </p:nvPr>
            </p:nvSpPr>
            <p:spPr/>
            <p:txBody>
              <a:bodyPr/>
              <a:lstStyle/>
              <a:p>
                <a:pPr algn="l"/>
                <a:r>
                  <a:rPr lang="fr-FR" noProof="0" dirty="0">
                    <a:latin typeface="Titillium Lt" panose="00000400000000000000" pitchFamily="50" charset="0"/>
                  </a:rPr>
                  <a:t>Notations </a:t>
                </a:r>
                <a14:m>
                  <m:oMath xmlns:m="http://schemas.openxmlformats.org/officeDocument/2006/math">
                    <m:r>
                      <m:rPr>
                        <m:sty m:val="p"/>
                      </m:rPr>
                      <a:rPr lang="fr-FR" b="0" i="0" noProof="0" smtClean="0">
                        <a:latin typeface="Cambria Math" panose="02040503050406030204" pitchFamily="18" charset="0"/>
                      </a:rPr>
                      <m:t>Ω</m:t>
                    </m:r>
                  </m:oMath>
                </a14:m>
                <a:r>
                  <a:rPr lang="fr-FR" noProof="0" dirty="0">
                    <a:latin typeface="Titillium Lt" panose="00000400000000000000" pitchFamily="50" charset="0"/>
                  </a:rPr>
                  <a:t> et </a:t>
                </a:r>
                <a14:m>
                  <m:oMath xmlns:m="http://schemas.openxmlformats.org/officeDocument/2006/math">
                    <m:r>
                      <m:rPr>
                        <m:sty m:val="p"/>
                      </m:rPr>
                      <a:rPr lang="fr-FR" b="0" i="0" noProof="0" smtClean="0">
                        <a:latin typeface="Cambria Math" panose="02040503050406030204" pitchFamily="18" charset="0"/>
                      </a:rPr>
                      <m:t>Θ</m:t>
                    </m:r>
                  </m:oMath>
                </a14:m>
                <a:endParaRPr lang="fr-FR" noProof="0" dirty="0">
                  <a:latin typeface="Titillium Lt" panose="00000400000000000000" pitchFamily="50" charset="0"/>
                </a:endParaRPr>
              </a:p>
            </p:txBody>
          </p:sp>
        </mc:Choice>
        <mc:Fallback xmlns="">
          <p:sp>
            <p:nvSpPr>
              <p:cNvPr id="2" name="Title 1"/>
              <p:cNvSpPr>
                <a:spLocks noGrp="1" noRot="1" noChangeAspect="1" noMove="1" noResize="1" noEditPoints="1" noAdjustHandles="1" noChangeArrowheads="1" noChangeShapeType="1" noTextEdit="1"/>
              </p:cNvSpPr>
              <p:nvPr>
                <p:ph type="ctrTitle"/>
              </p:nvPr>
            </p:nvSpPr>
            <p:spPr>
              <a:blipFill>
                <a:blip r:embed="rId3"/>
                <a:stretch>
                  <a:fillRect l="-2333" b="-29252"/>
                </a:stretch>
              </a:blipFill>
            </p:spPr>
            <p:txBody>
              <a:bodyPr/>
              <a:lstStyle/>
              <a:p>
                <a:r>
                  <a:rPr lang="fr-FR">
                    <a:noFill/>
                  </a:rPr>
                  <a:t> </a:t>
                </a:r>
              </a:p>
            </p:txBody>
          </p:sp>
        </mc:Fallback>
      </mc:AlternateContent>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53</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74A642D-2509-4858-8386-BD03B39083E1}"/>
                  </a:ext>
                </a:extLst>
              </p:cNvPr>
              <p:cNvSpPr/>
              <p:nvPr/>
            </p:nvSpPr>
            <p:spPr>
              <a:xfrm>
                <a:off x="388620" y="1702842"/>
                <a:ext cx="11414760" cy="1887761"/>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La notation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O</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représente une </a:t>
                </a:r>
                <a:r>
                  <a:rPr kumimoji="0" lang="fr-FR" sz="2000" b="0" i="1"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borne supérieure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pour une fonction. Il existe aussi une notation pour une </a:t>
                </a:r>
                <a:r>
                  <a:rPr kumimoji="0" lang="fr-FR" sz="2000" b="0" i="1"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borne inférieure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endPar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Déf.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Soit </a:t>
                </a:r>
                <a14:m>
                  <m:oMath xmlns:m="http://schemas.openxmlformats.org/officeDocument/2006/math">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𝑔</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une fonction de </a:t>
                </a: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ℕ</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dans </a:t>
                </a: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ℕ</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On note </a:t>
                </a:r>
                <a14:m>
                  <m:oMath xmlns:m="http://schemas.openxmlformats.org/officeDocument/2006/math">
                    <m:r>
                      <m:rPr>
                        <m:sty m:val="p"/>
                      </m:rPr>
                      <a:rPr kumimoji="0" lang="fr-FR" sz="2000" b="0" i="0"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Ω</m:t>
                    </m:r>
                    <m:d>
                      <m:dPr>
                        <m:ctrlP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𝑔</m:t>
                        </m:r>
                      </m:e>
                    </m:d>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l’ensemble des fonctions qui dominent </a:t>
                </a: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𝑔</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càd</a:t>
                </a:r>
              </a:p>
              <a:p>
                <a:pPr marL="182541" marR="0" lvl="0" indent="0" algn="l" defTabSz="914309" rtl="0" eaLnBrk="1" fontAlgn="auto" latinLnBrk="0" hangingPunct="1">
                  <a:lnSpc>
                    <a:spcPct val="150000"/>
                  </a:lnSpc>
                  <a:spcBef>
                    <a:spcPts val="0"/>
                  </a:spcBef>
                  <a:spcAft>
                    <a:spcPts val="0"/>
                  </a:spcAft>
                  <a:buClrTx/>
                  <a:buSzTx/>
                  <a:buFontTx/>
                  <a:buNone/>
                  <a:tabLst/>
                  <a:defRPr/>
                </a:pP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r>
                      <m:rPr>
                        <m:sty m:val="p"/>
                      </m:rPr>
                      <a:rPr kumimoji="0" lang="fr-FR" sz="2000" b="0" i="0"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Ω</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𝑔</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s’il existe un réel </a:t>
                </a:r>
                <a14:m>
                  <m:oMath xmlns:m="http://schemas.openxmlformats.org/officeDocument/2006/math">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25000" noProof="0" dirty="0">
                        <a:ln>
                          <a:noFill/>
                        </a:ln>
                        <a:solidFill>
                          <a:srgbClr val="878787">
                            <a:lumMod val="75000"/>
                          </a:srgbClr>
                        </a:solidFill>
                        <a:effectLst/>
                        <a:uLnTx/>
                        <a:uFillTx/>
                        <a:latin typeface="Cambria Math" panose="02040503050406030204" pitchFamily="18" charset="0"/>
                        <a:ea typeface="+mn-ea"/>
                        <a:cs typeface="+mn-cs"/>
                      </a:rPr>
                      <m:t>0</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et un réel positif </a:t>
                </a:r>
                <a14:m>
                  <m:oMath xmlns:m="http://schemas.openxmlformats.org/officeDocument/2006/math">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𝑐</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tels que, </a:t>
                </a:r>
                <a14:m>
                  <m:oMath xmlns:m="http://schemas.openxmlformats.org/officeDocument/2006/math">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sSub>
                      <m:sSubPr>
                        <m:ctrlP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e>
                      <m:sub>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0</m:t>
                        </m:r>
                      </m:sub>
                    </m:sSub>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 </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𝑓</m:t>
                    </m:r>
                    <m:d>
                      <m:dPr>
                        <m:ctrlP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e>
                    </m:d>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 </m:t>
                    </m:r>
                    <m:r>
                      <a:rPr kumimoji="0" lang="fr-FR" sz="2000" b="0" i="1" u="none" strike="noStrike" kern="1200" cap="none" spc="0" normalizeH="0" baseline="0" noProof="0" dirty="0" err="1">
                        <a:ln>
                          <a:noFill/>
                        </a:ln>
                        <a:solidFill>
                          <a:srgbClr val="878787">
                            <a:lumMod val="75000"/>
                          </a:srgbClr>
                        </a:solidFill>
                        <a:effectLst/>
                        <a:uLnTx/>
                        <a:uFillTx/>
                        <a:latin typeface="Cambria Math" panose="02040503050406030204" pitchFamily="18" charset="0"/>
                        <a:ea typeface="+mn-ea"/>
                        <a:cs typeface="+mn-cs"/>
                      </a:rPr>
                      <m:t>𝑐</m:t>
                    </m:r>
                    <m:r>
                      <a:rPr kumimoji="0" lang="fr-FR" sz="2000" b="0" i="1" u="none" strike="noStrike" kern="1200" cap="none" spc="0" normalizeH="0" baseline="0" noProof="0" dirty="0" err="1">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𝑔</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oMath>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p:txBody>
          </p:sp>
        </mc:Choice>
        <mc:Fallback xmlns="">
          <p:sp>
            <p:nvSpPr>
              <p:cNvPr id="8" name="Rectangle 7">
                <a:extLst>
                  <a:ext uri="{FF2B5EF4-FFF2-40B4-BE49-F238E27FC236}">
                    <a16:creationId xmlns:a16="http://schemas.microsoft.com/office/drawing/2014/main" id="{574A642D-2509-4858-8386-BD03B39083E1}"/>
                  </a:ext>
                </a:extLst>
              </p:cNvPr>
              <p:cNvSpPr>
                <a:spLocks noRot="1" noChangeAspect="1" noMove="1" noResize="1" noEditPoints="1" noAdjustHandles="1" noChangeArrowheads="1" noChangeShapeType="1" noTextEdit="1"/>
              </p:cNvSpPr>
              <p:nvPr/>
            </p:nvSpPr>
            <p:spPr>
              <a:xfrm>
                <a:off x="388620" y="1702842"/>
                <a:ext cx="11414760" cy="1887761"/>
              </a:xfrm>
              <a:prstGeom prst="rect">
                <a:avLst/>
              </a:prstGeom>
              <a:blipFill>
                <a:blip r:embed="rId4"/>
                <a:stretch>
                  <a:fillRect b="-4839"/>
                </a:stretch>
              </a:blipFill>
            </p:spPr>
            <p:txBody>
              <a:bodyPr/>
              <a:lstStyle/>
              <a:p>
                <a:r>
                  <a:rPr lang="fr-FR">
                    <a:noFill/>
                  </a:rPr>
                  <a:t> </a:t>
                </a:r>
              </a:p>
            </p:txBody>
          </p:sp>
        </mc:Fallback>
      </mc:AlternateContent>
      <p:pic>
        <p:nvPicPr>
          <p:cNvPr id="1026" name="Picture 2" descr="Big Omega">
            <a:extLst>
              <a:ext uri="{FF2B5EF4-FFF2-40B4-BE49-F238E27FC236}">
                <a16:creationId xmlns:a16="http://schemas.microsoft.com/office/drawing/2014/main" id="{55EE6A89-6B41-49D6-A0E2-741178F5B78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962400" y="3590603"/>
            <a:ext cx="4267200" cy="2771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45C426E-9F5B-4C60-BC2B-50699A856C11}"/>
                  </a:ext>
                </a:extLst>
              </p:cNvPr>
              <p:cNvSpPr/>
              <p:nvPr/>
            </p:nvSpPr>
            <p:spPr>
              <a:xfrm>
                <a:off x="449587" y="6308049"/>
                <a:ext cx="4014048" cy="502766"/>
              </a:xfrm>
              <a:prstGeom prst="rect">
                <a:avLst/>
              </a:prstGeom>
            </p:spPr>
            <p:txBody>
              <a:bodyPr wrap="non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Propriété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14:m>
                  <m:oMath xmlns:m="http://schemas.openxmlformats.org/officeDocument/2006/math">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𝑔</m:t>
                        </m:r>
                      </m:e>
                    </m:d>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𝑔</m:t>
                    </m:r>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m:t>
                    </m:r>
                    <m:r>
                      <m:rPr>
                        <m:sty m:val="p"/>
                      </m:rPr>
                      <a:rPr kumimoji="0" lang="fr-FR" sz="2000" b="0" i="0"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Ω</m:t>
                    </m:r>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m:t>
                    </m:r>
                  </m:oMath>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p:txBody>
          </p:sp>
        </mc:Choice>
        <mc:Fallback xmlns="">
          <p:sp>
            <p:nvSpPr>
              <p:cNvPr id="6" name="Rectangle 5">
                <a:extLst>
                  <a:ext uri="{FF2B5EF4-FFF2-40B4-BE49-F238E27FC236}">
                    <a16:creationId xmlns:a16="http://schemas.microsoft.com/office/drawing/2014/main" id="{245C426E-9F5B-4C60-BC2B-50699A856C11}"/>
                  </a:ext>
                </a:extLst>
              </p:cNvPr>
              <p:cNvSpPr>
                <a:spLocks noRot="1" noChangeAspect="1" noMove="1" noResize="1" noEditPoints="1" noAdjustHandles="1" noChangeArrowheads="1" noChangeShapeType="1" noTextEdit="1"/>
              </p:cNvSpPr>
              <p:nvPr/>
            </p:nvSpPr>
            <p:spPr>
              <a:xfrm>
                <a:off x="449587" y="6308049"/>
                <a:ext cx="4014048" cy="502766"/>
              </a:xfrm>
              <a:prstGeom prst="rect">
                <a:avLst/>
              </a:prstGeom>
              <a:blipFill>
                <a:blip r:embed="rId6"/>
                <a:stretch>
                  <a:fillRect b="-21951"/>
                </a:stretch>
              </a:blipFill>
            </p:spPr>
            <p:txBody>
              <a:bodyPr/>
              <a:lstStyle/>
              <a:p>
                <a:r>
                  <a:rPr lang="fr-FR">
                    <a:noFill/>
                  </a:rPr>
                  <a:t> </a:t>
                </a:r>
              </a:p>
            </p:txBody>
          </p:sp>
        </mc:Fallback>
      </mc:AlternateContent>
    </p:spTree>
    <p:extLst>
      <p:ext uri="{BB962C8B-B14F-4D97-AF65-F5344CB8AC3E}">
        <p14:creationId xmlns:p14="http://schemas.microsoft.com/office/powerpoint/2010/main" val="733296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CDDE5BB8-7AFC-CE18-95AC-0C43FE64A87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itle 1"/>
              <p:cNvSpPr>
                <a:spLocks noGrp="1"/>
              </p:cNvSpPr>
              <p:nvPr>
                <p:ph type="ctrTitle"/>
              </p:nvPr>
            </p:nvSpPr>
            <p:spPr/>
            <p:txBody>
              <a:bodyPr/>
              <a:lstStyle/>
              <a:p>
                <a:pPr algn="l"/>
                <a:r>
                  <a:rPr lang="fr-FR" dirty="0">
                    <a:latin typeface="Titillium Lt" panose="00000400000000000000" pitchFamily="50" charset="0"/>
                  </a:rPr>
                  <a:t>Notations</a:t>
                </a:r>
                <a:r>
                  <a:rPr lang="fr-FR" noProof="0" dirty="0">
                    <a:latin typeface="Titillium Lt" panose="00000400000000000000" pitchFamily="50" charset="0"/>
                  </a:rPr>
                  <a:t> </a:t>
                </a:r>
                <a14:m>
                  <m:oMath xmlns:m="http://schemas.openxmlformats.org/officeDocument/2006/math">
                    <m:r>
                      <m:rPr>
                        <m:sty m:val="p"/>
                      </m:rPr>
                      <a:rPr lang="fr-FR" b="0" i="0" noProof="0" smtClean="0">
                        <a:latin typeface="Cambria Math" panose="02040503050406030204" pitchFamily="18" charset="0"/>
                      </a:rPr>
                      <m:t>Ω</m:t>
                    </m:r>
                  </m:oMath>
                </a14:m>
                <a:r>
                  <a:rPr lang="fr-FR" noProof="0" dirty="0">
                    <a:latin typeface="Titillium Lt" panose="00000400000000000000" pitchFamily="50" charset="0"/>
                  </a:rPr>
                  <a:t> et </a:t>
                </a:r>
                <a14:m>
                  <m:oMath xmlns:m="http://schemas.openxmlformats.org/officeDocument/2006/math">
                    <m:r>
                      <m:rPr>
                        <m:sty m:val="p"/>
                      </m:rPr>
                      <a:rPr lang="fr-FR" b="0" i="0" noProof="0" smtClean="0">
                        <a:latin typeface="Cambria Math" panose="02040503050406030204" pitchFamily="18" charset="0"/>
                      </a:rPr>
                      <m:t>Θ</m:t>
                    </m:r>
                  </m:oMath>
                </a14:m>
                <a:endParaRPr lang="fr-FR" noProof="0" dirty="0">
                  <a:latin typeface="Titillium Lt" panose="00000400000000000000" pitchFamily="50" charset="0"/>
                </a:endParaRPr>
              </a:p>
            </p:txBody>
          </p:sp>
        </mc:Choice>
        <mc:Fallback xmlns="">
          <p:sp>
            <p:nvSpPr>
              <p:cNvPr id="2" name="Title 1"/>
              <p:cNvSpPr>
                <a:spLocks noGrp="1" noRot="1" noChangeAspect="1" noMove="1" noResize="1" noEditPoints="1" noAdjustHandles="1" noChangeArrowheads="1" noChangeShapeType="1" noTextEdit="1"/>
              </p:cNvSpPr>
              <p:nvPr>
                <p:ph type="ctrTitle"/>
              </p:nvPr>
            </p:nvSpPr>
            <p:spPr>
              <a:blipFill>
                <a:blip r:embed="rId3"/>
                <a:stretch>
                  <a:fillRect l="-2333" b="-29252"/>
                </a:stretch>
              </a:blipFill>
            </p:spPr>
            <p:txBody>
              <a:bodyPr/>
              <a:lstStyle/>
              <a:p>
                <a:r>
                  <a:rPr lang="fr-FR">
                    <a:noFill/>
                  </a:rPr>
                  <a:t> </a:t>
                </a:r>
              </a:p>
            </p:txBody>
          </p:sp>
        </mc:Fallback>
      </mc:AlternateContent>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54</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74A642D-2509-4858-8386-BD03B39083E1}"/>
                  </a:ext>
                </a:extLst>
              </p:cNvPr>
              <p:cNvSpPr/>
              <p:nvPr/>
            </p:nvSpPr>
            <p:spPr>
              <a:xfrm>
                <a:off x="388620" y="1702842"/>
                <a:ext cx="11414760" cy="1015663"/>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Déf.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Soit </a:t>
                </a:r>
                <a14:m>
                  <m:oMath xmlns:m="http://schemas.openxmlformats.org/officeDocument/2006/math">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𝑔</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une fonction de </a:t>
                </a:r>
                <a14:m>
                  <m:oMath xmlns:m="http://schemas.openxmlformats.org/officeDocument/2006/math">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ℕ</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dans </a:t>
                </a:r>
                <a14:m>
                  <m:oMath xmlns:m="http://schemas.openxmlformats.org/officeDocument/2006/math">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ℕ</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On note </a:t>
                </a:r>
                <a14:m>
                  <m:oMath xmlns:m="http://schemas.openxmlformats.org/officeDocument/2006/math">
                    <m:r>
                      <m:rPr>
                        <m:sty m:val="p"/>
                      </m:rPr>
                      <a:rPr kumimoji="0" lang="fr-FR" sz="2000" b="0" i="0" u="none" strike="noStrike" kern="1200" cap="none" spc="0" normalizeH="0" baseline="0" noProof="0" dirty="0" smtClean="0">
                        <a:ln>
                          <a:noFill/>
                        </a:ln>
                        <a:solidFill>
                          <a:srgbClr val="E74E3E"/>
                        </a:solidFill>
                        <a:effectLst/>
                        <a:uLnTx/>
                        <a:uFillTx/>
                        <a:latin typeface="Cambria Math" panose="02040503050406030204" pitchFamily="18" charset="0"/>
                        <a:ea typeface="+mn-ea"/>
                        <a:cs typeface="+mn-cs"/>
                      </a:rPr>
                      <m:t>Θ</m:t>
                    </m:r>
                    <m:d>
                      <m:dPr>
                        <m:ctrlPr>
                          <a:rPr kumimoji="0" lang="fr-FR" sz="2000" b="0" i="1" u="none" strike="noStrike" kern="1200" cap="none" spc="0" normalizeH="0" baseline="0" noProof="0">
                            <a:ln>
                              <a:noFill/>
                            </a:ln>
                            <a:solidFill>
                              <a:srgbClr val="E74E3E"/>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a:ln>
                              <a:noFill/>
                            </a:ln>
                            <a:solidFill>
                              <a:srgbClr val="E74E3E"/>
                            </a:solidFill>
                            <a:effectLst/>
                            <a:uLnTx/>
                            <a:uFillTx/>
                            <a:latin typeface="Cambria Math" panose="02040503050406030204" pitchFamily="18" charset="0"/>
                            <a:ea typeface="+mn-ea"/>
                            <a:cs typeface="+mn-cs"/>
                          </a:rPr>
                          <m:t>𝑔</m:t>
                        </m:r>
                      </m:e>
                    </m:d>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𝑔</m:t>
                        </m:r>
                      </m:e>
                    </m:d>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r>
                      <m:rPr>
                        <m:sty m:val="p"/>
                      </m:rPr>
                      <a:rPr kumimoji="0" lang="fr-FR" sz="2000" b="0" i="0"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Ω</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𝑔</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c’est l’ensemble des fonctions qui croissent à la même</a:t>
                </a:r>
                <a:r>
                  <a:rPr kumimoji="0" lang="fr-FR" sz="2000" b="0" i="0" u="none" strike="noStrike" kern="1200" cap="none" spc="0" normalizeH="0" noProof="0" dirty="0">
                    <a:ln>
                      <a:noFill/>
                    </a:ln>
                    <a:solidFill>
                      <a:srgbClr val="878787">
                        <a:lumMod val="75000"/>
                      </a:srgbClr>
                    </a:solidFill>
                    <a:effectLst/>
                    <a:uLnTx/>
                    <a:uFillTx/>
                    <a:latin typeface="Titillium" panose="00000500000000000000" pitchFamily="50" charset="0"/>
                    <a:ea typeface="+mn-ea"/>
                    <a:cs typeface="+mn-cs"/>
                  </a:rPr>
                  <a:t> vitesse que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14:m>
                  <m:oMath xmlns:m="http://schemas.openxmlformats.org/officeDocument/2006/math">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𝑔</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càd </a:t>
                </a:r>
                <a14:m>
                  <m:oMath xmlns:m="http://schemas.openxmlformats.org/officeDocument/2006/math">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m:t>
                    </m:r>
                    <m:r>
                      <m:rPr>
                        <m:sty m:val="p"/>
                      </m:rPr>
                      <a:rPr kumimoji="0" lang="fr-FR" sz="2000" b="0" i="0"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Θ</m:t>
                    </m:r>
                    <m:d>
                      <m:d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𝑔</m:t>
                        </m:r>
                      </m:e>
                    </m:d>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𝑂</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𝑔</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et </a:t>
                </a:r>
                <a14:m>
                  <m:oMath xmlns:m="http://schemas.openxmlformats.org/officeDocument/2006/math">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r>
                      <m:rPr>
                        <m:sty m:val="p"/>
                      </m:rPr>
                      <a:rPr kumimoji="0" lang="fr-FR" sz="2000" b="0" i="0"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Ω</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𝑔</m:t>
                    </m:r>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a:t>
                </a:r>
              </a:p>
            </p:txBody>
          </p:sp>
        </mc:Choice>
        <mc:Fallback xmlns="">
          <p:sp>
            <p:nvSpPr>
              <p:cNvPr id="8" name="Rectangle 7">
                <a:extLst>
                  <a:ext uri="{FF2B5EF4-FFF2-40B4-BE49-F238E27FC236}">
                    <a16:creationId xmlns:a16="http://schemas.microsoft.com/office/drawing/2014/main" id="{574A642D-2509-4858-8386-BD03B39083E1}"/>
                  </a:ext>
                </a:extLst>
              </p:cNvPr>
              <p:cNvSpPr>
                <a:spLocks noRot="1" noChangeAspect="1" noMove="1" noResize="1" noEditPoints="1" noAdjustHandles="1" noChangeArrowheads="1" noChangeShapeType="1" noTextEdit="1"/>
              </p:cNvSpPr>
              <p:nvPr/>
            </p:nvSpPr>
            <p:spPr>
              <a:xfrm>
                <a:off x="388620" y="1702842"/>
                <a:ext cx="11414760" cy="1015663"/>
              </a:xfrm>
              <a:prstGeom prst="rect">
                <a:avLst/>
              </a:prstGeom>
              <a:blipFill>
                <a:blip r:embed="rId4"/>
                <a:stretch>
                  <a:fillRect r="-427" b="-4790"/>
                </a:stretch>
              </a:blipFill>
            </p:spPr>
            <p:txBody>
              <a:bodyPr/>
              <a:lstStyle/>
              <a:p>
                <a:r>
                  <a:rPr lang="fr-FR">
                    <a:noFill/>
                  </a:rPr>
                  <a:t> </a:t>
                </a:r>
              </a:p>
            </p:txBody>
          </p:sp>
        </mc:Fallback>
      </mc:AlternateContent>
      <p:pic>
        <p:nvPicPr>
          <p:cNvPr id="2050" name="Picture 2" descr="C: g(n) &#10;ne ">
            <a:extLst>
              <a:ext uri="{FF2B5EF4-FFF2-40B4-BE49-F238E27FC236}">
                <a16:creationId xmlns:a16="http://schemas.microsoft.com/office/drawing/2014/main" id="{C58A19A3-E2F8-4F8E-B5AC-EA7164F4E08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514725" y="2840583"/>
            <a:ext cx="5162550" cy="35062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CF407AC-4D18-4589-83CF-1911DB86FE27}"/>
                  </a:ext>
                </a:extLst>
              </p:cNvPr>
              <p:cNvSpPr/>
              <p:nvPr/>
            </p:nvSpPr>
            <p:spPr>
              <a:xfrm>
                <a:off x="388620" y="6520125"/>
                <a:ext cx="3996543" cy="502766"/>
              </a:xfrm>
              <a:prstGeom prst="rect">
                <a:avLst/>
              </a:prstGeom>
            </p:spPr>
            <p:txBody>
              <a:bodyPr wrap="non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Propriété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14:m>
                  <m:oMath xmlns:m="http://schemas.openxmlformats.org/officeDocument/2006/math">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m:t>
                    </m:r>
                    <m:r>
                      <m:rPr>
                        <m:sty m:val="p"/>
                      </m:rPr>
                      <a:rPr kumimoji="0" lang="fr-FR" sz="2000" b="0" i="0"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Θ</m:t>
                    </m:r>
                    <m:d>
                      <m:dPr>
                        <m:ctrlP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𝑔</m:t>
                        </m:r>
                      </m:e>
                    </m:d>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𝑔</m:t>
                    </m:r>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m:t>
                    </m:r>
                    <m:r>
                      <m:rPr>
                        <m:sty m:val="p"/>
                      </m:rPr>
                      <a:rPr kumimoji="0" lang="fr-FR" sz="2000" b="0" i="0"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Θ</m:t>
                    </m:r>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a:ln>
                          <a:noFill/>
                        </a:ln>
                        <a:solidFill>
                          <a:srgbClr val="878787">
                            <a:lumMod val="75000"/>
                          </a:srgbClr>
                        </a:solidFill>
                        <a:effectLst/>
                        <a:uLnTx/>
                        <a:uFillTx/>
                        <a:latin typeface="Cambria Math" panose="02040503050406030204" pitchFamily="18" charset="0"/>
                        <a:ea typeface="+mn-ea"/>
                        <a:cs typeface="+mn-cs"/>
                      </a:rPr>
                      <m:t>)</m:t>
                    </m:r>
                  </m:oMath>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p:txBody>
          </p:sp>
        </mc:Choice>
        <mc:Fallback xmlns="">
          <p:sp>
            <p:nvSpPr>
              <p:cNvPr id="3" name="Rectangle 2">
                <a:extLst>
                  <a:ext uri="{FF2B5EF4-FFF2-40B4-BE49-F238E27FC236}">
                    <a16:creationId xmlns:a16="http://schemas.microsoft.com/office/drawing/2014/main" id="{ACF407AC-4D18-4589-83CF-1911DB86FE27}"/>
                  </a:ext>
                </a:extLst>
              </p:cNvPr>
              <p:cNvSpPr>
                <a:spLocks noRot="1" noChangeAspect="1" noMove="1" noResize="1" noEditPoints="1" noAdjustHandles="1" noChangeArrowheads="1" noChangeShapeType="1" noTextEdit="1"/>
              </p:cNvSpPr>
              <p:nvPr/>
            </p:nvSpPr>
            <p:spPr>
              <a:xfrm>
                <a:off x="388620" y="6520125"/>
                <a:ext cx="3996543" cy="502766"/>
              </a:xfrm>
              <a:prstGeom prst="rect">
                <a:avLst/>
              </a:prstGeom>
              <a:blipFill>
                <a:blip r:embed="rId6"/>
                <a:stretch>
                  <a:fillRect b="-21951"/>
                </a:stretch>
              </a:blipFill>
            </p:spPr>
            <p:txBody>
              <a:bodyPr/>
              <a:lstStyle/>
              <a:p>
                <a:r>
                  <a:rPr lang="fr-FR">
                    <a:noFill/>
                  </a:rPr>
                  <a:t> </a:t>
                </a:r>
              </a:p>
            </p:txBody>
          </p:sp>
        </mc:Fallback>
      </mc:AlternateContent>
    </p:spTree>
    <p:extLst>
      <p:ext uri="{BB962C8B-B14F-4D97-AF65-F5344CB8AC3E}">
        <p14:creationId xmlns:p14="http://schemas.microsoft.com/office/powerpoint/2010/main" val="4250202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DD3D687F-E367-C29E-6068-05347774D61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itle 1"/>
              <p:cNvSpPr>
                <a:spLocks noGrp="1"/>
              </p:cNvSpPr>
              <p:nvPr>
                <p:ph type="ctrTitle"/>
              </p:nvPr>
            </p:nvSpPr>
            <p:spPr/>
            <p:txBody>
              <a:bodyPr/>
              <a:lstStyle/>
              <a:p>
                <a:pPr algn="l"/>
                <a:r>
                  <a:rPr lang="fr-FR" dirty="0">
                    <a:latin typeface="Titillium Lt" panose="00000400000000000000" pitchFamily="50" charset="0"/>
                  </a:rPr>
                  <a:t>Notations</a:t>
                </a:r>
                <a:r>
                  <a:rPr lang="fr-FR" noProof="0" dirty="0">
                    <a:latin typeface="Titillium Lt" panose="00000400000000000000" pitchFamily="50" charset="0"/>
                  </a:rPr>
                  <a:t> </a:t>
                </a:r>
                <a14:m>
                  <m:oMath xmlns:m="http://schemas.openxmlformats.org/officeDocument/2006/math">
                    <m:r>
                      <m:rPr>
                        <m:sty m:val="p"/>
                      </m:rPr>
                      <a:rPr lang="fr-FR" b="0" i="0" noProof="0" smtClean="0">
                        <a:latin typeface="Cambria Math" panose="02040503050406030204" pitchFamily="18" charset="0"/>
                      </a:rPr>
                      <m:t>Ω</m:t>
                    </m:r>
                  </m:oMath>
                </a14:m>
                <a:r>
                  <a:rPr lang="fr-FR" noProof="0" dirty="0">
                    <a:latin typeface="Titillium Lt" panose="00000400000000000000" pitchFamily="50" charset="0"/>
                  </a:rPr>
                  <a:t> et </a:t>
                </a:r>
                <a14:m>
                  <m:oMath xmlns:m="http://schemas.openxmlformats.org/officeDocument/2006/math">
                    <m:r>
                      <m:rPr>
                        <m:sty m:val="p"/>
                      </m:rPr>
                      <a:rPr lang="fr-FR" b="0" i="0" noProof="0" smtClean="0">
                        <a:latin typeface="Cambria Math" panose="02040503050406030204" pitchFamily="18" charset="0"/>
                      </a:rPr>
                      <m:t>Θ</m:t>
                    </m:r>
                  </m:oMath>
                </a14:m>
                <a:endParaRPr lang="fr-FR" noProof="0" dirty="0">
                  <a:latin typeface="Titillium Lt" panose="00000400000000000000" pitchFamily="50" charset="0"/>
                </a:endParaRPr>
              </a:p>
            </p:txBody>
          </p:sp>
        </mc:Choice>
        <mc:Fallback xmlns="">
          <p:sp>
            <p:nvSpPr>
              <p:cNvPr id="2" name="Title 1"/>
              <p:cNvSpPr>
                <a:spLocks noGrp="1" noRot="1" noChangeAspect="1" noMove="1" noResize="1" noEditPoints="1" noAdjustHandles="1" noChangeArrowheads="1" noChangeShapeType="1" noTextEdit="1"/>
              </p:cNvSpPr>
              <p:nvPr>
                <p:ph type="ctrTitle"/>
              </p:nvPr>
            </p:nvSpPr>
            <p:spPr>
              <a:blipFill>
                <a:blip r:embed="rId3"/>
                <a:stretch>
                  <a:fillRect l="-2333" b="-29252"/>
                </a:stretch>
              </a:blipFill>
            </p:spPr>
            <p:txBody>
              <a:bodyPr/>
              <a:lstStyle/>
              <a:p>
                <a:r>
                  <a:rPr lang="fr-FR">
                    <a:noFill/>
                  </a:rPr>
                  <a:t> </a:t>
                </a:r>
              </a:p>
            </p:txBody>
          </p:sp>
        </mc:Fallback>
      </mc:AlternateContent>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55</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74A642D-2509-4858-8386-BD03B39083E1}"/>
                  </a:ext>
                </a:extLst>
              </p:cNvPr>
              <p:cNvSpPr/>
              <p:nvPr/>
            </p:nvSpPr>
            <p:spPr>
              <a:xfrm>
                <a:off x="388620" y="1702842"/>
                <a:ext cx="11414760" cy="5032147"/>
              </a:xfrm>
              <a:prstGeom prst="rect">
                <a:avLst/>
              </a:prstGeom>
            </p:spPr>
            <p:txBody>
              <a:bodyPr wrap="square">
                <a:spAutoFit/>
              </a:bodyPr>
              <a:lstStyle/>
              <a:p>
                <a:pPr marL="525441" lvl="0" indent="-342900" defTabSz="914309">
                  <a:lnSpc>
                    <a:spcPct val="150000"/>
                  </a:lnSpc>
                  <a:buFont typeface="Wingdings" panose="05000000000000000000" pitchFamily="2" charset="2"/>
                  <a:buChar char="§"/>
                  <a:defRPr/>
                </a:pPr>
                <a:r>
                  <a:rPr lang="fr-FR" sz="2000" dirty="0">
                    <a:solidFill>
                      <a:schemeClr val="accent2">
                        <a:lumMod val="75000"/>
                      </a:schemeClr>
                    </a:solidFill>
                    <a:latin typeface="Titillium" panose="00000500000000000000" pitchFamily="50" charset="0"/>
                  </a:rPr>
                  <a:t>Connaître un </a:t>
                </a:r>
                <a:r>
                  <a:rPr lang="fr-FR" sz="2000" i="1" dirty="0">
                    <a:solidFill>
                      <a:schemeClr val="accent2">
                        <a:lumMod val="75000"/>
                      </a:schemeClr>
                    </a:solidFill>
                    <a:latin typeface="Titillium" panose="00000500000000000000" pitchFamily="50" charset="0"/>
                  </a:rPr>
                  <a:t>O</a:t>
                </a:r>
                <a:r>
                  <a:rPr lang="fr-FR" sz="2000" dirty="0">
                    <a:solidFill>
                      <a:schemeClr val="accent2">
                        <a:lumMod val="75000"/>
                      </a:schemeClr>
                    </a:solidFill>
                    <a:latin typeface="Titillium" panose="00000500000000000000" pitchFamily="50" charset="0"/>
                  </a:rPr>
                  <a:t> (borne supérieure) permet de s’</a:t>
                </a:r>
                <a:r>
                  <a:rPr lang="fr-FR" sz="2000" dirty="0">
                    <a:latin typeface="Titillium" panose="00000500000000000000" pitchFamily="50" charset="0"/>
                  </a:rPr>
                  <a:t>assurer que le temps d’exécution ne sera pas plus grand</a:t>
                </a:r>
                <a:r>
                  <a:rPr lang="fr-FR" sz="2000" dirty="0">
                    <a:solidFill>
                      <a:schemeClr val="accent2">
                        <a:lumMod val="75000"/>
                      </a:schemeClr>
                    </a:solidFill>
                    <a:latin typeface="Titillium" panose="00000500000000000000" pitchFamily="50" charset="0"/>
                  </a:rPr>
                  <a:t> ; permet aussi de </a:t>
                </a:r>
                <a:r>
                  <a:rPr lang="fr-FR" sz="2000" dirty="0">
                    <a:latin typeface="Titillium" panose="00000500000000000000" pitchFamily="50" charset="0"/>
                  </a:rPr>
                  <a:t>montrer qu’un algorithme est meilleur qu’un autre</a:t>
                </a:r>
                <a:r>
                  <a:rPr lang="fr-FR" sz="2000" dirty="0">
                    <a:solidFill>
                      <a:schemeClr val="accent2">
                        <a:lumMod val="75000"/>
                      </a:schemeClr>
                    </a:solidFill>
                    <a:latin typeface="Titillium" panose="00000500000000000000" pitchFamily="50" charset="0"/>
                  </a:rPr>
                  <a:t> : si on fait baisser la borne supérieure, on a trouvé un algorithme plus efficace</a:t>
                </a:r>
              </a:p>
              <a:p>
                <a:pPr marL="182541" lvl="0" defTabSz="914309">
                  <a:lnSpc>
                    <a:spcPct val="150000"/>
                  </a:lnSpc>
                  <a:defRPr/>
                </a:pPr>
                <a:endParaRPr lang="fr-FR" sz="2000" dirty="0">
                  <a:solidFill>
                    <a:schemeClr val="accent2">
                      <a:lumMod val="75000"/>
                    </a:schemeClr>
                  </a:solidFill>
                  <a:latin typeface="Titillium" panose="00000500000000000000" pitchFamily="50" charset="0"/>
                </a:endParaRPr>
              </a:p>
              <a:p>
                <a:pPr marL="525441" lvl="0" indent="-342900" defTabSz="914309">
                  <a:lnSpc>
                    <a:spcPct val="150000"/>
                  </a:lnSpc>
                  <a:buFont typeface="Wingdings" panose="05000000000000000000" pitchFamily="2" charset="2"/>
                  <a:buChar char="§"/>
                  <a:defRPr/>
                </a:pPr>
                <a:r>
                  <a:rPr lang="fr-FR" sz="2000" dirty="0">
                    <a:solidFill>
                      <a:schemeClr val="accent2">
                        <a:lumMod val="75000"/>
                      </a:schemeClr>
                    </a:solidFill>
                    <a:latin typeface="Titillium" panose="00000500000000000000" pitchFamily="50" charset="0"/>
                  </a:rPr>
                  <a:t>Connaître un </a:t>
                </a:r>
                <a14:m>
                  <m:oMath xmlns:m="http://schemas.openxmlformats.org/officeDocument/2006/math">
                    <m:r>
                      <m:rPr>
                        <m:sty m:val="p"/>
                      </m:rPr>
                      <a:rPr lang="fr-FR" sz="2000" b="0" i="0" dirty="0" smtClean="0">
                        <a:solidFill>
                          <a:schemeClr val="accent2">
                            <a:lumMod val="75000"/>
                          </a:schemeClr>
                        </a:solidFill>
                        <a:latin typeface="Cambria Math" panose="02040503050406030204" pitchFamily="18" charset="0"/>
                      </a:rPr>
                      <m:t>Ω</m:t>
                    </m:r>
                  </m:oMath>
                </a14:m>
                <a:r>
                  <a:rPr lang="fr-FR" sz="2000" dirty="0">
                    <a:solidFill>
                      <a:schemeClr val="accent2">
                        <a:lumMod val="75000"/>
                      </a:schemeClr>
                    </a:solidFill>
                    <a:latin typeface="Titillium" panose="00000500000000000000" pitchFamily="50" charset="0"/>
                  </a:rPr>
                  <a:t> (borne inférieure) permet de </a:t>
                </a:r>
                <a:r>
                  <a:rPr lang="fr-FR" sz="2000" dirty="0">
                    <a:latin typeface="Titillium" panose="00000500000000000000" pitchFamily="50" charset="0"/>
                  </a:rPr>
                  <a:t>montrer qu’on ne peut pas faire mieux</a:t>
                </a:r>
              </a:p>
              <a:p>
                <a:pPr marL="182541" lvl="0" defTabSz="914309">
                  <a:lnSpc>
                    <a:spcPct val="150000"/>
                  </a:lnSpc>
                  <a:defRPr/>
                </a:pPr>
                <a:r>
                  <a:rPr lang="fr-FR" sz="2000" dirty="0">
                    <a:solidFill>
                      <a:srgbClr val="FBA41F"/>
                    </a:solidFill>
                  </a:rPr>
                  <a:t>💡 </a:t>
                </a:r>
                <a:r>
                  <a:rPr lang="fr-FR" sz="2000" dirty="0">
                    <a:solidFill>
                      <a:schemeClr val="accent2">
                        <a:lumMod val="75000"/>
                      </a:schemeClr>
                    </a:solidFill>
                    <a:latin typeface="Titillium" panose="00000500000000000000" pitchFamily="50" charset="0"/>
                  </a:rPr>
                  <a:t>Permet également de s’assurer qu’un problème est réellement difficile =&gt; très utile dans certains cas, notamment pour les algorithmes relatifs au chiffrage des données.</a:t>
                </a:r>
              </a:p>
              <a:p>
                <a:pPr marL="182541" lvl="0" defTabSz="914309">
                  <a:lnSpc>
                    <a:spcPct val="150000"/>
                  </a:lnSpc>
                  <a:defRPr/>
                </a:pPr>
                <a:endParaRPr lang="fr-FR" sz="2000" dirty="0">
                  <a:solidFill>
                    <a:schemeClr val="accent2">
                      <a:lumMod val="75000"/>
                    </a:schemeClr>
                  </a:solidFill>
                  <a:latin typeface="Titillium" panose="00000500000000000000" pitchFamily="50" charset="0"/>
                </a:endParaRPr>
              </a:p>
              <a:p>
                <a:pPr marL="182541" lvl="0" defTabSz="914309">
                  <a:lnSpc>
                    <a:spcPct val="150000"/>
                  </a:lnSpc>
                  <a:defRPr/>
                </a:pPr>
                <a:r>
                  <a:rPr lang="fr-FR" sz="2000" dirty="0">
                    <a:solidFill>
                      <a:schemeClr val="bg2"/>
                    </a:solidFill>
                    <a:latin typeface="Titillium" panose="00000500000000000000" pitchFamily="50" charset="0"/>
                  </a:rPr>
                  <a:t>Exemple : </a:t>
                </a:r>
                <a:r>
                  <a:rPr lang="fr-FR" sz="2000" dirty="0">
                    <a:solidFill>
                      <a:schemeClr val="accent2">
                        <a:lumMod val="75000"/>
                      </a:schemeClr>
                    </a:solidFill>
                    <a:latin typeface="Titillium" panose="00000500000000000000" pitchFamily="50" charset="0"/>
                  </a:rPr>
                  <a:t>les échanges sur Internet reposent sur l’hypothèse que factoriser un entier est un problème difficile… mais on ne l’a toujours pas prouvé !</a:t>
                </a:r>
              </a:p>
              <a:p>
                <a:pPr marL="182541" lvl="0" defTabSz="914309">
                  <a:lnSpc>
                    <a:spcPct val="150000"/>
                  </a:lnSpc>
                  <a:defRPr/>
                </a:pPr>
                <a:r>
                  <a:rPr lang="fr-FR" sz="1400" dirty="0">
                    <a:solidFill>
                      <a:schemeClr val="accent2">
                        <a:lumMod val="75000"/>
                      </a:schemeClr>
                    </a:solidFill>
                    <a:latin typeface="Titillium" panose="00000500000000000000" pitchFamily="50" charset="0"/>
                  </a:rPr>
                  <a:t>(Pour reprendre le jargon qui va suivre, on n’a ni prouvé qu’il est polynomial, ni qu’il est NP-complet…)</a:t>
                </a:r>
              </a:p>
            </p:txBody>
          </p:sp>
        </mc:Choice>
        <mc:Fallback xmlns="">
          <p:sp>
            <p:nvSpPr>
              <p:cNvPr id="8" name="Rectangle 7">
                <a:extLst>
                  <a:ext uri="{FF2B5EF4-FFF2-40B4-BE49-F238E27FC236}">
                    <a16:creationId xmlns:a16="http://schemas.microsoft.com/office/drawing/2014/main" id="{574A642D-2509-4858-8386-BD03B39083E1}"/>
                  </a:ext>
                </a:extLst>
              </p:cNvPr>
              <p:cNvSpPr>
                <a:spLocks noRot="1" noChangeAspect="1" noMove="1" noResize="1" noEditPoints="1" noAdjustHandles="1" noChangeArrowheads="1" noChangeShapeType="1" noTextEdit="1"/>
              </p:cNvSpPr>
              <p:nvPr/>
            </p:nvSpPr>
            <p:spPr>
              <a:xfrm>
                <a:off x="388620" y="1702842"/>
                <a:ext cx="11414760" cy="5032147"/>
              </a:xfrm>
              <a:prstGeom prst="rect">
                <a:avLst/>
              </a:prstGeom>
              <a:blipFill>
                <a:blip r:embed="rId4"/>
                <a:stretch>
                  <a:fillRect r="-855"/>
                </a:stretch>
              </a:blipFill>
            </p:spPr>
            <p:txBody>
              <a:bodyPr/>
              <a:lstStyle/>
              <a:p>
                <a:r>
                  <a:rPr lang="fr-FR">
                    <a:noFill/>
                  </a:rPr>
                  <a:t> </a:t>
                </a:r>
              </a:p>
            </p:txBody>
          </p:sp>
        </mc:Fallback>
      </mc:AlternateContent>
    </p:spTree>
    <p:extLst>
      <p:ext uri="{BB962C8B-B14F-4D97-AF65-F5344CB8AC3E}">
        <p14:creationId xmlns:p14="http://schemas.microsoft.com/office/powerpoint/2010/main" val="7632953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B231FFDD-0981-6EC7-954F-60C33F70AE8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Liens avec les limites</a:t>
            </a:r>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56</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74A642D-2509-4858-8386-BD03B39083E1}"/>
                  </a:ext>
                </a:extLst>
              </p:cNvPr>
              <p:cNvSpPr/>
              <p:nvPr/>
            </p:nvSpPr>
            <p:spPr>
              <a:xfrm>
                <a:off x="388620" y="1702842"/>
                <a:ext cx="11414760" cy="3741602"/>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Il n’est pas toujours facile de déterminer les constantes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𝑐</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et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𝑛</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des définitions précédentes. Les propriétés suivantes permettent d’éviter cette recherche :</a:t>
                </a:r>
              </a:p>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Propriétés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si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𝑓</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et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𝑔</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admettent des limites et</a:t>
                </a:r>
              </a:p>
              <a:p>
                <a:pPr marL="982596" marR="0" lvl="1" indent="-342900" algn="l" defTabSz="914309"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si</a:t>
                </a:r>
                <a14:m>
                  <m:oMath xmlns:m="http://schemas.openxmlformats.org/officeDocument/2006/math">
                    <m:func>
                      <m:funcPr>
                        <m:ctrlP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ctrlPr>
                      </m:funcPr>
                      <m:fName>
                        <m:limLow>
                          <m:limLowPr>
                            <m:ctrlP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ctrlPr>
                          </m:limLowPr>
                          <m:e>
                            <m:r>
                              <m:rPr>
                                <m:sty m:val="p"/>
                              </m:rPr>
                              <a:rPr kumimoji="0" lang="fr-FR" sz="2000" b="0" i="0"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lim</m:t>
                            </m:r>
                          </m:e>
                          <m:lim>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lim>
                        </m:limLow>
                      </m:fName>
                      <m:e>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𝑔</m:t>
                        </m:r>
                      </m:e>
                    </m:func>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0</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alors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𝑂</m:t>
                    </m:r>
                    <m:d>
                      <m:dPr>
                        <m:ctrlP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𝑔</m:t>
                        </m:r>
                      </m:e>
                    </m:d>
                  </m:oMath>
                </a14:m>
                <a:endPar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982596" marR="0" lvl="1" indent="-342900" algn="l" defTabSz="914309"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si </a:t>
                </a:r>
                <a14:m>
                  <m:oMath xmlns:m="http://schemas.openxmlformats.org/officeDocument/2006/math">
                    <m:func>
                      <m:funcPr>
                        <m:ctrlP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ctrlPr>
                      </m:funcPr>
                      <m:fName>
                        <m:limLow>
                          <m:limLowPr>
                            <m:ctrlP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ctrlPr>
                          </m:limLowPr>
                          <m:e>
                            <m:r>
                              <m:rPr>
                                <m:sty m:val="p"/>
                              </m:rPr>
                              <a:rPr kumimoji="0" lang="fr-FR" sz="2000" b="0" i="0"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lim</m:t>
                            </m:r>
                          </m:e>
                          <m:lim>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lim>
                        </m:limLow>
                      </m:fName>
                      <m:e>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𝑔</m:t>
                        </m:r>
                      </m:e>
                    </m:func>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alors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 =</m:t>
                    </m:r>
                    <m:r>
                      <m:rPr>
                        <m:sty m:val="p"/>
                      </m:rPr>
                      <a:rPr kumimoji="0" lang="fr-FR" sz="2000" b="0" i="0"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Ω</m:t>
                    </m:r>
                    <m:d>
                      <m:dPr>
                        <m:ctrlP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𝑔</m:t>
                        </m:r>
                      </m:e>
                    </m:d>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p>
              <a:p>
                <a:pPr marL="982596" marR="0" lvl="1" indent="-342900" algn="l" defTabSz="914309"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si</a:t>
                </a:r>
                <a:r>
                  <a:rPr kumimoji="0" lang="fr-FR" sz="2000" b="0" i="0" u="none" strike="noStrike" kern="1200" cap="none" spc="0" normalizeH="0" baseline="0" noProof="0" dirty="0">
                    <a:ln>
                      <a:noFill/>
                    </a:ln>
                    <a:solidFill>
                      <a:srgbClr val="878787">
                        <a:lumMod val="75000"/>
                      </a:srgbClr>
                    </a:solidFill>
                    <a:effectLst/>
                    <a:uLnTx/>
                    <a:uFillTx/>
                    <a:latin typeface="Calibri" panose="020F0502020204030204"/>
                    <a:ea typeface="+mn-ea"/>
                    <a:cs typeface="+mn-cs"/>
                  </a:rPr>
                  <a:t> </a:t>
                </a:r>
                <a14:m>
                  <m:oMath xmlns:m="http://schemas.openxmlformats.org/officeDocument/2006/math">
                    <m:func>
                      <m:funcPr>
                        <m:ctrlP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ctrlPr>
                      </m:funcPr>
                      <m:fName>
                        <m:limLow>
                          <m:limLowPr>
                            <m:ctrlP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ctrlPr>
                          </m:limLowPr>
                          <m:e>
                            <m:r>
                              <m:rPr>
                                <m:sty m:val="p"/>
                              </m:rPr>
                              <a:rPr kumimoji="0" lang="fr-FR" sz="2000" b="0" i="0"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lim</m:t>
                            </m:r>
                          </m:e>
                          <m:lim>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𝑛</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lim>
                        </m:limLow>
                      </m:fName>
                      <m:e>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𝑔</m:t>
                        </m:r>
                      </m:e>
                    </m:func>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𝑐</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&gt;0</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alors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𝑓</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r>
                      <m:rPr>
                        <m:sty m:val="p"/>
                      </m:rPr>
                      <a:rPr kumimoji="0" lang="fr-FR" sz="2000" b="0" i="0"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Θ</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𝑔</m:t>
                    </m:r>
                    <m:r>
                      <a:rPr kumimoji="0" lang="fr-FR" sz="2000" b="0" i="1" u="none" strike="noStrike" kern="1200" cap="none" spc="0" normalizeH="0" baseline="0" noProof="0" dirty="0">
                        <a:ln>
                          <a:noFill/>
                        </a:ln>
                        <a:solidFill>
                          <a:srgbClr val="878787">
                            <a:lumMod val="75000"/>
                          </a:srgbClr>
                        </a:solidFill>
                        <a:effectLst/>
                        <a:uLnTx/>
                        <a:uFillTx/>
                        <a:latin typeface="Cambria Math" panose="02040503050406030204" pitchFamily="18" charset="0"/>
                        <a:ea typeface="+mn-ea"/>
                        <a:cs typeface="+mn-cs"/>
                      </a:rPr>
                      <m:t>)</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(et donc aussi </a:t>
                </a:r>
                <a14:m>
                  <m:oMath xmlns:m="http://schemas.openxmlformats.org/officeDocument/2006/math">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𝑂</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𝑔</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et </a:t>
                </a:r>
                <a14:m>
                  <m:oMath xmlns:m="http://schemas.openxmlformats.org/officeDocument/2006/math">
                    <m:r>
                      <m:rPr>
                        <m:sty m:val="p"/>
                      </m:rPr>
                      <a:rPr kumimoji="0" lang="el-GR" sz="2000" b="0" i="0"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Ω</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𝑔</m:t>
                    </m:r>
                    <m:r>
                      <a:rPr kumimoji="0" lang="fr-FR" sz="20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oMath>
                </a14:m>
                <a:r>
                  <a:rPr kumimoji="0" lang="fr-FR" sz="2000" b="0" i="0" u="none" strike="noStrike" kern="1200" cap="none" spc="0" normalizeH="0" baseline="0" noProof="0" dirty="0">
                    <a:ln>
                      <a:noFill/>
                    </a:ln>
                    <a:solidFill>
                      <a:srgbClr val="878787">
                        <a:lumMod val="75000"/>
                      </a:srgbClr>
                    </a:solidFill>
                    <a:effectLst/>
                    <a:uLnTx/>
                    <a:uFillTx/>
                    <a:latin typeface="Calibri" panose="020F0502020204030204" pitchFamily="34" charset="0"/>
                    <a:ea typeface="+mn-ea"/>
                    <a:cs typeface="+mn-cs"/>
                  </a:rPr>
                  <a:t>)</a:t>
                </a: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p:txBody>
          </p:sp>
        </mc:Choice>
        <mc:Fallback xmlns="">
          <p:sp>
            <p:nvSpPr>
              <p:cNvPr id="8" name="Rectangle 7">
                <a:extLst>
                  <a:ext uri="{FF2B5EF4-FFF2-40B4-BE49-F238E27FC236}">
                    <a16:creationId xmlns:a16="http://schemas.microsoft.com/office/drawing/2014/main" id="{574A642D-2509-4858-8386-BD03B39083E1}"/>
                  </a:ext>
                </a:extLst>
              </p:cNvPr>
              <p:cNvSpPr>
                <a:spLocks noRot="1" noChangeAspect="1" noMove="1" noResize="1" noEditPoints="1" noAdjustHandles="1" noChangeArrowheads="1" noChangeShapeType="1" noTextEdit="1"/>
              </p:cNvSpPr>
              <p:nvPr/>
            </p:nvSpPr>
            <p:spPr>
              <a:xfrm>
                <a:off x="388620" y="1702842"/>
                <a:ext cx="11414760" cy="3741602"/>
              </a:xfrm>
              <a:prstGeom prst="rect">
                <a:avLst/>
              </a:prstGeom>
              <a:blipFill>
                <a:blip r:embed="rId3"/>
                <a:stretch>
                  <a:fillRect/>
                </a:stretch>
              </a:blipFill>
            </p:spPr>
            <p:txBody>
              <a:bodyPr/>
              <a:lstStyle/>
              <a:p>
                <a:r>
                  <a:rPr lang="fr-FR">
                    <a:noFill/>
                  </a:rPr>
                  <a:t> </a:t>
                </a:r>
              </a:p>
            </p:txBody>
          </p:sp>
        </mc:Fallback>
      </mc:AlternateContent>
      <p:sp>
        <p:nvSpPr>
          <p:cNvPr id="3" name="ZoneTexte 2"/>
          <p:cNvSpPr txBox="1"/>
          <p:nvPr/>
        </p:nvSpPr>
        <p:spPr>
          <a:xfrm>
            <a:off x="7455318" y="3742863"/>
            <a:ext cx="3422091" cy="369332"/>
          </a:xfrm>
          <a:prstGeom prst="rect">
            <a:avLst/>
          </a:prstGeom>
          <a:noFill/>
        </p:spPr>
        <p:txBody>
          <a:bodyPr wrap="none" rtlCol="0">
            <a:spAutoFit/>
          </a:bodyPr>
          <a:lstStyle/>
          <a:p>
            <a:r>
              <a:rPr lang="fr-FR" dirty="0"/>
              <a:t>plutôt o(…), mais donc O(…) aussi</a:t>
            </a:r>
          </a:p>
        </p:txBody>
      </p:sp>
      <p:sp>
        <p:nvSpPr>
          <p:cNvPr id="7" name="ZoneTexte 6"/>
          <p:cNvSpPr txBox="1"/>
          <p:nvPr/>
        </p:nvSpPr>
        <p:spPr>
          <a:xfrm>
            <a:off x="7455318" y="4286080"/>
            <a:ext cx="3356368" cy="369332"/>
          </a:xfrm>
          <a:prstGeom prst="rect">
            <a:avLst/>
          </a:prstGeom>
          <a:noFill/>
        </p:spPr>
        <p:txBody>
          <a:bodyPr wrap="none" rtlCol="0">
            <a:spAutoFit/>
          </a:bodyPr>
          <a:lstStyle/>
          <a:p>
            <a:r>
              <a:rPr lang="fr-FR" dirty="0"/>
              <a:t>plutôt </a:t>
            </a:r>
            <a:r>
              <a:rPr lang="el-GR" dirty="0"/>
              <a:t>ω</a:t>
            </a:r>
            <a:r>
              <a:rPr lang="fr-FR" dirty="0"/>
              <a:t>(…), mais donc </a:t>
            </a:r>
            <a:r>
              <a:rPr lang="el-GR" dirty="0">
                <a:latin typeface="Calibri" panose="020F0502020204030204" pitchFamily="34" charset="0"/>
                <a:cs typeface="Calibri" panose="020F0502020204030204" pitchFamily="34" charset="0"/>
              </a:rPr>
              <a:t>Ω</a:t>
            </a:r>
            <a:r>
              <a:rPr lang="fr-FR" dirty="0"/>
              <a:t>(…) aussi</a:t>
            </a:r>
          </a:p>
        </p:txBody>
      </p:sp>
    </p:spTree>
    <p:extLst>
      <p:ext uri="{BB962C8B-B14F-4D97-AF65-F5344CB8AC3E}">
        <p14:creationId xmlns:p14="http://schemas.microsoft.com/office/powerpoint/2010/main" val="2619953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6CCF6FAE-A231-4BAB-C0D7-12EC8695968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Classes de complexité</a:t>
            </a:r>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57</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74A642D-2509-4858-8386-BD03B39083E1}"/>
                  </a:ext>
                </a:extLst>
              </p:cNvPr>
              <p:cNvSpPr/>
              <p:nvPr/>
            </p:nvSpPr>
            <p:spPr>
              <a:xfrm>
                <a:off x="388620" y="1702842"/>
                <a:ext cx="11414760" cy="4842416"/>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Regrouper les problèmes par difficulté</a:t>
                </a:r>
              </a:p>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Classe P : problèmes résolubles en temps </a:t>
                </a:r>
                <a:r>
                  <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polynomial</a:t>
                </a: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Classe EXP : problèmes qui nécessitent un temps </a:t>
                </a:r>
                <a:r>
                  <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exponentiel</a:t>
                </a: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Classe NP : problèmes pour lesquels on peut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vérifier</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une solution</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en temps polynomial</a:t>
                </a:r>
              </a:p>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Prop. : </a:t>
                </a:r>
                <a14:m>
                  <m:oMath xmlns:m="http://schemas.openxmlformats.org/officeDocument/2006/math">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𝑃</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m:t>
                    </m:r>
                    <m:r>
                      <a:rPr kumimoji="0" lang="fr-FR" sz="2000" b="0" i="1" u="none" strike="noStrike" kern="1200" cap="none" spc="0" normalizeH="0" baseline="0" noProof="0" smtClean="0">
                        <a:ln>
                          <a:noFill/>
                        </a:ln>
                        <a:solidFill>
                          <a:srgbClr val="E74E3E"/>
                        </a:solidFill>
                        <a:effectLst/>
                        <a:uLnTx/>
                        <a:uFillTx/>
                        <a:latin typeface="Cambria Math" panose="02040503050406030204" pitchFamily="18" charset="0"/>
                        <a:ea typeface="+mn-ea"/>
                        <a:cs typeface="+mn-cs"/>
                      </a:rPr>
                      <m:t>𝑁𝑃</m:t>
                    </m:r>
                  </m:oMath>
                </a14:m>
                <a:endPar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800" b="1"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a:t>
                </a:r>
                <a:r>
                  <a:rPr kumimoji="0" lang="fr-FR" sz="2000" b="0" i="0" u="none" strike="noStrike" kern="1200" cap="none" spc="0" normalizeH="0" baseline="0" noProof="0" dirty="0">
                    <a:ln>
                      <a:noFill/>
                    </a:ln>
                    <a:solidFill>
                      <a:srgbClr val="E74E3E"/>
                    </a:solidFill>
                    <a:effectLst/>
                    <a:uLnTx/>
                    <a:uFillTx/>
                    <a:latin typeface="Calibri" panose="020F0502020204030204"/>
                    <a:ea typeface="+mn-ea"/>
                    <a:cs typeface="+mn-cs"/>
                  </a:rPr>
                  <a:t>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NP</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ne signifie </a:t>
                </a: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pas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 Non Polynomial », mais «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Non déterministe* Polynomial</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Une Machine de Turing est non déterministe quand elle peut avoir </a:t>
                </a:r>
                <a:r>
                  <a:rPr kumimoji="0" lang="fr-FR" sz="16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plusieurs</a:t>
                </a:r>
                <a:r>
                  <a:rPr kumimoji="0" lang="fr-FR" sz="16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transitions activables, pour un état donné</a:t>
                </a:r>
              </a:p>
            </p:txBody>
          </p:sp>
        </mc:Choice>
        <mc:Fallback xmlns="">
          <p:sp>
            <p:nvSpPr>
              <p:cNvPr id="8" name="Rectangle 7">
                <a:extLst>
                  <a:ext uri="{FF2B5EF4-FFF2-40B4-BE49-F238E27FC236}">
                    <a16:creationId xmlns:a16="http://schemas.microsoft.com/office/drawing/2014/main" id="{574A642D-2509-4858-8386-BD03B39083E1}"/>
                  </a:ext>
                </a:extLst>
              </p:cNvPr>
              <p:cNvSpPr>
                <a:spLocks noRot="1" noChangeAspect="1" noMove="1" noResize="1" noEditPoints="1" noAdjustHandles="1" noChangeArrowheads="1" noChangeShapeType="1" noTextEdit="1"/>
              </p:cNvSpPr>
              <p:nvPr/>
            </p:nvSpPr>
            <p:spPr>
              <a:xfrm>
                <a:off x="388620" y="1702842"/>
                <a:ext cx="11414760" cy="4842416"/>
              </a:xfrm>
              <a:prstGeom prst="rect">
                <a:avLst/>
              </a:prstGeom>
              <a:blipFill>
                <a:blip r:embed="rId3"/>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33494676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eur droit 7">
            <a:extLst>
              <a:ext uri="{FF2B5EF4-FFF2-40B4-BE49-F238E27FC236}">
                <a16:creationId xmlns:a16="http://schemas.microsoft.com/office/drawing/2014/main" id="{E5AC04D9-05E4-109E-AF44-45A471EDCEA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963938" y="119285"/>
            <a:ext cx="10495559" cy="900747"/>
          </a:xfrm>
        </p:spPr>
        <p:txBody>
          <a:bodyPr/>
          <a:lstStyle/>
          <a:p>
            <a:pPr algn="l"/>
            <a:r>
              <a:rPr lang="fr-FR" noProof="0" dirty="0">
                <a:latin typeface="Titillium Lt" panose="00000400000000000000" pitchFamily="50" charset="0"/>
              </a:rPr>
              <a:t>Résoudre un problème vs vérifier une solution</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58</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414760" cy="365934"/>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25000" noProof="0" dirty="0">
              <a:ln>
                <a:noFill/>
              </a:ln>
              <a:solidFill>
                <a:srgbClr val="878787">
                  <a:lumMod val="75000"/>
                </a:srgbClr>
              </a:solidFill>
              <a:effectLst/>
              <a:uLnTx/>
              <a:uFillTx/>
              <a:latin typeface="Titillium" panose="00000500000000000000" pitchFamily="50" charset="0"/>
              <a:ea typeface="+mn-ea"/>
              <a:cs typeface="+mn-cs"/>
            </a:endParaRPr>
          </a:p>
        </p:txBody>
      </p:sp>
      <p:sp>
        <p:nvSpPr>
          <p:cNvPr id="7" name="Rectangle 6">
            <a:extLst>
              <a:ext uri="{FF2B5EF4-FFF2-40B4-BE49-F238E27FC236}">
                <a16:creationId xmlns:a16="http://schemas.microsoft.com/office/drawing/2014/main" id="{0D1BBEA2-5437-49C5-905A-226E8523355B}"/>
              </a:ext>
            </a:extLst>
          </p:cNvPr>
          <p:cNvSpPr/>
          <p:nvPr/>
        </p:nvSpPr>
        <p:spPr>
          <a:xfrm>
            <a:off x="350520" y="1263588"/>
            <a:ext cx="11841479" cy="1938992"/>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Pour un certain nombre de </a:t>
            </a:r>
            <a:r>
              <a:rPr kumimoji="0" lang="fr-FR" sz="2000" b="0" i="0" u="none" strike="noStrike" kern="1200" cap="none" spc="0" normalizeH="0" baseline="0" noProof="0" dirty="0" err="1">
                <a:ln>
                  <a:noFill/>
                </a:ln>
                <a:solidFill>
                  <a:srgbClr val="878787">
                    <a:lumMod val="75000"/>
                  </a:srgbClr>
                </a:solidFill>
                <a:effectLst/>
                <a:uLnTx/>
                <a:uFillTx/>
                <a:latin typeface="Titillium" panose="00000500000000000000" pitchFamily="50" charset="0"/>
                <a:ea typeface="+mn-ea"/>
                <a:cs typeface="+mn-cs"/>
              </a:rPr>
              <a:t>pbs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il </a:t>
            </a:r>
            <a:r>
              <a:rPr kumimoji="0" lang="fr-FR" sz="2000" b="1"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semble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beaucoup plus facile de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vérifier</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une solution que de les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résoudre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Trier une liste de nombres vs. vérifier qu’elle est triée</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Factoriser des entiers : 29 132 236 559 = 101 411 x 287 269</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Résoudre un sudoku vs. vérifier que la grille est correctement remplie</a:t>
            </a:r>
          </a:p>
        </p:txBody>
      </p:sp>
      <p:pic>
        <p:nvPicPr>
          <p:cNvPr id="4" name="Image 3">
            <a:extLst>
              <a:ext uri="{FF2B5EF4-FFF2-40B4-BE49-F238E27FC236}">
                <a16:creationId xmlns:a16="http://schemas.microsoft.com/office/drawing/2014/main" id="{11DA2431-8385-440F-AB83-D4B8DE1C7020}"/>
              </a:ext>
            </a:extLst>
          </p:cNvPr>
          <p:cNvPicPr>
            <a:picLocks noChangeAspect="1"/>
          </p:cNvPicPr>
          <p:nvPr/>
        </p:nvPicPr>
        <p:blipFill>
          <a:blip r:embed="rId3"/>
          <a:stretch>
            <a:fillRect/>
          </a:stretch>
        </p:blipFill>
        <p:spPr>
          <a:xfrm>
            <a:off x="4551475" y="3205626"/>
            <a:ext cx="3089049" cy="3089049"/>
          </a:xfrm>
          <a:prstGeom prst="rect">
            <a:avLst/>
          </a:prstGeom>
        </p:spPr>
      </p:pic>
      <p:pic>
        <p:nvPicPr>
          <p:cNvPr id="5" name="Image 4">
            <a:extLst>
              <a:ext uri="{FF2B5EF4-FFF2-40B4-BE49-F238E27FC236}">
                <a16:creationId xmlns:a16="http://schemas.microsoft.com/office/drawing/2014/main" id="{9E1FC115-EF16-4E82-BDD5-5DA4751852E9}"/>
              </a:ext>
            </a:extLst>
          </p:cNvPr>
          <p:cNvPicPr>
            <a:picLocks noChangeAspect="1"/>
          </p:cNvPicPr>
          <p:nvPr/>
        </p:nvPicPr>
        <p:blipFill>
          <a:blip r:embed="rId4"/>
          <a:stretch>
            <a:fillRect/>
          </a:stretch>
        </p:blipFill>
        <p:spPr>
          <a:xfrm>
            <a:off x="4544899" y="3208575"/>
            <a:ext cx="3095625" cy="3086100"/>
          </a:xfrm>
          <a:prstGeom prst="rect">
            <a:avLst/>
          </a:prstGeom>
        </p:spPr>
      </p:pic>
      <p:sp>
        <p:nvSpPr>
          <p:cNvPr id="3" name="ZoneTexte 2"/>
          <p:cNvSpPr txBox="1"/>
          <p:nvPr/>
        </p:nvSpPr>
        <p:spPr>
          <a:xfrm>
            <a:off x="496582" y="6437376"/>
            <a:ext cx="11192257" cy="400110"/>
          </a:xfrm>
          <a:prstGeom prst="rect">
            <a:avLst/>
          </a:prstGeom>
          <a:noFill/>
        </p:spPr>
        <p:txBody>
          <a:bodyPr wrap="square" rtlCol="0">
            <a:spAutoFit/>
          </a:bodyPr>
          <a:lstStyle/>
          <a:p>
            <a:r>
              <a:rPr lang="fr-FR" sz="2000" dirty="0">
                <a:solidFill>
                  <a:schemeClr val="accent2">
                    <a:lumMod val="75000"/>
                  </a:schemeClr>
                </a:solidFill>
                <a:latin typeface="Titillium" panose="00000500000000000000" pitchFamily="50" charset="0"/>
              </a:rPr>
              <a:t>On appelle </a:t>
            </a:r>
            <a:r>
              <a:rPr lang="fr-FR" sz="2000" dirty="0">
                <a:latin typeface="Titillium" panose="00000500000000000000" pitchFamily="50" charset="0"/>
              </a:rPr>
              <a:t>NP</a:t>
            </a:r>
            <a:r>
              <a:rPr lang="fr-FR" sz="2000" dirty="0">
                <a:solidFill>
                  <a:schemeClr val="accent2">
                    <a:lumMod val="75000"/>
                  </a:schemeClr>
                </a:solidFill>
                <a:latin typeface="Titillium" panose="00000500000000000000" pitchFamily="50" charset="0"/>
              </a:rPr>
              <a:t> la classe des problèmes pour lesquels on peut </a:t>
            </a:r>
            <a:r>
              <a:rPr lang="fr-FR" sz="2000" b="1" dirty="0">
                <a:latin typeface="Titillium" panose="00000500000000000000" pitchFamily="50" charset="0"/>
              </a:rPr>
              <a:t>vérifier</a:t>
            </a:r>
            <a:r>
              <a:rPr lang="fr-FR" sz="2000" dirty="0">
                <a:solidFill>
                  <a:schemeClr val="accent2">
                    <a:lumMod val="75000"/>
                  </a:schemeClr>
                </a:solidFill>
                <a:latin typeface="Titillium" panose="00000500000000000000" pitchFamily="50" charset="0"/>
              </a:rPr>
              <a:t> une solution en temps polynomial</a:t>
            </a:r>
          </a:p>
        </p:txBody>
      </p:sp>
    </p:spTree>
    <p:extLst>
      <p:ext uri="{BB962C8B-B14F-4D97-AF65-F5344CB8AC3E}">
        <p14:creationId xmlns:p14="http://schemas.microsoft.com/office/powerpoint/2010/main" val="238478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B2CE7F48-E36B-C40E-39F9-7FE9E353931D}"/>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Classes de complexité</a:t>
            </a:r>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59</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pic>
        <p:nvPicPr>
          <p:cNvPr id="4" name="Image 3">
            <a:extLst>
              <a:ext uri="{FF2B5EF4-FFF2-40B4-BE49-F238E27FC236}">
                <a16:creationId xmlns:a16="http://schemas.microsoft.com/office/drawing/2014/main" id="{E0CC2966-1546-4A2E-ADD8-018B81AC3B8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00375" y="1743075"/>
            <a:ext cx="6191250" cy="4133850"/>
          </a:xfrm>
          <a:prstGeom prst="rect">
            <a:avLst/>
          </a:prstGeom>
        </p:spPr>
      </p:pic>
    </p:spTree>
    <p:extLst>
      <p:ext uri="{BB962C8B-B14F-4D97-AF65-F5344CB8AC3E}">
        <p14:creationId xmlns:p14="http://schemas.microsoft.com/office/powerpoint/2010/main" val="4248622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3C987AA5-A6AD-CA24-BC20-1E007EDC06B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Qu’est-ce qu’un calcul ?</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6</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613893"/>
            <a:ext cx="11414760" cy="1887761"/>
          </a:xfrm>
          <a:prstGeom prst="rect">
            <a:avLst/>
          </a:prstGeom>
        </p:spPr>
        <p:txBody>
          <a:bodyPr wrap="square">
            <a:spAutoFit/>
          </a:bodyPr>
          <a:lstStyle/>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A partir de 1624 ; XIX</a:t>
            </a:r>
            <a:r>
              <a:rPr kumimoji="0" lang="fr-FR" sz="2000" b="0" i="0" u="none" strike="noStrike" kern="1200" cap="none" spc="0" normalizeH="0" baseline="30000" noProof="0" dirty="0">
                <a:ln>
                  <a:noFill/>
                </a:ln>
                <a:solidFill>
                  <a:srgbClr val="878787">
                    <a:lumMod val="75000"/>
                  </a:srgbClr>
                </a:solidFill>
                <a:effectLst/>
                <a:uLnTx/>
                <a:uFillTx/>
                <a:latin typeface="Titillium" panose="00000500000000000000" pitchFamily="50" charset="0"/>
                <a:ea typeface="+mn-ea"/>
                <a:cs typeface="+mn-cs"/>
              </a:rPr>
              <a:t>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siècle – 1970’s : les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règles à calculer</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Opérations élémentaires</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Extraction de racines, logarithmes…</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Fonctions trigonométriques</a:t>
            </a:r>
          </a:p>
        </p:txBody>
      </p:sp>
      <p:pic>
        <p:nvPicPr>
          <p:cNvPr id="4" name="Image 3">
            <a:extLst>
              <a:ext uri="{FF2B5EF4-FFF2-40B4-BE49-F238E27FC236}">
                <a16:creationId xmlns:a16="http://schemas.microsoft.com/office/drawing/2014/main" id="{8C3369F0-7C27-4304-BE6F-645F35C3B934}"/>
              </a:ext>
            </a:extLst>
          </p:cNvPr>
          <p:cNvPicPr>
            <a:picLocks noChangeAspect="1"/>
          </p:cNvPicPr>
          <p:nvPr/>
        </p:nvPicPr>
        <p:blipFill>
          <a:blip r:embed="rId3"/>
          <a:stretch>
            <a:fillRect/>
          </a:stretch>
        </p:blipFill>
        <p:spPr>
          <a:xfrm>
            <a:off x="1042030" y="3810000"/>
            <a:ext cx="10107939" cy="2918667"/>
          </a:xfrm>
          <a:prstGeom prst="rect">
            <a:avLst/>
          </a:prstGeom>
        </p:spPr>
      </p:pic>
    </p:spTree>
    <p:extLst>
      <p:ext uri="{BB962C8B-B14F-4D97-AF65-F5344CB8AC3E}">
        <p14:creationId xmlns:p14="http://schemas.microsoft.com/office/powerpoint/2010/main" val="2251617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ABECB8AB-5A30-D783-3CD5-F73BF422092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P vs NP</a:t>
            </a:r>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60</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74A642D-2509-4858-8386-BD03B39083E1}"/>
                  </a:ext>
                </a:extLst>
              </p:cNvPr>
              <p:cNvSpPr/>
              <p:nvPr/>
            </p:nvSpPr>
            <p:spPr>
              <a:xfrm>
                <a:off x="388620" y="1702842"/>
                <a:ext cx="11414760" cy="3693319"/>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Prop. : </a:t>
                </a:r>
                <a14:m>
                  <m:oMath xmlns:m="http://schemas.openxmlformats.org/officeDocument/2006/math">
                    <m:r>
                      <a:rPr kumimoji="0" lang="fr-FR" sz="2000" b="0" i="1" u="none" strike="noStrike" kern="1200" cap="none" spc="0" normalizeH="0" baseline="0" noProof="0">
                        <a:ln>
                          <a:noFill/>
                        </a:ln>
                        <a:solidFill>
                          <a:srgbClr val="E74E3E"/>
                        </a:solidFill>
                        <a:effectLst/>
                        <a:uLnTx/>
                        <a:uFillTx/>
                        <a:latin typeface="Cambria Math" panose="02040503050406030204" pitchFamily="18" charset="0"/>
                        <a:ea typeface="+mn-ea"/>
                        <a:cs typeface="+mn-cs"/>
                      </a:rPr>
                      <m:t>𝑃</m:t>
                    </m:r>
                    <m:r>
                      <a:rPr kumimoji="0" lang="fr-FR" sz="2000" b="0" i="1" u="none" strike="noStrike" kern="1200" cap="none" spc="0" normalizeH="0" baseline="0" noProof="0">
                        <a:ln>
                          <a:noFill/>
                        </a:ln>
                        <a:solidFill>
                          <a:srgbClr val="E74E3E"/>
                        </a:solidFill>
                        <a:effectLst/>
                        <a:uLnTx/>
                        <a:uFillTx/>
                        <a:latin typeface="Cambria Math" panose="02040503050406030204" pitchFamily="18" charset="0"/>
                        <a:ea typeface="+mn-ea"/>
                        <a:cs typeface="+mn-cs"/>
                      </a:rPr>
                      <m:t>⊆</m:t>
                    </m:r>
                    <m:r>
                      <a:rPr kumimoji="0" lang="fr-FR" sz="2000" b="0" i="1" u="none" strike="noStrike" kern="1200" cap="none" spc="0" normalizeH="0" baseline="0" noProof="0">
                        <a:ln>
                          <a:noFill/>
                        </a:ln>
                        <a:solidFill>
                          <a:srgbClr val="E74E3E"/>
                        </a:solidFill>
                        <a:effectLst/>
                        <a:uLnTx/>
                        <a:uFillTx/>
                        <a:latin typeface="Cambria Math" panose="02040503050406030204" pitchFamily="18" charset="0"/>
                        <a:ea typeface="+mn-ea"/>
                        <a:cs typeface="+mn-cs"/>
                      </a:rPr>
                      <m:t>𝑁𝑃</m:t>
                    </m:r>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mais…</a:t>
                </a:r>
              </a:p>
              <a:p>
                <a:pPr marL="182541" marR="0" lvl="0" indent="0" algn="ctr" defTabSz="914309" rtl="0" eaLnBrk="1" fontAlgn="auto" latinLnBrk="0" hangingPunct="1">
                  <a:lnSpc>
                    <a:spcPct val="15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Est-ce que P = NP</a:t>
                </a:r>
                <a:r>
                  <a:rPr kumimoji="0" lang="fr-FR" sz="36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r>
                  <a:rPr kumimoji="0" lang="fr-FR" sz="36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a:t>
                </a:r>
              </a:p>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Fait partie des </a:t>
                </a:r>
                <a:r>
                  <a:rPr kumimoji="0" lang="fr-FR" sz="2000" b="0" i="0" u="none" strike="noStrike" kern="1200" cap="none" spc="0" normalizeH="0" baseline="0" noProof="0" dirty="0">
                    <a:ln>
                      <a:noFill/>
                    </a:ln>
                    <a:solidFill>
                      <a:srgbClr val="3CBDDC"/>
                    </a:solidFill>
                    <a:effectLst/>
                    <a:uLnTx/>
                    <a:uFillTx/>
                    <a:latin typeface="Titillium" panose="00000500000000000000" pitchFamily="50" charset="0"/>
                    <a:ea typeface="+mn-ea"/>
                    <a:cs typeface="+mn-cs"/>
                    <a:hlinkClick r:id="rId3">
                      <a:extLst>
                        <a:ext uri="{A12FA001-AC4F-418D-AE19-62706E023703}">
                          <ahyp:hlinkClr xmlns:ahyp="http://schemas.microsoft.com/office/drawing/2018/hyperlinkcolor" val="tx"/>
                        </a:ext>
                      </a:extLst>
                    </a:hlinkClick>
                  </a:rPr>
                  <a:t>7 Problèmes du millénaire</a:t>
                </a:r>
                <a:r>
                  <a:rPr kumimoji="0" lang="fr-FR" sz="2000" b="0" i="0"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 : 1 Million $ pour chacun !</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Equivalent « XXIe siècle » des 23 problèmes de Hilbert</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Un seul résolu en 2023 : la </a:t>
                </a:r>
                <a:r>
                  <a:rPr kumimoji="0" lang="fr-FR" sz="2000" b="0" i="1" u="none" strike="noStrike" kern="1200" cap="none" spc="0" normalizeH="0" baseline="0" noProof="0" dirty="0">
                    <a:ln>
                      <a:noFill/>
                    </a:ln>
                    <a:solidFill>
                      <a:srgbClr val="1CBB9F"/>
                    </a:solidFill>
                    <a:effectLst/>
                    <a:uLnTx/>
                    <a:uFillTx/>
                    <a:latin typeface="Titillium" panose="00000500000000000000" pitchFamily="50" charset="0"/>
                    <a:ea typeface="+mn-ea"/>
                    <a:cs typeface="+mn-cs"/>
                  </a:rPr>
                  <a:t>conjecture de Poincaré</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r>
                  <a:rPr kumimoji="0" lang="fr-FR" sz="2000" b="0" i="0" u="none" strike="noStrike" kern="1200" cap="none" spc="0" normalizeH="0" baseline="0" noProof="0" dirty="0" err="1">
                    <a:ln>
                      <a:noFill/>
                    </a:ln>
                    <a:solidFill>
                      <a:srgbClr val="878787">
                        <a:lumMod val="75000"/>
                      </a:srgbClr>
                    </a:solidFill>
                    <a:effectLst/>
                    <a:uLnTx/>
                    <a:uFillTx/>
                    <a:latin typeface="Titillium" panose="00000500000000000000" pitchFamily="50" charset="0"/>
                    <a:ea typeface="+mn-ea"/>
                    <a:cs typeface="+mn-cs"/>
                  </a:rPr>
                  <a:t>Perelman</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2003)</a:t>
                </a: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p>
            </p:txBody>
          </p:sp>
        </mc:Choice>
        <mc:Fallback xmlns="">
          <p:sp>
            <p:nvSpPr>
              <p:cNvPr id="8" name="Rectangle 7">
                <a:extLst>
                  <a:ext uri="{FF2B5EF4-FFF2-40B4-BE49-F238E27FC236}">
                    <a16:creationId xmlns:a16="http://schemas.microsoft.com/office/drawing/2014/main" id="{574A642D-2509-4858-8386-BD03B39083E1}"/>
                  </a:ext>
                </a:extLst>
              </p:cNvPr>
              <p:cNvSpPr>
                <a:spLocks noRot="1" noChangeAspect="1" noMove="1" noResize="1" noEditPoints="1" noAdjustHandles="1" noChangeArrowheads="1" noChangeShapeType="1" noTextEdit="1"/>
              </p:cNvSpPr>
              <p:nvPr/>
            </p:nvSpPr>
            <p:spPr>
              <a:xfrm>
                <a:off x="388620" y="1702842"/>
                <a:ext cx="11414760" cy="3693319"/>
              </a:xfrm>
              <a:prstGeom prst="rect">
                <a:avLst/>
              </a:prstGeom>
              <a:blipFill>
                <a:blip r:embed="rId4"/>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3134291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07644C1F-D010-A63E-0E3C-54433734AE2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P vs NP</a:t>
            </a:r>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61</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pic>
        <p:nvPicPr>
          <p:cNvPr id="19458" name="Picture 2">
            <a:extLst>
              <a:ext uri="{FF2B5EF4-FFF2-40B4-BE49-F238E27FC236}">
                <a16:creationId xmlns:a16="http://schemas.microsoft.com/office/drawing/2014/main" id="{F08FE327-CF83-4918-9B31-AA4214AE9B0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69956" y="1207326"/>
            <a:ext cx="9252087" cy="520534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A96EDFC3-E752-4FD8-B2EB-5D2A162876CE}"/>
              </a:ext>
            </a:extLst>
          </p:cNvPr>
          <p:cNvSpPr txBox="1"/>
          <p:nvPr/>
        </p:nvSpPr>
        <p:spPr>
          <a:xfrm>
            <a:off x="3097069" y="6599968"/>
            <a:ext cx="6165727" cy="369332"/>
          </a:xfrm>
          <a:prstGeom prst="rect">
            <a:avLst/>
          </a:prstGeom>
          <a:noFill/>
        </p:spPr>
        <p:txBody>
          <a:bodyPr wrap="none" rtlCol="0">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kumimoji="0" lang="fr-FR" sz="18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Sondage réalisé auprès de mathématiciens  (cf. </a:t>
            </a:r>
            <a:r>
              <a:rPr lang="fr-FR" i="1" dirty="0" err="1">
                <a:solidFill>
                  <a:srgbClr val="878787">
                    <a:lumMod val="75000"/>
                  </a:srgbClr>
                </a:solidFill>
                <a:latin typeface="Titillium" panose="00000500000000000000" pitchFamily="50" charset="0"/>
              </a:rPr>
              <a:t>ScienceEtonnante</a:t>
            </a:r>
            <a:r>
              <a:rPr lang="fr-FR" i="1" dirty="0">
                <a:solidFill>
                  <a:srgbClr val="878787">
                    <a:lumMod val="75000"/>
                  </a:srgbClr>
                </a:solidFill>
                <a:latin typeface="Titillium" panose="00000500000000000000" pitchFamily="50" charset="0"/>
              </a:rPr>
              <a:t>)</a:t>
            </a:r>
            <a:endParaRPr kumimoji="0" lang="fr-FR" sz="18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p:txBody>
      </p:sp>
    </p:spTree>
    <p:extLst>
      <p:ext uri="{BB962C8B-B14F-4D97-AF65-F5344CB8AC3E}">
        <p14:creationId xmlns:p14="http://schemas.microsoft.com/office/powerpoint/2010/main" val="25954080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0F2B6B4A-64B6-7ABA-0018-1FD78B66524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panose="00000500000000000000" pitchFamily="50" charset="0"/>
              </a:rPr>
              <a:t>Problèmes NP-complets</a:t>
            </a:r>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62</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574A642D-2509-4858-8386-BD03B39083E1}"/>
                  </a:ext>
                </a:extLst>
              </p:cNvPr>
              <p:cNvSpPr/>
              <p:nvPr/>
            </p:nvSpPr>
            <p:spPr>
              <a:xfrm>
                <a:off x="388620" y="1702842"/>
                <a:ext cx="11414760" cy="5170646"/>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Thm. (Cook, Levin, 1971) :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dans la classe NP, il existe des problèmes « plus difficiles que les autres » : les problèmes </a:t>
                </a: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NP-complets :</a:t>
                </a:r>
              </a:p>
              <a:p>
                <a:pPr marL="182541" marR="0" lvl="0" indent="0" algn="ctr" defTabSz="914309" rtl="0" eaLnBrk="1" fontAlgn="auto" latinLnBrk="0" hangingPunct="1">
                  <a:lnSpc>
                    <a:spcPct val="150000"/>
                  </a:lnSpc>
                  <a:spcBef>
                    <a:spcPts val="0"/>
                  </a:spcBef>
                  <a:spcAft>
                    <a:spcPts val="0"/>
                  </a:spcAft>
                  <a:buClrTx/>
                  <a:buSzTx/>
                  <a:buFontTx/>
                  <a:buNone/>
                  <a:tabLst/>
                  <a:defRPr/>
                </a:pPr>
                <a:endPar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ctr" defTabSz="914309" rtl="0" eaLnBrk="1" fontAlgn="auto" latinLnBrk="0" hangingPunct="1">
                  <a:lnSpc>
                    <a:spcPct val="150000"/>
                  </a:lnSpc>
                  <a:spcBef>
                    <a:spcPts val="0"/>
                  </a:spcBef>
                  <a:spcAft>
                    <a:spcPts val="0"/>
                  </a:spcAft>
                  <a:buClrTx/>
                  <a:buSzTx/>
                  <a:buFontTx/>
                  <a:buNone/>
                  <a:tabLst/>
                  <a:defRPr/>
                </a:pP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N’importe quel problème de la classe NP peut être « transformé » en l’un de ces problèmes</a:t>
                </a:r>
              </a:p>
              <a:p>
                <a:pPr marL="182541" marR="0" lvl="0" indent="0" algn="ctr"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FBA41F"/>
                  </a:solidFill>
                  <a:effectLst/>
                  <a:uLnTx/>
                  <a:uFillTx/>
                  <a:latin typeface="Calibri" panose="020F0502020204030204"/>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FBA41F"/>
                    </a:solidFill>
                    <a:effectLst/>
                    <a:uLnTx/>
                    <a:uFillTx/>
                    <a:latin typeface="Calibri" panose="020F0502020204030204"/>
                    <a:ea typeface="+mn-ea"/>
                    <a:cs typeface="+mn-cs"/>
                  </a:rPr>
                  <a:t>💡</a:t>
                </a:r>
                <a:r>
                  <a:rPr kumimoji="0" lang="fr-FR" sz="2000" b="0" i="0" u="none" strike="noStrike" kern="1200" cap="none" spc="0" normalizeH="0" baseline="0" noProof="0" dirty="0">
                    <a:ln>
                      <a:noFill/>
                    </a:ln>
                    <a:solidFill>
                      <a:srgbClr val="E74E3E"/>
                    </a:solidFill>
                    <a:effectLst/>
                    <a:uLnTx/>
                    <a:uFillTx/>
                    <a:latin typeface="Calibri" panose="020F0502020204030204"/>
                    <a:ea typeface="+mn-ea"/>
                    <a:cs typeface="+mn-cs"/>
                  </a:rPr>
                  <a:t>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Si quelqu’un trouve un algorithme polynomial pour </a:t>
                </a:r>
                <a:r>
                  <a:rPr kumimoji="0" lang="fr-FR" sz="2000" b="1" i="0" u="sng"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un</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de ces problèmes, alors automatiquement on a un algorithme polynomial pour </a:t>
                </a:r>
                <a:r>
                  <a:rPr kumimoji="0" lang="fr-FR" sz="2000" b="1" i="0" u="sng"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tous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ces problèmes</a:t>
                </a:r>
                <a:endPar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chemeClr val="bg2"/>
                    </a:solidFill>
                    <a:effectLst/>
                    <a:uLnTx/>
                    <a:uFillTx/>
                    <a:latin typeface="Titillium" panose="00000500000000000000" pitchFamily="50" charset="0"/>
                    <a:ea typeface="+mn-ea"/>
                    <a:cs typeface="+mn-cs"/>
                  </a:rPr>
                  <a:t>Exemple : </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3-SAT : peut-on donner des valeurs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vrai</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ou </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faux</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à chaque </a:t>
                </a:r>
                <a14:m>
                  <m:oMath xmlns:m="http://schemas.openxmlformats.org/officeDocument/2006/math">
                    <m:sSub>
                      <m:sSub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𝑣</m:t>
                        </m:r>
                      </m:e>
                      <m: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𝑖</m:t>
                        </m:r>
                      </m:sub>
                    </m:sSub>
                  </m:oMath>
                </a14:m>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de sorte qu’une formule de ce type soit vraie :</a:t>
                </a:r>
              </a:p>
              <a:p>
                <a:pPr marL="182541" marR="0" lvl="0" indent="0" algn="l" defTabSz="914309"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dPr>
                        <m:e>
                          <m:sSub>
                            <m:sSub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𝑣</m:t>
                              </m:r>
                            </m:e>
                            <m: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1</m:t>
                              </m:r>
                            </m:sub>
                          </m:s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sSub>
                            <m:sSub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𝑣</m:t>
                              </m:r>
                            </m:e>
                            <m: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sub>
                          </m:s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sSub>
                            <m:sSub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𝑣</m:t>
                              </m:r>
                            </m:e>
                            <m: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3</m:t>
                              </m:r>
                            </m:sub>
                          </m:sSub>
                        </m:e>
                      </m:d>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d>
                        <m:d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sSub>
                            <m:sSub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𝑣</m:t>
                              </m:r>
                            </m:e>
                            <m: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1</m:t>
                              </m:r>
                            </m:sub>
                          </m:s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sSub>
                            <m:sSub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𝑣</m:t>
                              </m:r>
                            </m:e>
                            <m: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sub>
                          </m:s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sSub>
                            <m:sSub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bPr>
                            <m:e>
                              <m:r>
                                <m:rPr>
                                  <m:sty m:val="p"/>
                                </m:r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v</m:t>
                              </m:r>
                            </m:e>
                            <m: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4</m:t>
                              </m:r>
                            </m:sub>
                          </m:sSub>
                        </m:e>
                      </m:d>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d>
                        <m:d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d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sSub>
                            <m:sSub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𝑣</m:t>
                              </m:r>
                            </m:e>
                            <m: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1</m:t>
                              </m:r>
                            </m:sub>
                          </m:s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sSub>
                            <m:sSub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𝑣</m:t>
                              </m:r>
                            </m:e>
                            <m: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2</m:t>
                              </m:r>
                            </m:sub>
                          </m:s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sSub>
                            <m:sSub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𝑣</m:t>
                              </m:r>
                            </m:e>
                            <m: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5</m:t>
                              </m:r>
                            </m:sub>
                          </m:sSub>
                        </m:e>
                      </m:d>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sSub>
                        <m:sSub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𝑣</m:t>
                          </m:r>
                        </m:e>
                        <m: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3</m:t>
                          </m:r>
                        </m:sub>
                      </m:s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sSub>
                        <m:sSub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𝑣</m:t>
                          </m:r>
                        </m:e>
                        <m: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4</m:t>
                          </m:r>
                        </m:sub>
                      </m:s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sSub>
                        <m:sSubPr>
                          <m:ctrlP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𝑣</m:t>
                          </m:r>
                        </m:e>
                        <m: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5</m:t>
                          </m:r>
                        </m:sub>
                      </m:sSub>
                      <m:r>
                        <a:rPr kumimoji="0" lang="fr-FR" sz="2000" b="0" i="1" u="none" strike="noStrike" kern="1200" cap="none" spc="0" normalizeH="0" baseline="0" noProof="0" smtClean="0">
                          <a:ln>
                            <a:noFill/>
                          </a:ln>
                          <a:solidFill>
                            <a:srgbClr val="878787">
                              <a:lumMod val="75000"/>
                            </a:srgbClr>
                          </a:solidFill>
                          <a:effectLst/>
                          <a:uLnTx/>
                          <a:uFillTx/>
                          <a:latin typeface="Cambria Math" panose="02040503050406030204" pitchFamily="18" charset="0"/>
                          <a:ea typeface="+mn-ea"/>
                          <a:cs typeface="+mn-cs"/>
                        </a:rPr>
                        <m:t>)</m:t>
                      </m:r>
                    </m:oMath>
                  </m:oMathPara>
                </a14:m>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p:txBody>
          </p:sp>
        </mc:Choice>
        <mc:Fallback>
          <p:sp>
            <p:nvSpPr>
              <p:cNvPr id="8" name="Rectangle 7">
                <a:extLst>
                  <a:ext uri="{FF2B5EF4-FFF2-40B4-BE49-F238E27FC236}">
                    <a16:creationId xmlns:a16="http://schemas.microsoft.com/office/drawing/2014/main" id="{574A642D-2509-4858-8386-BD03B39083E1}"/>
                  </a:ext>
                </a:extLst>
              </p:cNvPr>
              <p:cNvSpPr>
                <a:spLocks noRot="1" noChangeAspect="1" noMove="1" noResize="1" noEditPoints="1" noAdjustHandles="1" noChangeArrowheads="1" noChangeShapeType="1" noTextEdit="1"/>
              </p:cNvSpPr>
              <p:nvPr/>
            </p:nvSpPr>
            <p:spPr>
              <a:xfrm>
                <a:off x="388620" y="1702842"/>
                <a:ext cx="11414760" cy="5170646"/>
              </a:xfrm>
              <a:prstGeom prst="rect">
                <a:avLst/>
              </a:prstGeom>
              <a:blipFill>
                <a:blip r:embed="rId3"/>
                <a:stretch>
                  <a:fillRect r="-534"/>
                </a:stretch>
              </a:blipFill>
            </p:spPr>
            <p:txBody>
              <a:bodyPr/>
              <a:lstStyle/>
              <a:p>
                <a:r>
                  <a:rPr lang="fr-FR">
                    <a:noFill/>
                  </a:rPr>
                  <a:t> </a:t>
                </a:r>
              </a:p>
            </p:txBody>
          </p:sp>
        </mc:Fallback>
      </mc:AlternateContent>
    </p:spTree>
    <p:extLst>
      <p:ext uri="{BB962C8B-B14F-4D97-AF65-F5344CB8AC3E}">
        <p14:creationId xmlns:p14="http://schemas.microsoft.com/office/powerpoint/2010/main" val="21464875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7DB15058-FBD6-010C-CD0D-99931507CFC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panose="00000500000000000000" pitchFamily="50" charset="0"/>
              </a:rPr>
              <a:t>Réduction polynomiale</a:t>
            </a:r>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63</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574A642D-2509-4858-8386-BD03B39083E1}"/>
                  </a:ext>
                </a:extLst>
              </p:cNvPr>
              <p:cNvSpPr/>
              <p:nvPr/>
            </p:nvSpPr>
            <p:spPr>
              <a:xfrm>
                <a:off x="388620" y="1702842"/>
                <a:ext cx="11414760" cy="3549754"/>
              </a:xfrm>
              <a:prstGeom prst="rect">
                <a:avLst/>
              </a:prstGeom>
            </p:spPr>
            <p:txBody>
              <a:bodyPr wrap="square">
                <a:spAutoFit/>
              </a:bodyPr>
              <a:lstStyle/>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Exemple : réduction de Independent Set vers 3-SAT</a:t>
                </a:r>
              </a:p>
              <a:p>
                <a:pPr marL="182541" marR="0" lvl="0" indent="0" algn="ctr" defTabSz="914309"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 (</m:t>
                      </m:r>
                      <m:sSub>
                        <m:sSubPr>
                          <m:ctrlP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𝑥</m:t>
                          </m:r>
                        </m:e>
                        <m:sub>
                          <m: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1</m:t>
                          </m:r>
                        </m:sub>
                      </m:sSub>
                      <m: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 ∨ ¬</m:t>
                      </m:r>
                      <m:sSub>
                        <m:sSubPr>
                          <m:ctrlP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𝑥</m:t>
                          </m:r>
                        </m:e>
                        <m:sub>
                          <m: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2</m:t>
                          </m:r>
                        </m:sub>
                      </m:sSub>
                      <m: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 ∨ ¬</m:t>
                      </m:r>
                      <m:sSub>
                        <m:sSubPr>
                          <m:ctrlP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𝑥</m:t>
                          </m:r>
                        </m:e>
                        <m:sub>
                          <m: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3</m:t>
                          </m:r>
                        </m:sub>
                      </m:sSub>
                      <m: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 ∧ (</m:t>
                      </m:r>
                      <m:sSub>
                        <m:sSubPr>
                          <m:ctrlP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𝑥</m:t>
                          </m:r>
                        </m:e>
                        <m:sub>
                          <m: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1</m:t>
                          </m:r>
                        </m:sub>
                      </m:sSub>
                      <m: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 ∨ </m:t>
                      </m:r>
                      <m:sSub>
                        <m:sSubPr>
                          <m:ctrlP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𝑥</m:t>
                          </m:r>
                        </m:e>
                        <m:sub>
                          <m: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2</m:t>
                          </m:r>
                        </m:sub>
                      </m:sSub>
                      <m: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 ∨ </m:t>
                      </m:r>
                      <m:sSub>
                        <m:sSubPr>
                          <m:ctrlP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ctrlPr>
                        </m:sSubPr>
                        <m:e>
                          <m: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𝑥</m:t>
                          </m:r>
                        </m:e>
                        <m:sub>
                          <m: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4</m:t>
                          </m:r>
                        </m:sub>
                      </m:sSub>
                      <m:r>
                        <a:rPr kumimoji="0" lang="fr-FR" sz="2800" b="0" i="1" u="none" strike="noStrike" kern="1200" cap="none" spc="0" normalizeH="0" baseline="0" noProof="0" dirty="0" smtClean="0">
                          <a:ln>
                            <a:noFill/>
                          </a:ln>
                          <a:solidFill>
                            <a:srgbClr val="878787">
                              <a:lumMod val="75000"/>
                            </a:srgbClr>
                          </a:solidFill>
                          <a:effectLst/>
                          <a:uLnTx/>
                          <a:uFillTx/>
                          <a:latin typeface="Cambria Math" panose="02040503050406030204" pitchFamily="18" charset="0"/>
                          <a:ea typeface="+mn-ea"/>
                          <a:cs typeface="+mn-cs"/>
                        </a:rPr>
                        <m:t>)</m:t>
                      </m:r>
                    </m:oMath>
                  </m:oMathPara>
                </a14:m>
                <a:endParaRPr kumimoji="0" lang="fr-FR" sz="28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endParaRPr lang="fr-FR" sz="2000" dirty="0">
                  <a:solidFill>
                    <a:srgbClr val="878787">
                      <a:lumMod val="75000"/>
                    </a:srgbClr>
                  </a:solidFill>
                  <a:latin typeface="Titillium" panose="00000500000000000000" pitchFamily="50" charset="0"/>
                </a:endParaRPr>
              </a:p>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endParaRPr lang="fr-FR" sz="2000" dirty="0">
                  <a:solidFill>
                    <a:srgbClr val="878787">
                      <a:lumMod val="75000"/>
                    </a:srgbClr>
                  </a:solidFill>
                  <a:latin typeface="Titillium" panose="00000500000000000000" pitchFamily="50" charset="0"/>
                </a:endParaRPr>
              </a:p>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p:txBody>
          </p:sp>
        </mc:Choice>
        <mc:Fallback>
          <p:sp>
            <p:nvSpPr>
              <p:cNvPr id="8" name="Rectangle 7">
                <a:extLst>
                  <a:ext uri="{FF2B5EF4-FFF2-40B4-BE49-F238E27FC236}">
                    <a16:creationId xmlns:a16="http://schemas.microsoft.com/office/drawing/2014/main" id="{574A642D-2509-4858-8386-BD03B39083E1}"/>
                  </a:ext>
                </a:extLst>
              </p:cNvPr>
              <p:cNvSpPr>
                <a:spLocks noRot="1" noChangeAspect="1" noMove="1" noResize="1" noEditPoints="1" noAdjustHandles="1" noChangeArrowheads="1" noChangeShapeType="1" noTextEdit="1"/>
              </p:cNvSpPr>
              <p:nvPr/>
            </p:nvSpPr>
            <p:spPr>
              <a:xfrm>
                <a:off x="388620" y="1702842"/>
                <a:ext cx="11414760" cy="3549754"/>
              </a:xfrm>
              <a:prstGeom prst="rect">
                <a:avLst/>
              </a:prstGeom>
              <a:blipFill>
                <a:blip r:embed="rId3"/>
                <a:stretch>
                  <a:fillRect/>
                </a:stretch>
              </a:blipFill>
            </p:spPr>
            <p:txBody>
              <a:bodyPr/>
              <a:lstStyle/>
              <a:p>
                <a:r>
                  <a:rPr lang="fr-FR">
                    <a:noFill/>
                  </a:rPr>
                  <a:t> </a:t>
                </a:r>
              </a:p>
            </p:txBody>
          </p:sp>
        </mc:Fallback>
      </mc:AlternateContent>
      <p:pic>
        <p:nvPicPr>
          <p:cNvPr id="4" name="Image 3">
            <a:extLst>
              <a:ext uri="{FF2B5EF4-FFF2-40B4-BE49-F238E27FC236}">
                <a16:creationId xmlns:a16="http://schemas.microsoft.com/office/drawing/2014/main" id="{F8A3BE1F-FEFE-BD30-37CB-7424E0F7768F}"/>
              </a:ext>
            </a:extLst>
          </p:cNvPr>
          <p:cNvPicPr>
            <a:picLocks noChangeAspect="1"/>
          </p:cNvPicPr>
          <p:nvPr/>
        </p:nvPicPr>
        <p:blipFill>
          <a:blip r:embed="rId4"/>
          <a:stretch>
            <a:fillRect/>
          </a:stretch>
        </p:blipFill>
        <p:spPr>
          <a:xfrm>
            <a:off x="3886008" y="3367274"/>
            <a:ext cx="4419983" cy="2743438"/>
          </a:xfrm>
          <a:prstGeom prst="rect">
            <a:avLst/>
          </a:prstGeom>
        </p:spPr>
      </p:pic>
    </p:spTree>
    <p:extLst>
      <p:ext uri="{BB962C8B-B14F-4D97-AF65-F5344CB8AC3E}">
        <p14:creationId xmlns:p14="http://schemas.microsoft.com/office/powerpoint/2010/main" val="82929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B9192E20-19D3-876B-B08D-E4EA15FDF49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fr-FR" dirty="0">
                <a:latin typeface="Titillium" panose="00000500000000000000" pitchFamily="50" charset="0"/>
              </a:rPr>
              <a:t>Terminaison et correction d’un algorithme</a:t>
            </a:r>
            <a:endParaRPr lang="fr-FR" noProof="0" dirty="0">
              <a:latin typeface="Titillium" panose="00000500000000000000" pitchFamily="50" charset="0"/>
            </a:endParaRPr>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64</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8" name="Rectangle 7">
            <a:extLst>
              <a:ext uri="{FF2B5EF4-FFF2-40B4-BE49-F238E27FC236}">
                <a16:creationId xmlns:a16="http://schemas.microsoft.com/office/drawing/2014/main" id="{574A642D-2509-4858-8386-BD03B39083E1}"/>
              </a:ext>
            </a:extLst>
          </p:cNvPr>
          <p:cNvSpPr/>
          <p:nvPr/>
        </p:nvSpPr>
        <p:spPr>
          <a:xfrm>
            <a:off x="388620" y="1702842"/>
            <a:ext cx="11571732" cy="5170646"/>
          </a:xfrm>
          <a:prstGeom prst="rect">
            <a:avLst/>
          </a:prstGeom>
        </p:spPr>
        <p:txBody>
          <a:bodyPr wrap="square">
            <a:spAutoFit/>
          </a:bodyPr>
          <a:lstStyle/>
          <a:p>
            <a:pPr marL="182541" defTabSz="914309">
              <a:lnSpc>
                <a:spcPct val="150000"/>
              </a:lnSpc>
              <a:defRPr/>
            </a:pPr>
            <a:r>
              <a:rPr lang="fr-FR" sz="2000" dirty="0">
                <a:solidFill>
                  <a:srgbClr val="878787">
                    <a:lumMod val="75000"/>
                  </a:srgbClr>
                </a:solidFill>
                <a:latin typeface="Titillium" panose="00000500000000000000" pitchFamily="50" charset="0"/>
              </a:rPr>
              <a:t>Concevoir un algorithme efficace est une chose, mais encore faut-il qu’il résolve correctement un problème donné !</a:t>
            </a:r>
          </a:p>
          <a:p>
            <a:pPr marL="182541" defTabSz="914309">
              <a:lnSpc>
                <a:spcPct val="150000"/>
              </a:lnSpc>
              <a:defRPr/>
            </a:pPr>
            <a:endParaRPr lang="fr-FR" sz="2000" dirty="0">
              <a:solidFill>
                <a:srgbClr val="878787">
                  <a:lumMod val="75000"/>
                </a:srgbClr>
              </a:solidFill>
              <a:latin typeface="Titillium" panose="00000500000000000000" pitchFamily="50" charset="0"/>
            </a:endParaRPr>
          </a:p>
          <a:p>
            <a:pPr marL="182541" defTabSz="914309">
              <a:lnSpc>
                <a:spcPct val="150000"/>
              </a:lnSpc>
              <a:defRPr/>
            </a:pPr>
            <a:r>
              <a:rPr lang="fr-FR" sz="2000" dirty="0">
                <a:solidFill>
                  <a:srgbClr val="878787">
                    <a:lumMod val="75000"/>
                  </a:srgbClr>
                </a:solidFill>
                <a:latin typeface="Titillium" panose="00000500000000000000" pitchFamily="50" charset="0"/>
              </a:rPr>
              <a:t>Pour s'assurer qu'un algorithme fait ce qu’on attend de lui, il faut prouver :</a:t>
            </a:r>
          </a:p>
          <a:p>
            <a:pPr marL="982641" lvl="1" indent="-342900" defTabSz="914309">
              <a:lnSpc>
                <a:spcPct val="150000"/>
              </a:lnSpc>
              <a:buFont typeface="Arial" panose="020B0604020202020204" pitchFamily="34" charset="0"/>
              <a:buChar char="•"/>
              <a:defRPr/>
            </a:pPr>
            <a:r>
              <a:rPr lang="fr-FR" sz="2000" dirty="0">
                <a:solidFill>
                  <a:srgbClr val="878787">
                    <a:lumMod val="75000"/>
                  </a:srgbClr>
                </a:solidFill>
                <a:latin typeface="Titillium" panose="00000500000000000000" pitchFamily="50" charset="0"/>
              </a:rPr>
              <a:t>qu’il se </a:t>
            </a:r>
            <a:r>
              <a:rPr lang="fr-FR" sz="2000" i="1" dirty="0">
                <a:solidFill>
                  <a:schemeClr val="tx2"/>
                </a:solidFill>
                <a:latin typeface="Titillium" panose="00000500000000000000" pitchFamily="50" charset="0"/>
              </a:rPr>
              <a:t>termine</a:t>
            </a:r>
            <a:r>
              <a:rPr lang="fr-FR" sz="2000" dirty="0">
                <a:solidFill>
                  <a:schemeClr val="accent2">
                    <a:lumMod val="75000"/>
                  </a:schemeClr>
                </a:solidFill>
                <a:latin typeface="Titillium" panose="00000500000000000000" pitchFamily="50" charset="0"/>
              </a:rPr>
              <a:t> (il ne boucle pas indéfiniment, ou ne diverge pas)</a:t>
            </a:r>
            <a:endParaRPr lang="fr-FR" sz="2000" i="1" dirty="0">
              <a:solidFill>
                <a:schemeClr val="tx2"/>
              </a:solidFill>
              <a:latin typeface="Titillium" panose="00000500000000000000" pitchFamily="50" charset="0"/>
            </a:endParaRPr>
          </a:p>
          <a:p>
            <a:pPr marL="982641" lvl="1" indent="-342900" defTabSz="914309">
              <a:lnSpc>
                <a:spcPct val="150000"/>
              </a:lnSpc>
              <a:buFont typeface="Arial" panose="020B0604020202020204" pitchFamily="34" charset="0"/>
              <a:buChar char="•"/>
              <a:defRPr/>
            </a:pPr>
            <a:r>
              <a:rPr lang="fr-FR" sz="2000" dirty="0">
                <a:solidFill>
                  <a:srgbClr val="878787">
                    <a:lumMod val="75000"/>
                  </a:srgbClr>
                </a:solidFill>
                <a:latin typeface="Titillium" panose="00000500000000000000" pitchFamily="50" charset="0"/>
              </a:rPr>
              <a:t>qu’il est </a:t>
            </a:r>
            <a:r>
              <a:rPr lang="fr-FR" sz="2000" i="1" dirty="0">
                <a:solidFill>
                  <a:schemeClr val="tx2"/>
                </a:solidFill>
                <a:latin typeface="Titillium" panose="00000500000000000000" pitchFamily="50" charset="0"/>
              </a:rPr>
              <a:t>correct</a:t>
            </a:r>
            <a:r>
              <a:rPr lang="fr-FR" sz="2000" dirty="0">
                <a:solidFill>
                  <a:srgbClr val="878787">
                    <a:lumMod val="75000"/>
                  </a:srgbClr>
                </a:solidFill>
                <a:latin typeface="Titillium" panose="00000500000000000000" pitchFamily="50" charset="0"/>
              </a:rPr>
              <a:t>, </a:t>
            </a:r>
            <a:r>
              <a:rPr lang="fr-FR" sz="2000" dirty="0" err="1">
                <a:solidFill>
                  <a:srgbClr val="878787">
                    <a:lumMod val="75000"/>
                  </a:srgbClr>
                </a:solidFill>
                <a:latin typeface="Titillium" panose="00000500000000000000" pitchFamily="50" charset="0"/>
              </a:rPr>
              <a:t>càd</a:t>
            </a:r>
            <a:r>
              <a:rPr lang="fr-FR" sz="2000" dirty="0">
                <a:solidFill>
                  <a:srgbClr val="878787">
                    <a:lumMod val="75000"/>
                  </a:srgbClr>
                </a:solidFill>
                <a:latin typeface="Titillium" panose="00000500000000000000" pitchFamily="50" charset="0"/>
              </a:rPr>
              <a:t> que pour chaque instance d’un problème, le résultat produit correspond bien à celui attendu</a:t>
            </a:r>
            <a:endParaRPr lang="fr-FR" sz="2000" dirty="0">
              <a:solidFill>
                <a:schemeClr val="accent2">
                  <a:lumMod val="75000"/>
                </a:schemeClr>
              </a:solidFill>
              <a:latin typeface="Titillium" panose="00000500000000000000" pitchFamily="50" charset="0"/>
            </a:endParaRPr>
          </a:p>
          <a:p>
            <a:pPr marL="182541" defTabSz="914309">
              <a:lnSpc>
                <a:spcPct val="150000"/>
              </a:lnSpc>
              <a:defRPr/>
            </a:pPr>
            <a:endParaRPr lang="fr-FR" sz="2000" dirty="0">
              <a:solidFill>
                <a:srgbClr val="878787">
                  <a:lumMod val="75000"/>
                </a:srgbClr>
              </a:solidFill>
              <a:latin typeface="Titillium" panose="00000500000000000000" pitchFamily="50" charset="0"/>
            </a:endParaRPr>
          </a:p>
          <a:p>
            <a:pPr marL="182541" defTabSz="914309">
              <a:lnSpc>
                <a:spcPct val="150000"/>
              </a:lnSpc>
              <a:defRPr/>
            </a:pPr>
            <a:r>
              <a:rPr lang="fr-FR" sz="2000" dirty="0">
                <a:solidFill>
                  <a:srgbClr val="FBA41F"/>
                </a:solidFill>
                <a:latin typeface="Titillium" panose="00000500000000000000" pitchFamily="50" charset="0"/>
              </a:rPr>
              <a:t>💡</a:t>
            </a:r>
            <a:r>
              <a:rPr lang="fr-FR" sz="2000" dirty="0">
                <a:solidFill>
                  <a:schemeClr val="accent2">
                    <a:lumMod val="75000"/>
                  </a:schemeClr>
                </a:solidFill>
                <a:latin typeface="Titillium" panose="00000500000000000000" pitchFamily="50" charset="0"/>
              </a:rPr>
              <a:t>Il n’est pas toujours </a:t>
            </a:r>
            <a:r>
              <a:rPr lang="fr-FR" sz="2000" dirty="0">
                <a:solidFill>
                  <a:schemeClr val="bg2"/>
                </a:solidFill>
                <a:latin typeface="Titillium" panose="00000500000000000000" pitchFamily="50" charset="0"/>
              </a:rPr>
              <a:t>facile</a:t>
            </a:r>
            <a:r>
              <a:rPr lang="fr-FR" sz="2000" dirty="0">
                <a:solidFill>
                  <a:schemeClr val="accent2">
                    <a:lumMod val="75000"/>
                  </a:schemeClr>
                </a:solidFill>
                <a:latin typeface="Titillium" panose="00000500000000000000" pitchFamily="50" charset="0"/>
              </a:rPr>
              <a:t> de prouver qu’un algorithme se termine (cf. </a:t>
            </a:r>
            <a:r>
              <a:rPr lang="fr-FR" sz="2000" dirty="0">
                <a:solidFill>
                  <a:schemeClr val="tx2"/>
                </a:solidFill>
                <a:latin typeface="Titillium" panose="00000500000000000000" pitchFamily="50" charset="0"/>
              </a:rPr>
              <a:t>conjecture de Syracuse</a:t>
            </a:r>
            <a:r>
              <a:rPr lang="fr-FR" sz="2000" dirty="0">
                <a:solidFill>
                  <a:schemeClr val="accent2">
                    <a:lumMod val="75000"/>
                  </a:schemeClr>
                </a:solidFill>
                <a:latin typeface="Titillium" panose="00000500000000000000" pitchFamily="50" charset="0"/>
              </a:rPr>
              <a:t> par ex.)</a:t>
            </a:r>
            <a:endParaRPr lang="fr-FR" sz="2000" dirty="0">
              <a:solidFill>
                <a:srgbClr val="FBA41F"/>
              </a:solidFill>
              <a:latin typeface="Titillium" panose="00000500000000000000" pitchFamily="50" charset="0"/>
            </a:endParaRPr>
          </a:p>
          <a:p>
            <a:pPr marL="182541" defTabSz="914309">
              <a:lnSpc>
                <a:spcPct val="150000"/>
              </a:lnSpc>
              <a:defRPr/>
            </a:pPr>
            <a:r>
              <a:rPr lang="fr-FR" sz="2000" dirty="0">
                <a:solidFill>
                  <a:srgbClr val="FBA41F"/>
                </a:solidFill>
                <a:latin typeface="Titillium" panose="00000500000000000000" pitchFamily="50" charset="0"/>
              </a:rPr>
              <a:t>💡</a:t>
            </a:r>
            <a:r>
              <a:rPr lang="fr-FR" sz="2000" dirty="0">
                <a:solidFill>
                  <a:schemeClr val="accent2">
                    <a:lumMod val="75000"/>
                  </a:schemeClr>
                </a:solidFill>
                <a:latin typeface="Titillium" panose="00000500000000000000" pitchFamily="50" charset="0"/>
              </a:rPr>
              <a:t>Il n’est pas toujours </a:t>
            </a:r>
            <a:r>
              <a:rPr lang="fr-FR" sz="2000" dirty="0">
                <a:solidFill>
                  <a:schemeClr val="bg2"/>
                </a:solidFill>
                <a:latin typeface="Titillium" panose="00000500000000000000" pitchFamily="50" charset="0"/>
              </a:rPr>
              <a:t>possible</a:t>
            </a:r>
            <a:r>
              <a:rPr lang="fr-FR" sz="2000" dirty="0">
                <a:solidFill>
                  <a:schemeClr val="accent2">
                    <a:lumMod val="75000"/>
                  </a:schemeClr>
                </a:solidFill>
                <a:latin typeface="Titillium" panose="00000500000000000000" pitchFamily="50" charset="0"/>
              </a:rPr>
              <a:t> de prouver qu’un algorithme se termine (cf. </a:t>
            </a:r>
            <a:r>
              <a:rPr lang="fr-FR" sz="2000" dirty="0">
                <a:solidFill>
                  <a:schemeClr val="tx2"/>
                </a:solidFill>
                <a:latin typeface="Titillium" panose="00000500000000000000" pitchFamily="50" charset="0"/>
              </a:rPr>
              <a:t>Problème de l’arrêt</a:t>
            </a:r>
            <a:r>
              <a:rPr lang="fr-FR" sz="2000" dirty="0">
                <a:solidFill>
                  <a:schemeClr val="accent2">
                    <a:lumMod val="75000"/>
                  </a:schemeClr>
                </a:solidFill>
                <a:latin typeface="Titillium" panose="00000500000000000000" pitchFamily="50" charset="0"/>
              </a:rPr>
              <a:t>)</a:t>
            </a:r>
            <a:endParaRPr lang="fr-FR" sz="2000" dirty="0">
              <a:solidFill>
                <a:srgbClr val="FBA41F"/>
              </a:solidFill>
              <a:latin typeface="Titillium" panose="00000500000000000000" pitchFamily="50" charset="0"/>
            </a:endParaRPr>
          </a:p>
          <a:p>
            <a:pPr marL="639741" lvl="1" defTabSz="914309">
              <a:lnSpc>
                <a:spcPct val="150000"/>
              </a:lnSpc>
              <a:defRPr/>
            </a:pPr>
            <a:endParaRPr lang="fr-FR" sz="2000" dirty="0">
              <a:solidFill>
                <a:srgbClr val="878787">
                  <a:lumMod val="75000"/>
                </a:srgbClr>
              </a:solidFill>
              <a:latin typeface="Titillium" panose="00000500000000000000" pitchFamily="50" charset="0"/>
            </a:endParaRPr>
          </a:p>
        </p:txBody>
      </p:sp>
    </p:spTree>
    <p:extLst>
      <p:ext uri="{BB962C8B-B14F-4D97-AF65-F5344CB8AC3E}">
        <p14:creationId xmlns:p14="http://schemas.microsoft.com/office/powerpoint/2010/main" val="27736195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0AC715EA-3E6F-019B-080A-D75010AFBCB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fr-FR" dirty="0">
                <a:latin typeface="Titillium" panose="00000500000000000000" pitchFamily="50" charset="0"/>
              </a:rPr>
              <a:t>Terminaison et correction d’un algorithme</a:t>
            </a:r>
            <a:endParaRPr lang="fr-FR" noProof="0" dirty="0">
              <a:latin typeface="Titillium" panose="00000500000000000000" pitchFamily="50" charset="0"/>
            </a:endParaRPr>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65</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8" name="Rectangle 7">
            <a:extLst>
              <a:ext uri="{FF2B5EF4-FFF2-40B4-BE49-F238E27FC236}">
                <a16:creationId xmlns:a16="http://schemas.microsoft.com/office/drawing/2014/main" id="{574A642D-2509-4858-8386-BD03B39083E1}"/>
              </a:ext>
            </a:extLst>
          </p:cNvPr>
          <p:cNvSpPr/>
          <p:nvPr/>
        </p:nvSpPr>
        <p:spPr>
          <a:xfrm>
            <a:off x="388620" y="1702842"/>
            <a:ext cx="11571732" cy="4247317"/>
          </a:xfrm>
          <a:prstGeom prst="rect">
            <a:avLst/>
          </a:prstGeom>
        </p:spPr>
        <p:txBody>
          <a:bodyPr wrap="square">
            <a:spAutoFit/>
          </a:bodyPr>
          <a:lstStyle/>
          <a:p>
            <a:pPr marL="182541" lvl="0" defTabSz="914309">
              <a:lnSpc>
                <a:spcPct val="150000"/>
              </a:lnSpc>
              <a:defRPr/>
            </a:pPr>
            <a:r>
              <a:rPr lang="fr-FR" sz="2000" dirty="0">
                <a:solidFill>
                  <a:schemeClr val="accent2">
                    <a:lumMod val="75000"/>
                  </a:schemeClr>
                </a:solidFill>
                <a:latin typeface="Titillium" panose="00000500000000000000" pitchFamily="50" charset="0"/>
              </a:rPr>
              <a:t>Pour prouver qu’un algorithme est correct, on utilise souvent un </a:t>
            </a:r>
            <a:r>
              <a:rPr lang="fr-FR" sz="2000" i="1" dirty="0">
                <a:latin typeface="Titillium" panose="00000500000000000000" pitchFamily="50" charset="0"/>
              </a:rPr>
              <a:t>invariant de boucle</a:t>
            </a:r>
            <a:r>
              <a:rPr lang="fr-FR" sz="2000" dirty="0">
                <a:solidFill>
                  <a:schemeClr val="accent2">
                    <a:lumMod val="75000"/>
                  </a:schemeClr>
                </a:solidFill>
                <a:latin typeface="Titillium" panose="00000500000000000000" pitchFamily="50" charset="0"/>
              </a:rPr>
              <a:t>, i.e. une propriété vraie avant et après chaque étape de la boucle.</a:t>
            </a:r>
          </a:p>
          <a:p>
            <a:pPr marL="182541" lvl="0" defTabSz="914309">
              <a:lnSpc>
                <a:spcPct val="150000"/>
              </a:lnSpc>
              <a:defRPr/>
            </a:pPr>
            <a:endParaRPr lang="fr-FR" sz="2000" dirty="0">
              <a:solidFill>
                <a:schemeClr val="accent2">
                  <a:lumMod val="75000"/>
                </a:schemeClr>
              </a:solidFill>
              <a:latin typeface="Titillium" panose="00000500000000000000" pitchFamily="50" charset="0"/>
            </a:endParaRPr>
          </a:p>
          <a:p>
            <a:pPr marL="182541" lvl="0" defTabSz="914309">
              <a:lnSpc>
                <a:spcPct val="150000"/>
              </a:lnSpc>
              <a:defRPr/>
            </a:pPr>
            <a:r>
              <a:rPr lang="fr-FR" sz="2000" dirty="0">
                <a:solidFill>
                  <a:schemeClr val="accent2">
                    <a:lumMod val="75000"/>
                  </a:schemeClr>
                </a:solidFill>
                <a:latin typeface="Titillium" panose="00000500000000000000" pitchFamily="50" charset="0"/>
              </a:rPr>
              <a:t>Il faut alors montrer 3 choses :</a:t>
            </a:r>
          </a:p>
          <a:p>
            <a:pPr marL="982641" lvl="1" indent="-342900" defTabSz="914309">
              <a:lnSpc>
                <a:spcPct val="150000"/>
              </a:lnSpc>
              <a:buFont typeface="Wingdings" panose="05000000000000000000" pitchFamily="2" charset="2"/>
              <a:buChar char="§"/>
              <a:defRPr/>
            </a:pPr>
            <a:r>
              <a:rPr lang="fr-FR" sz="2000" b="1" dirty="0">
                <a:latin typeface="Titillium" panose="00000500000000000000" pitchFamily="50" charset="0"/>
              </a:rPr>
              <a:t>Initialisation</a:t>
            </a:r>
            <a:r>
              <a:rPr lang="fr-FR" sz="2000" b="1" dirty="0">
                <a:solidFill>
                  <a:schemeClr val="accent2">
                    <a:lumMod val="75000"/>
                  </a:schemeClr>
                </a:solidFill>
                <a:latin typeface="Titillium" panose="00000500000000000000" pitchFamily="50" charset="0"/>
              </a:rPr>
              <a:t> </a:t>
            </a:r>
            <a:r>
              <a:rPr lang="fr-FR" sz="2000" dirty="0">
                <a:solidFill>
                  <a:schemeClr val="accent2">
                    <a:lumMod val="75000"/>
                  </a:schemeClr>
                </a:solidFill>
                <a:latin typeface="Titillium" panose="00000500000000000000" pitchFamily="50" charset="0"/>
              </a:rPr>
              <a:t>: valeur de l’invariant avant d’entrer dans la boucle</a:t>
            </a:r>
          </a:p>
          <a:p>
            <a:pPr marL="982641" lvl="1" indent="-342900" defTabSz="914309">
              <a:lnSpc>
                <a:spcPct val="150000"/>
              </a:lnSpc>
              <a:buFont typeface="Wingdings" panose="05000000000000000000" pitchFamily="2" charset="2"/>
              <a:buChar char="§"/>
              <a:defRPr/>
            </a:pPr>
            <a:r>
              <a:rPr lang="fr-FR" sz="2000" b="1" dirty="0">
                <a:latin typeface="Titillium" panose="00000500000000000000" pitchFamily="50" charset="0"/>
              </a:rPr>
              <a:t>Conversation</a:t>
            </a:r>
            <a:r>
              <a:rPr lang="fr-FR" sz="2000" b="1" dirty="0">
                <a:solidFill>
                  <a:schemeClr val="accent2">
                    <a:lumMod val="75000"/>
                  </a:schemeClr>
                </a:solidFill>
                <a:latin typeface="Titillium" panose="00000500000000000000" pitchFamily="50" charset="0"/>
              </a:rPr>
              <a:t> </a:t>
            </a:r>
            <a:r>
              <a:rPr lang="fr-FR" sz="2000" dirty="0">
                <a:solidFill>
                  <a:schemeClr val="accent2">
                    <a:lumMod val="75000"/>
                  </a:schemeClr>
                </a:solidFill>
                <a:latin typeface="Titillium" panose="00000500000000000000" pitchFamily="50" charset="0"/>
              </a:rPr>
              <a:t>: l’invariant ne change pas après un passage dans la boucle</a:t>
            </a:r>
          </a:p>
          <a:p>
            <a:pPr marL="982641" lvl="1" indent="-342900" defTabSz="914309">
              <a:lnSpc>
                <a:spcPct val="150000"/>
              </a:lnSpc>
              <a:buFont typeface="Wingdings" panose="05000000000000000000" pitchFamily="2" charset="2"/>
              <a:buChar char="§"/>
              <a:defRPr/>
            </a:pPr>
            <a:r>
              <a:rPr lang="fr-FR" sz="2000" b="1" dirty="0">
                <a:latin typeface="Titillium" panose="00000500000000000000" pitchFamily="50" charset="0"/>
              </a:rPr>
              <a:t>Terminaison</a:t>
            </a:r>
            <a:r>
              <a:rPr lang="fr-FR" sz="2000" b="1" dirty="0">
                <a:solidFill>
                  <a:schemeClr val="accent2">
                    <a:lumMod val="75000"/>
                  </a:schemeClr>
                </a:solidFill>
                <a:latin typeface="Titillium" panose="00000500000000000000" pitchFamily="50" charset="0"/>
              </a:rPr>
              <a:t> </a:t>
            </a:r>
            <a:r>
              <a:rPr lang="fr-FR" sz="2000" dirty="0">
                <a:solidFill>
                  <a:schemeClr val="accent2">
                    <a:lumMod val="75000"/>
                  </a:schemeClr>
                </a:solidFill>
                <a:latin typeface="Titillium" panose="00000500000000000000" pitchFamily="50" charset="0"/>
              </a:rPr>
              <a:t>: permet de valider l’algorithme à la fin de la boucle</a:t>
            </a:r>
          </a:p>
          <a:p>
            <a:pPr marL="639741" lvl="1" defTabSz="914309">
              <a:lnSpc>
                <a:spcPct val="150000"/>
              </a:lnSpc>
              <a:defRPr/>
            </a:pPr>
            <a:endParaRPr lang="fr-FR" sz="2000" dirty="0">
              <a:solidFill>
                <a:schemeClr val="accent2">
                  <a:lumMod val="75000"/>
                </a:schemeClr>
              </a:solidFill>
              <a:latin typeface="Titillium" panose="00000500000000000000" pitchFamily="50" charset="0"/>
            </a:endParaRPr>
          </a:p>
          <a:p>
            <a:pPr marL="182541" defTabSz="914309">
              <a:lnSpc>
                <a:spcPct val="150000"/>
              </a:lnSpc>
              <a:defRPr/>
            </a:pPr>
            <a:r>
              <a:rPr lang="fr-FR" sz="2000" dirty="0">
                <a:solidFill>
                  <a:srgbClr val="FBA41F"/>
                </a:solidFill>
                <a:latin typeface="Titillium" panose="00000500000000000000" pitchFamily="50" charset="0"/>
              </a:rPr>
              <a:t>💡</a:t>
            </a:r>
            <a:r>
              <a:rPr lang="fr-FR" sz="2000" dirty="0">
                <a:solidFill>
                  <a:schemeClr val="accent2">
                    <a:lumMod val="75000"/>
                  </a:schemeClr>
                </a:solidFill>
                <a:latin typeface="Titillium" panose="00000500000000000000" pitchFamily="50" charset="0"/>
              </a:rPr>
              <a:t>Raisonnement proche du raisonnement par récurrence</a:t>
            </a:r>
            <a:endParaRPr lang="fr-FR" sz="2000" b="1" dirty="0">
              <a:solidFill>
                <a:schemeClr val="accent2">
                  <a:lumMod val="75000"/>
                </a:schemeClr>
              </a:solidFill>
              <a:latin typeface="Titillium" panose="00000500000000000000" pitchFamily="50" charset="0"/>
            </a:endParaRPr>
          </a:p>
        </p:txBody>
      </p:sp>
    </p:spTree>
    <p:extLst>
      <p:ext uri="{BB962C8B-B14F-4D97-AF65-F5344CB8AC3E}">
        <p14:creationId xmlns:p14="http://schemas.microsoft.com/office/powerpoint/2010/main" val="2921509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966C7D10-88F6-4733-11DB-0AE3897A791E}"/>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Qu’est-ce qu’un calcul ?</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7</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414760" cy="5427191"/>
          </a:xfrm>
          <a:prstGeom prst="rect">
            <a:avLst/>
          </a:prstGeom>
        </p:spPr>
        <p:txBody>
          <a:bodyPr wrap="square">
            <a:spAutoFit/>
          </a:bodyPr>
          <a:lstStyle/>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1645 : machine </a:t>
            </a:r>
            <a:r>
              <a:rPr kumimoji="0" lang="fr-FR" sz="2000" b="0" i="1" u="none" strike="noStrike" kern="1200" cap="none" spc="0" normalizeH="0" baseline="0" noProof="0" dirty="0">
                <a:ln>
                  <a:noFill/>
                </a:ln>
                <a:solidFill>
                  <a:srgbClr val="FBA41F"/>
                </a:solidFill>
                <a:effectLst/>
                <a:uLnTx/>
                <a:uFillTx/>
                <a:latin typeface="Titillium" panose="00000500000000000000" pitchFamily="50" charset="0"/>
                <a:ea typeface="+mn-ea"/>
                <a:cs typeface="+mn-cs"/>
              </a:rPr>
              <a:t>mécanique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de Blaise Pascal : la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hlinkClick r:id="rId3">
                  <a:extLst>
                    <a:ext uri="{A12FA001-AC4F-418D-AE19-62706E023703}">
                      <ahyp:hlinkClr xmlns:ahyp="http://schemas.microsoft.com/office/drawing/2018/hyperlinkcolor" val="tx"/>
                    </a:ext>
                  </a:extLst>
                </a:hlinkClick>
              </a:rPr>
              <a:t>Pascaline</a:t>
            </a:r>
            <a:endParaRPr kumimoji="0" lang="fr-FR" sz="2000" b="0" i="0" u="none" strike="noStrike" kern="1200" cap="none" spc="0" normalizeH="0" baseline="0" noProof="0" dirty="0">
              <a:ln>
                <a:noFill/>
              </a:ln>
              <a:solidFill>
                <a:srgbClr val="E74E3E"/>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525441" marR="0" lvl="0" indent="-342900" algn="l" defTabSz="914309"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Animation : </a:t>
            </a:r>
            <a:r>
              <a:rPr kumimoji="0" lang="fr-FR" sz="2000" b="0" i="0" u="none" strike="noStrike" kern="1200" cap="none" spc="0" normalizeH="0" baseline="0" noProof="0" dirty="0">
                <a:ln>
                  <a:noFill/>
                </a:ln>
                <a:solidFill>
                  <a:srgbClr val="3CBDDC"/>
                </a:solidFill>
                <a:effectLst/>
                <a:uLnTx/>
                <a:uFillTx/>
                <a:latin typeface="Titillium" panose="00000500000000000000" pitchFamily="50" charset="0"/>
                <a:ea typeface="+mn-ea"/>
                <a:cs typeface="+mn-cs"/>
                <a:hlinkClick r:id="rId4">
                  <a:extLst>
                    <a:ext uri="{A12FA001-AC4F-418D-AE19-62706E023703}">
                      <ahyp:hlinkClr xmlns:ahyp="http://schemas.microsoft.com/office/drawing/2018/hyperlinkcolor" val="tx"/>
                    </a:ext>
                  </a:extLst>
                </a:hlinkClick>
              </a:rPr>
              <a:t>http://christophe.bascoul.free.fr/pascaline/</a:t>
            </a:r>
            <a:endParaRPr kumimoji="0" lang="fr-FR" sz="2000" b="0" i="0" u="none" strike="noStrike" kern="1200" cap="none" spc="0" normalizeH="0" baseline="0" noProof="0" dirty="0">
              <a:ln>
                <a:noFill/>
              </a:ln>
              <a:solidFill>
                <a:srgbClr val="3CBDDC"/>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Fonctionnement de la Pascaline : </a:t>
            </a:r>
            <a:r>
              <a:rPr kumimoji="0" lang="fr-FR" sz="2000" b="0" i="0" u="none" strike="noStrike" kern="1200" cap="none" spc="0" normalizeH="0" baseline="0" noProof="0" dirty="0">
                <a:ln>
                  <a:noFill/>
                </a:ln>
                <a:solidFill>
                  <a:srgbClr val="3CBDDC"/>
                </a:solidFill>
                <a:effectLst/>
                <a:uLnTx/>
                <a:uFillTx/>
                <a:latin typeface="Titillium" panose="00000500000000000000" pitchFamily="50" charset="0"/>
                <a:ea typeface="+mn-ea"/>
                <a:cs typeface="+mn-cs"/>
                <a:hlinkClick r:id="rId5">
                  <a:extLst>
                    <a:ext uri="{A12FA001-AC4F-418D-AE19-62706E023703}">
                      <ahyp:hlinkClr xmlns:ahyp="http://schemas.microsoft.com/office/drawing/2018/hyperlinkcolor" val="tx"/>
                    </a:ext>
                  </a:extLst>
                </a:hlinkClick>
              </a:rPr>
              <a:t>https://www.youtube.com/watch?v=3h71HAJWnVU</a:t>
            </a:r>
            <a:endParaRPr kumimoji="0" lang="fr-FR" sz="2000" b="0" i="0" u="none" strike="noStrike" kern="1200" cap="none" spc="0" normalizeH="0" baseline="0" noProof="0" dirty="0">
              <a:ln>
                <a:noFill/>
              </a:ln>
              <a:solidFill>
                <a:srgbClr val="3CBDDC"/>
              </a:solidFill>
              <a:effectLst/>
              <a:uLnTx/>
              <a:uFillTx/>
              <a:latin typeface="Titillium" panose="00000500000000000000" pitchFamily="50" charset="0"/>
              <a:ea typeface="+mn-ea"/>
              <a:cs typeface="+mn-cs"/>
            </a:endParaRPr>
          </a:p>
        </p:txBody>
      </p:sp>
      <p:pic>
        <p:nvPicPr>
          <p:cNvPr id="3" name="Image 2">
            <a:extLst>
              <a:ext uri="{FF2B5EF4-FFF2-40B4-BE49-F238E27FC236}">
                <a16:creationId xmlns:a16="http://schemas.microsoft.com/office/drawing/2014/main" id="{6A385BFF-6F8A-4477-BC2E-D7F453844657}"/>
              </a:ext>
            </a:extLst>
          </p:cNvPr>
          <p:cNvPicPr>
            <a:picLocks noChangeAspect="1"/>
          </p:cNvPicPr>
          <p:nvPr/>
        </p:nvPicPr>
        <p:blipFill>
          <a:blip r:embed="rId6"/>
          <a:stretch>
            <a:fillRect/>
          </a:stretch>
        </p:blipFill>
        <p:spPr>
          <a:xfrm>
            <a:off x="2743201" y="2369096"/>
            <a:ext cx="6629400" cy="3533775"/>
          </a:xfrm>
          <a:prstGeom prst="rect">
            <a:avLst/>
          </a:prstGeom>
        </p:spPr>
      </p:pic>
    </p:spTree>
    <p:extLst>
      <p:ext uri="{BB962C8B-B14F-4D97-AF65-F5344CB8AC3E}">
        <p14:creationId xmlns:p14="http://schemas.microsoft.com/office/powerpoint/2010/main" val="74731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3703AD7E-2151-89E6-8880-78F24E6ED40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Qu’est-ce qu’un calcul ?</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8</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414760" cy="4862870"/>
          </a:xfrm>
          <a:prstGeom prst="rect">
            <a:avLst/>
          </a:prstGeom>
        </p:spPr>
        <p:txBody>
          <a:bodyPr wrap="square">
            <a:spAutoFit/>
          </a:bodyPr>
          <a:lstStyle/>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1948 – 1972 : la </a:t>
            </a:r>
            <a:r>
              <a:rPr kumimoji="0" lang="fr-FR" sz="2000" b="0" i="1" u="none" strike="noStrike" kern="1200" cap="none" spc="0" normalizeH="0" baseline="0" noProof="0" dirty="0" err="1">
                <a:ln>
                  <a:noFill/>
                </a:ln>
                <a:solidFill>
                  <a:srgbClr val="E74E3E"/>
                </a:solidFill>
                <a:effectLst/>
                <a:uLnTx/>
                <a:uFillTx/>
                <a:latin typeface="Titillium" panose="00000500000000000000" pitchFamily="50" charset="0"/>
                <a:ea typeface="+mn-ea"/>
                <a:cs typeface="+mn-cs"/>
              </a:rPr>
              <a:t>Curta</a:t>
            </a:r>
            <a:endPar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endParaRP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Machine mécanique</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Opérations arithmétiques</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Réputé pour sa rapidité et fiabilité</a:t>
            </a:r>
          </a:p>
          <a:p>
            <a:pPr marL="982596" marR="0" lvl="1"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Objet de collection</a:t>
            </a:r>
          </a:p>
          <a:p>
            <a:pPr marL="182541" marR="0" lvl="0" indent="0" algn="l" defTabSz="914309"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Présentation par </a:t>
            </a:r>
            <a:r>
              <a:rPr kumimoji="0" lang="fr-FR" sz="2000" b="0" i="1" u="none" strike="noStrike" kern="1200" cap="none" spc="0" normalizeH="0" baseline="0" noProof="0" dirty="0" err="1">
                <a:ln>
                  <a:noFill/>
                </a:ln>
                <a:solidFill>
                  <a:srgbClr val="878787">
                    <a:lumMod val="75000"/>
                  </a:srgbClr>
                </a:solidFill>
                <a:effectLst/>
                <a:uLnTx/>
                <a:uFillTx/>
                <a:latin typeface="Titillium" panose="00000500000000000000" pitchFamily="50" charset="0"/>
                <a:ea typeface="+mn-ea"/>
                <a:cs typeface="+mn-cs"/>
              </a:rPr>
              <a:t>Numberphile</a:t>
            </a:r>
            <a:r>
              <a:rPr kumimoji="0" lang="fr-FR" sz="2000" b="0" i="1"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p>
          <a:p>
            <a:pPr marL="182541" marR="0" lvl="0" indent="0" algn="l" defTabSz="914309"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3CBDDC"/>
                </a:solidFill>
                <a:effectLst/>
                <a:uLnTx/>
                <a:uFillTx/>
                <a:latin typeface="Titillium" panose="00000500000000000000" pitchFamily="50" charset="0"/>
                <a:ea typeface="+mn-ea"/>
                <a:cs typeface="+mn-cs"/>
                <a:hlinkClick r:id="rId3">
                  <a:extLst>
                    <a:ext uri="{A12FA001-AC4F-418D-AE19-62706E023703}">
                      <ahyp:hlinkClr xmlns:ahyp="http://schemas.microsoft.com/office/drawing/2018/hyperlinkcolor" val="tx"/>
                    </a:ext>
                  </a:extLst>
                </a:hlinkClick>
              </a:rPr>
              <a:t>https://www.youtube.com/watch?v=ZDn_DDsBWws</a:t>
            </a:r>
            <a:endParaRPr kumimoji="0" lang="fr-FR" sz="2000" b="0" i="0" u="none" strike="noStrike" kern="1200" cap="none" spc="0" normalizeH="0" baseline="0" noProof="0" dirty="0">
              <a:ln>
                <a:noFill/>
              </a:ln>
              <a:solidFill>
                <a:srgbClr val="3CBDDC"/>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3CBDDC"/>
              </a:solidFill>
              <a:effectLst/>
              <a:uLnTx/>
              <a:uFillTx/>
              <a:latin typeface="Titillium" panose="00000500000000000000" pitchFamily="50" charset="0"/>
              <a:ea typeface="+mn-ea"/>
              <a:cs typeface="+mn-cs"/>
            </a:endParaRPr>
          </a:p>
          <a:p>
            <a:pPr marL="182541" marR="0" lvl="0" indent="0" algn="l" defTabSz="914309"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Démonstration :</a:t>
            </a:r>
          </a:p>
          <a:p>
            <a:pPr marL="182541" marR="0" lvl="0" indent="0" algn="l" defTabSz="914309"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3CBDDC"/>
                </a:solidFill>
                <a:effectLst/>
                <a:uLnTx/>
                <a:uFillTx/>
                <a:latin typeface="Titillium" panose="00000500000000000000" pitchFamily="50" charset="0"/>
                <a:ea typeface="+mn-ea"/>
                <a:cs typeface="+mn-cs"/>
                <a:hlinkClick r:id="rId4">
                  <a:extLst>
                    <a:ext uri="{A12FA001-AC4F-418D-AE19-62706E023703}">
                      <ahyp:hlinkClr xmlns:ahyp="http://schemas.microsoft.com/office/drawing/2018/hyperlinkcolor" val="tx"/>
                    </a:ext>
                  </a:extLst>
                </a:hlinkClick>
              </a:rPr>
              <a:t>Calcul de 123 x 231</a:t>
            </a:r>
            <a:endParaRPr kumimoji="0" lang="fr-FR" sz="2000" b="0" i="0" u="none" strike="noStrike" kern="1200" cap="none" spc="0" normalizeH="0" baseline="0" noProof="0" dirty="0">
              <a:ln>
                <a:noFill/>
              </a:ln>
              <a:solidFill>
                <a:srgbClr val="3CBDDC"/>
              </a:solidFill>
              <a:effectLst/>
              <a:uLnTx/>
              <a:uFillTx/>
              <a:latin typeface="Titillium" panose="00000500000000000000" pitchFamily="50" charset="0"/>
              <a:ea typeface="+mn-ea"/>
              <a:cs typeface="+mn-cs"/>
            </a:endParaRPr>
          </a:p>
        </p:txBody>
      </p:sp>
      <p:pic>
        <p:nvPicPr>
          <p:cNvPr id="4" name="Image 3">
            <a:extLst>
              <a:ext uri="{FF2B5EF4-FFF2-40B4-BE49-F238E27FC236}">
                <a16:creationId xmlns:a16="http://schemas.microsoft.com/office/drawing/2014/main" id="{3D880CB9-F8ED-4686-BAFF-057DCEF2F16D}"/>
              </a:ext>
            </a:extLst>
          </p:cNvPr>
          <p:cNvPicPr>
            <a:picLocks noChangeAspect="1"/>
          </p:cNvPicPr>
          <p:nvPr/>
        </p:nvPicPr>
        <p:blipFill>
          <a:blip r:embed="rId5"/>
          <a:stretch>
            <a:fillRect/>
          </a:stretch>
        </p:blipFill>
        <p:spPr>
          <a:xfrm>
            <a:off x="7242701" y="1020032"/>
            <a:ext cx="3646903" cy="5470354"/>
          </a:xfrm>
          <a:prstGeom prst="roundRect">
            <a:avLst>
              <a:gd name="adj" fmla="val 18052"/>
            </a:avLst>
          </a:prstGeom>
          <a:ln>
            <a:noFill/>
          </a:ln>
          <a:effectLst>
            <a:outerShdw blurRad="152400" dist="12000" dir="900000" sy="98000" kx="110000" ky="200000" algn="tl" rotWithShape="0">
              <a:srgbClr val="000000">
                <a:alpha val="30000"/>
              </a:srgbClr>
            </a:outerShdw>
          </a:effectLst>
          <a:scene3d>
            <a:camera prst="perspectiveRelaxed">
              <a:rot lat="20973478" lon="930777" rev="20914463"/>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608628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2A330B07-B33C-645C-2B77-58EEED18CA5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pPr algn="l"/>
            <a:r>
              <a:rPr lang="fr-FR" noProof="0" dirty="0">
                <a:latin typeface="Titillium Lt" panose="00000400000000000000" pitchFamily="50" charset="0"/>
              </a:rPr>
              <a:t>Qu’est-ce qu’un calcul ?</a:t>
            </a:r>
            <a:endParaRPr lang="fr-FR" noProof="0" dirty="0"/>
          </a:p>
        </p:txBody>
      </p:sp>
      <p:sp>
        <p:nvSpPr>
          <p:cNvPr id="45" name="Slide Number Placeholder 44"/>
          <p:cNvSpPr>
            <a:spLocks noGrp="1"/>
          </p:cNvSpPr>
          <p:nvPr>
            <p:ph type="sldNum" sz="quarter" idx="4"/>
          </p:nvPr>
        </p:nvSpPr>
        <p:spPr/>
        <p: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fld id="{CCB13F18-A32D-40F8-92A2-4CABB04772E8}" type="slidenum">
              <a:rPr kumimoji="0" lang="bg-BG" sz="2800" b="0" i="0" u="none" strike="noStrike" kern="1200" cap="none" spc="0" normalizeH="0" baseline="0" noProof="0" smtClean="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rPr>
              <a:pPr marL="0" marR="0" lvl="0" indent="0" algn="ctr" defTabSz="914309" rtl="0" eaLnBrk="1" fontAlgn="auto" latinLnBrk="0" hangingPunct="1">
                <a:lnSpc>
                  <a:spcPct val="100000"/>
                </a:lnSpc>
                <a:spcBef>
                  <a:spcPts val="0"/>
                </a:spcBef>
                <a:spcAft>
                  <a:spcPts val="0"/>
                </a:spcAft>
                <a:buClrTx/>
                <a:buSzTx/>
                <a:buFontTx/>
                <a:buNone/>
                <a:tabLst/>
                <a:defRPr/>
              </a:pPr>
              <a:t>9</a:t>
            </a:fld>
            <a:endParaRPr kumimoji="0" lang="bg-BG" sz="2800" b="0" i="0" u="none" strike="noStrike" kern="1200" cap="none" spc="0" normalizeH="0" baseline="0" noProof="0" dirty="0">
              <a:ln>
                <a:noFill/>
              </a:ln>
              <a:solidFill>
                <a:srgbClr val="F6F6F6"/>
              </a:solidFill>
              <a:effectLst/>
              <a:uLnTx/>
              <a:uFillTx/>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 name="Rectangle 5">
            <a:extLst>
              <a:ext uri="{FF2B5EF4-FFF2-40B4-BE49-F238E27FC236}">
                <a16:creationId xmlns:a16="http://schemas.microsoft.com/office/drawing/2014/main" id="{97C65F2C-6604-4C55-83A2-D914691E5D07}"/>
              </a:ext>
            </a:extLst>
          </p:cNvPr>
          <p:cNvSpPr/>
          <p:nvPr/>
        </p:nvSpPr>
        <p:spPr>
          <a:xfrm>
            <a:off x="350521" y="1717129"/>
            <a:ext cx="11344950" cy="1426096"/>
          </a:xfrm>
          <a:prstGeom prst="rect">
            <a:avLst/>
          </a:prstGeom>
        </p:spPr>
        <p:txBody>
          <a:bodyPr wrap="square">
            <a:spAutoFit/>
          </a:bodyPr>
          <a:lstStyle/>
          <a:p>
            <a:pPr marL="525441" marR="0" lvl="0" indent="-342900" algn="l" defTabSz="914309"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1822 : </a:t>
            </a:r>
            <a:r>
              <a:rPr kumimoji="0" lang="fr-FR" sz="2000" b="0" i="1" u="none" strike="noStrike" kern="1200" cap="none" spc="0" normalizeH="0" baseline="0" noProof="0" dirty="0">
                <a:ln>
                  <a:noFill/>
                </a:ln>
                <a:solidFill>
                  <a:srgbClr val="E74E3E"/>
                </a:solidFill>
                <a:effectLst/>
                <a:uLnTx/>
                <a:uFillTx/>
                <a:latin typeface="Titillium" panose="00000500000000000000" pitchFamily="50" charset="0"/>
                <a:ea typeface="+mn-ea"/>
                <a:cs typeface="+mn-cs"/>
              </a:rPr>
              <a:t>Charles Babbage</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propose de construire une </a:t>
            </a:r>
            <a:r>
              <a:rPr kumimoji="0" lang="fr-FR" sz="2000" b="0" i="1" u="none" strike="noStrike" kern="1200" cap="none" spc="0" normalizeH="0" baseline="0" noProof="0" dirty="0">
                <a:ln>
                  <a:noFill/>
                </a:ln>
                <a:solidFill>
                  <a:srgbClr val="3CBDDC"/>
                </a:solidFill>
                <a:effectLst/>
                <a:uLnTx/>
                <a:uFillTx/>
                <a:latin typeface="Titillium" panose="00000500000000000000" pitchFamily="50" charset="0"/>
                <a:ea typeface="+mn-ea"/>
                <a:cs typeface="+mn-cs"/>
                <a:hlinkClick r:id="rId3">
                  <a:extLst>
                    <a:ext uri="{A12FA001-AC4F-418D-AE19-62706E023703}">
                      <ahyp:hlinkClr xmlns:ahyp="http://schemas.microsoft.com/office/drawing/2018/hyperlinkcolor" val="tx"/>
                    </a:ext>
                  </a:extLst>
                </a:hlinkClick>
              </a:rPr>
              <a:t>machine à différences</a:t>
            </a: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 </a:t>
            </a:r>
          </a:p>
          <a:p>
            <a:pPr marL="639696" marR="0" lvl="1" indent="0" algn="l" defTabSz="914309" rtl="0" eaLnBrk="1" fontAlgn="auto" latinLnBrk="0" hangingPunct="1">
              <a:lnSpc>
                <a:spcPct val="15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878787">
                    <a:lumMod val="75000"/>
                  </a:srgbClr>
                </a:solidFill>
                <a:effectLst/>
                <a:uLnTx/>
                <a:uFillTx/>
                <a:latin typeface="Titillium" panose="00000500000000000000" pitchFamily="50" charset="0"/>
                <a:ea typeface="+mn-ea"/>
                <a:cs typeface="+mn-cs"/>
              </a:rPr>
              <a:t>=&gt; faciliter le calcul des tables de fonctions polynomiales (auparavant réalisées à la main… et souvent fausses !)</a:t>
            </a:r>
          </a:p>
        </p:txBody>
      </p:sp>
      <p:sp>
        <p:nvSpPr>
          <p:cNvPr id="7" name="AutoShape 2" descr="Charles Babbage - Arshake">
            <a:extLst>
              <a:ext uri="{FF2B5EF4-FFF2-40B4-BE49-F238E27FC236}">
                <a16:creationId xmlns:a16="http://schemas.microsoft.com/office/drawing/2014/main" id="{511B5C53-E42B-4FC4-8443-01709F1871DC}"/>
              </a:ext>
            </a:extLst>
          </p:cNvPr>
          <p:cNvSpPr>
            <a:spLocks noChangeAspect="1" noChangeArrowheads="1"/>
          </p:cNvSpPr>
          <p:nvPr/>
        </p:nvSpPr>
        <p:spPr bwMode="auto">
          <a:xfrm>
            <a:off x="5943600" y="3657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E74E3E"/>
              </a:solidFill>
              <a:effectLst/>
              <a:uLnTx/>
              <a:uFillTx/>
              <a:latin typeface="Calibri" panose="020F0502020204030204"/>
              <a:ea typeface="+mn-ea"/>
              <a:cs typeface="+mn-cs"/>
            </a:endParaRPr>
          </a:p>
        </p:txBody>
      </p:sp>
      <p:pic>
        <p:nvPicPr>
          <p:cNvPr id="9" name="Image 8">
            <a:extLst>
              <a:ext uri="{FF2B5EF4-FFF2-40B4-BE49-F238E27FC236}">
                <a16:creationId xmlns:a16="http://schemas.microsoft.com/office/drawing/2014/main" id="{F94B3DCE-34A2-49A3-8DF9-C8DBA159D3FD}"/>
              </a:ext>
            </a:extLst>
          </p:cNvPr>
          <p:cNvPicPr>
            <a:picLocks noChangeAspect="1"/>
          </p:cNvPicPr>
          <p:nvPr/>
        </p:nvPicPr>
        <p:blipFill>
          <a:blip r:embed="rId4"/>
          <a:stretch>
            <a:fillRect/>
          </a:stretch>
        </p:blipFill>
        <p:spPr>
          <a:xfrm>
            <a:off x="1713764" y="3459111"/>
            <a:ext cx="2095500" cy="29337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Image 9">
            <a:extLst>
              <a:ext uri="{FF2B5EF4-FFF2-40B4-BE49-F238E27FC236}">
                <a16:creationId xmlns:a16="http://schemas.microsoft.com/office/drawing/2014/main" id="{1B37CF0D-42A8-4192-8D92-D4DA9439E937}"/>
              </a:ext>
            </a:extLst>
          </p:cNvPr>
          <p:cNvPicPr>
            <a:picLocks noChangeAspect="1"/>
          </p:cNvPicPr>
          <p:nvPr/>
        </p:nvPicPr>
        <p:blipFill>
          <a:blip r:embed="rId5"/>
          <a:stretch>
            <a:fillRect/>
          </a:stretch>
        </p:blipFill>
        <p:spPr>
          <a:xfrm>
            <a:off x="5550688" y="2994690"/>
            <a:ext cx="5103540" cy="3693089"/>
          </a:xfrm>
          <a:prstGeom prst="rect">
            <a:avLst/>
          </a:prstGeom>
        </p:spPr>
      </p:pic>
    </p:spTree>
    <p:extLst>
      <p:ext uri="{BB962C8B-B14F-4D97-AF65-F5344CB8AC3E}">
        <p14:creationId xmlns:p14="http://schemas.microsoft.com/office/powerpoint/2010/main" val="132621525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Personnalisé 1">
      <a:dk1>
        <a:srgbClr val="E74E3E"/>
      </a:dk1>
      <a:lt1>
        <a:srgbClr val="1CBB9F"/>
      </a:lt1>
      <a:dk2>
        <a:srgbClr val="FBA41F"/>
      </a:dk2>
      <a:lt2>
        <a:srgbClr val="3CBDDC"/>
      </a:lt2>
      <a:accent1>
        <a:srgbClr val="FBFBFB"/>
      </a:accent1>
      <a:accent2>
        <a:srgbClr val="878787"/>
      </a:accent2>
      <a:accent3>
        <a:srgbClr val="FBFBFB"/>
      </a:accent3>
      <a:accent4>
        <a:srgbClr val="FBFBFB"/>
      </a:accent4>
      <a:accent5>
        <a:srgbClr val="F6F6F6"/>
      </a:accent5>
      <a:accent6>
        <a:srgbClr val="E74E3E"/>
      </a:accent6>
      <a:hlink>
        <a:srgbClr val="3CBDDC"/>
      </a:hlink>
      <a:folHlink>
        <a:srgbClr val="3CBDDC"/>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ultureName xmlns="9135ce47-71ea-4094-8729-ccfdbde2d450" xsi:nil="true"/>
    <Leaders xmlns="9135ce47-71ea-4094-8729-ccfdbde2d450">
      <UserInfo>
        <DisplayName/>
        <AccountId xsi:nil="true"/>
        <AccountType/>
      </UserInfo>
    </Leaders>
    <Templates xmlns="9135ce47-71ea-4094-8729-ccfdbde2d450" xsi:nil="true"/>
    <DefaultSectionNames xmlns="9135ce47-71ea-4094-8729-ccfdbde2d450" xsi:nil="true"/>
    <Invited_Members xmlns="9135ce47-71ea-4094-8729-ccfdbde2d450" xsi:nil="true"/>
    <FolderType xmlns="9135ce47-71ea-4094-8729-ccfdbde2d450" xsi:nil="true"/>
    <Owner xmlns="9135ce47-71ea-4094-8729-ccfdbde2d450">
      <UserInfo>
        <DisplayName/>
        <AccountId xsi:nil="true"/>
        <AccountType/>
      </UserInfo>
    </Owner>
    <Distribution_Groups xmlns="9135ce47-71ea-4094-8729-ccfdbde2d450" xsi:nil="true"/>
    <NotebookType xmlns="9135ce47-71ea-4094-8729-ccfdbde2d450" xsi:nil="true"/>
    <Math_Settings xmlns="9135ce47-71ea-4094-8729-ccfdbde2d450" xsi:nil="true"/>
    <LMS_Mappings xmlns="9135ce47-71ea-4094-8729-ccfdbde2d450" xsi:nil="true"/>
    <Invited_Leaders xmlns="9135ce47-71ea-4094-8729-ccfdbde2d450" xsi:nil="true"/>
    <Members xmlns="9135ce47-71ea-4094-8729-ccfdbde2d450">
      <UserInfo>
        <DisplayName/>
        <AccountId xsi:nil="true"/>
        <AccountType/>
      </UserInfo>
    </Members>
    <Member_Groups xmlns="9135ce47-71ea-4094-8729-ccfdbde2d450">
      <UserInfo>
        <DisplayName/>
        <AccountId xsi:nil="true"/>
        <AccountType/>
      </UserInfo>
    </Member_Groups>
    <Self_Registration_Enabled xmlns="9135ce47-71ea-4094-8729-ccfdbde2d450" xsi:nil="true"/>
    <AppVersion xmlns="9135ce47-71ea-4094-8729-ccfdbde2d450" xsi:nil="true"/>
    <Has_Leaders_Only_SectionGroup xmlns="9135ce47-71ea-4094-8729-ccfdbde2d450" xsi:nil="true"/>
    <Is_Collaboration_Space_Locked xmlns="9135ce47-71ea-4094-8729-ccfdbde2d450" xsi:nil="true"/>
    <TeamsChannelId xmlns="9135ce47-71ea-4094-8729-ccfdbde2d450" xsi:nil="true"/>
    <IsNotebookLocked xmlns="9135ce47-71ea-4094-8729-ccfdbde2d450" xsi:nil="true"/>
    <_activity xmlns="9135ce47-71ea-4094-8729-ccfdbde2d45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EFD9975C35DF04FAEFD2A1B14EC728F" ma:contentTypeVersion="33" ma:contentTypeDescription="Create a new document." ma:contentTypeScope="" ma:versionID="4183680ab3f5ab24f0d10779a49a5968">
  <xsd:schema xmlns:xsd="http://www.w3.org/2001/XMLSchema" xmlns:xs="http://www.w3.org/2001/XMLSchema" xmlns:p="http://schemas.microsoft.com/office/2006/metadata/properties" xmlns:ns3="8f44cfd1-c3c0-41fa-ae15-7c3fe2095008" xmlns:ns4="9135ce47-71ea-4094-8729-ccfdbde2d450" targetNamespace="http://schemas.microsoft.com/office/2006/metadata/properties" ma:root="true" ma:fieldsID="9a6c9e29db59f947f4f07c32d7d7cfbf" ns3:_="" ns4:_="">
    <xsd:import namespace="8f44cfd1-c3c0-41fa-ae15-7c3fe2095008"/>
    <xsd:import namespace="9135ce47-71ea-4094-8729-ccfdbde2d45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NotebookType" minOccurs="0"/>
                <xsd:element ref="ns4:FolderType" minOccurs="0"/>
                <xsd:element ref="ns4:CultureName" minOccurs="0"/>
                <xsd:element ref="ns4:AppVersion" minOccurs="0"/>
                <xsd:element ref="ns4:TeamsChannelId" minOccurs="0"/>
                <xsd:element ref="ns4:Owner" minOccurs="0"/>
                <xsd:element ref="ns4:Math_Settings" minOccurs="0"/>
                <xsd:element ref="ns4:DefaultSectionNames" minOccurs="0"/>
                <xsd:element ref="ns4:Templates" minOccurs="0"/>
                <xsd:element ref="ns4:Leaders" minOccurs="0"/>
                <xsd:element ref="ns4:Members" minOccurs="0"/>
                <xsd:element ref="ns4:Member_Groups" minOccurs="0"/>
                <xsd:element ref="ns4:Distribution_Groups" minOccurs="0"/>
                <xsd:element ref="ns4:LMS_Mappings" minOccurs="0"/>
                <xsd:element ref="ns4:Invited_Leaders" minOccurs="0"/>
                <xsd:element ref="ns4:Invited_Members" minOccurs="0"/>
                <xsd:element ref="ns4:Self_Registration_Enabled" minOccurs="0"/>
                <xsd:element ref="ns4:Has_Leaders_Only_SectionGroup" minOccurs="0"/>
                <xsd:element ref="ns4:Is_Collaboration_Space_Locked" minOccurs="0"/>
                <xsd:element ref="ns4:IsNotebookLocked" minOccurs="0"/>
                <xsd:element ref="ns4:MediaServiceDateTaken" minOccurs="0"/>
                <xsd:element ref="ns4:MediaServiceLocation"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44cfd1-c3c0-41fa-ae15-7c3fe209500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35ce47-71ea-4094-8729-ccfdbde2d45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NotebookType" ma:index="17" nillable="true" ma:displayName="Notebook Type" ma:internalName="NotebookType">
      <xsd:simpleType>
        <xsd:restriction base="dms:Text"/>
      </xsd:simpleType>
    </xsd:element>
    <xsd:element name="FolderType" ma:index="18" nillable="true" ma:displayName="Folder Type" ma:internalName="FolderType">
      <xsd:simpleType>
        <xsd:restriction base="dms:Text"/>
      </xsd:simpleType>
    </xsd:element>
    <xsd:element name="CultureName" ma:index="19" nillable="true" ma:displayName="Culture Name" ma:internalName="CultureName">
      <xsd:simpleType>
        <xsd:restriction base="dms:Text"/>
      </xsd:simpleType>
    </xsd:element>
    <xsd:element name="AppVersion" ma:index="20" nillable="true" ma:displayName="App Version" ma:internalName="AppVersion">
      <xsd:simpleType>
        <xsd:restriction base="dms:Text"/>
      </xsd:simpleType>
    </xsd:element>
    <xsd:element name="TeamsChannelId" ma:index="21" nillable="true" ma:displayName="Teams Channel Id" ma:internalName="TeamsChannelId">
      <xsd:simpleType>
        <xsd:restriction base="dms:Text"/>
      </xsd:simpleType>
    </xsd:element>
    <xsd:element name="Owner" ma:index="22"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3" nillable="true" ma:displayName="Math Settings" ma:internalName="Math_Settings">
      <xsd:simpleType>
        <xsd:restriction base="dms:Text"/>
      </xsd:simpleType>
    </xsd:element>
    <xsd:element name="DefaultSectionNames" ma:index="24" nillable="true" ma:displayName="Default Section Names" ma:internalName="DefaultSectionNames">
      <xsd:simpleType>
        <xsd:restriction base="dms:Note">
          <xsd:maxLength value="255"/>
        </xsd:restriction>
      </xsd:simpleType>
    </xsd:element>
    <xsd:element name="Templates" ma:index="25" nillable="true" ma:displayName="Templates" ma:internalName="Templates">
      <xsd:simpleType>
        <xsd:restriction base="dms:Note">
          <xsd:maxLength value="255"/>
        </xsd:restriction>
      </xsd:simpleType>
    </xsd:element>
    <xsd:element name="Leaders" ma:index="26" nillable="true" ma:displayName="Leaders" ma:internalName="Lead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s" ma:index="27" nillable="true" ma:displayName="Members" ma:internalName="Memb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_Groups" ma:index="28" nillable="true" ma:displayName="Member Groups" ma:internalName="Member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9" nillable="true" ma:displayName="Distribution Groups" ma:internalName="Distribution_Groups">
      <xsd:simpleType>
        <xsd:restriction base="dms:Note">
          <xsd:maxLength value="255"/>
        </xsd:restriction>
      </xsd:simpleType>
    </xsd:element>
    <xsd:element name="LMS_Mappings" ma:index="30" nillable="true" ma:displayName="LMS Mappings" ma:internalName="LMS_Mappings">
      <xsd:simpleType>
        <xsd:restriction base="dms:Note">
          <xsd:maxLength value="255"/>
        </xsd:restriction>
      </xsd:simpleType>
    </xsd:element>
    <xsd:element name="Invited_Leaders" ma:index="31" nillable="true" ma:displayName="Invited Leaders" ma:internalName="Invited_Leaders">
      <xsd:simpleType>
        <xsd:restriction base="dms:Note">
          <xsd:maxLength value="255"/>
        </xsd:restriction>
      </xsd:simpleType>
    </xsd:element>
    <xsd:element name="Invited_Members" ma:index="32" nillable="true" ma:displayName="Invited Members" ma:internalName="Invited_Members">
      <xsd:simpleType>
        <xsd:restriction base="dms:Note">
          <xsd:maxLength value="255"/>
        </xsd:restriction>
      </xsd:simpleType>
    </xsd:element>
    <xsd:element name="Self_Registration_Enabled" ma:index="33" nillable="true" ma:displayName="Self Registration Enabled" ma:internalName="Self_Registration_Enabled">
      <xsd:simpleType>
        <xsd:restriction base="dms:Boolean"/>
      </xsd:simpleType>
    </xsd:element>
    <xsd:element name="Has_Leaders_Only_SectionGroup" ma:index="34" nillable="true" ma:displayName="Has Leaders Only SectionGroup" ma:internalName="Has_Leaders_Only_SectionGroup">
      <xsd:simpleType>
        <xsd:restriction base="dms:Boolean"/>
      </xsd:simpleType>
    </xsd:element>
    <xsd:element name="Is_Collaboration_Space_Locked" ma:index="35" nillable="true" ma:displayName="Is Collaboration Space Locked" ma:internalName="Is_Collaboration_Space_Locked">
      <xsd:simpleType>
        <xsd:restriction base="dms:Boolean"/>
      </xsd:simpleType>
    </xsd:element>
    <xsd:element name="IsNotebookLocked" ma:index="36" nillable="true" ma:displayName="Is Notebook Locked" ma:internalName="IsNotebookLocked">
      <xsd:simpleType>
        <xsd:restriction base="dms:Boolean"/>
      </xsd:simpleType>
    </xsd:element>
    <xsd:element name="MediaServiceDateTaken" ma:index="37" nillable="true" ma:displayName="MediaServiceDateTaken" ma:hidden="true" ma:internalName="MediaServiceDateTaken" ma:readOnly="true">
      <xsd:simpleType>
        <xsd:restriction base="dms:Text"/>
      </xsd:simpleType>
    </xsd:element>
    <xsd:element name="MediaServiceLocation" ma:index="38" nillable="true" ma:displayName="Location" ma:internalName="MediaServiceLocation" ma:readOnly="true">
      <xsd:simpleType>
        <xsd:restriction base="dms:Text"/>
      </xsd:simpleType>
    </xsd:element>
    <xsd:element name="MediaLengthInSeconds" ma:index="39" nillable="true" ma:displayName="Length (seconds)" ma:internalName="MediaLengthInSeconds" ma:readOnly="true">
      <xsd:simpleType>
        <xsd:restriction base="dms:Unknown"/>
      </xsd:simpleType>
    </xsd:element>
    <xsd:element name="_activity" ma:index="40"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1A9C72-ACA0-4650-987B-A2DADE2A5045}">
  <ds:schemaRefs>
    <ds:schemaRef ds:uri="http://schemas.openxmlformats.org/package/2006/metadata/core-properties"/>
    <ds:schemaRef ds:uri="http://schemas.microsoft.com/office/2006/documentManagement/types"/>
    <ds:schemaRef ds:uri="http://www.w3.org/XML/1998/namespace"/>
    <ds:schemaRef ds:uri="http://purl.org/dc/elements/1.1/"/>
    <ds:schemaRef ds:uri="http://purl.org/dc/dcmitype/"/>
    <ds:schemaRef ds:uri="http://purl.org/dc/terms/"/>
    <ds:schemaRef ds:uri="9135ce47-71ea-4094-8729-ccfdbde2d450"/>
    <ds:schemaRef ds:uri="http://schemas.microsoft.com/office/infopath/2007/PartnerControls"/>
    <ds:schemaRef ds:uri="8f44cfd1-c3c0-41fa-ae15-7c3fe2095008"/>
    <ds:schemaRef ds:uri="http://schemas.microsoft.com/office/2006/metadata/properties"/>
  </ds:schemaRefs>
</ds:datastoreItem>
</file>

<file path=customXml/itemProps2.xml><?xml version="1.0" encoding="utf-8"?>
<ds:datastoreItem xmlns:ds="http://schemas.openxmlformats.org/officeDocument/2006/customXml" ds:itemID="{4B81209B-50C0-4DDB-834C-C91C2B5EEF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44cfd1-c3c0-41fa-ae15-7c3fe2095008"/>
    <ds:schemaRef ds:uri="9135ce47-71ea-4094-8729-ccfdbde2d4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B252094-E735-4694-8B76-D6555DE5D1C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19363</TotalTime>
  <Words>6676</Words>
  <Application>Microsoft Office PowerPoint</Application>
  <PresentationFormat>Personnalisé</PresentationFormat>
  <Paragraphs>769</Paragraphs>
  <Slides>65</Slides>
  <Notes>65</Notes>
  <HiddenSlides>3</HiddenSlides>
  <MMClips>0</MMClips>
  <ScaleCrop>false</ScaleCrop>
  <HeadingPairs>
    <vt:vector size="6" baseType="variant">
      <vt:variant>
        <vt:lpstr>Polices utilisées</vt:lpstr>
      </vt:variant>
      <vt:variant>
        <vt:i4>11</vt:i4>
      </vt:variant>
      <vt:variant>
        <vt:lpstr>Thème</vt:lpstr>
      </vt:variant>
      <vt:variant>
        <vt:i4>2</vt:i4>
      </vt:variant>
      <vt:variant>
        <vt:lpstr>Titres des diapositives</vt:lpstr>
      </vt:variant>
      <vt:variant>
        <vt:i4>65</vt:i4>
      </vt:variant>
    </vt:vector>
  </HeadingPairs>
  <TitlesOfParts>
    <vt:vector size="78" baseType="lpstr">
      <vt:lpstr>Calibri</vt:lpstr>
      <vt:lpstr>Consolas</vt:lpstr>
      <vt:lpstr>Cambria Math</vt:lpstr>
      <vt:lpstr>Open Sans Condensed Light</vt:lpstr>
      <vt:lpstr>Wingdings</vt:lpstr>
      <vt:lpstr>Calibri Light</vt:lpstr>
      <vt:lpstr>Myriad Pro Light</vt:lpstr>
      <vt:lpstr>Titillium</vt:lpstr>
      <vt:lpstr>Titillium Lt</vt:lpstr>
      <vt:lpstr>Arial</vt:lpstr>
      <vt:lpstr>Arial Unicode MS</vt:lpstr>
      <vt:lpstr>Thème Office</vt:lpstr>
      <vt:lpstr>Office Theme</vt:lpstr>
      <vt:lpstr>Présentation PowerPoint</vt:lpstr>
      <vt:lpstr>« Computer Science »</vt:lpstr>
      <vt:lpstr>Qu’est-ce qu’un calcul ?</vt:lpstr>
      <vt:lpstr>Qu’est-ce qu’un calcul ?</vt:lpstr>
      <vt:lpstr>Qu’est-ce qu’un calcul ?</vt:lpstr>
      <vt:lpstr>Qu’est-ce qu’un calcul ?</vt:lpstr>
      <vt:lpstr>Qu’est-ce qu’un calcul ?</vt:lpstr>
      <vt:lpstr>Qu’est-ce qu’un calcul ?</vt:lpstr>
      <vt:lpstr>Qu’est-ce qu’un calcul ?</vt:lpstr>
      <vt:lpstr>Qu’est-ce qu’un calcul ?</vt:lpstr>
      <vt:lpstr>Qu’est-ce qu’un calcul ?</vt:lpstr>
      <vt:lpstr>Qu’est-ce qu’un calcul ?</vt:lpstr>
      <vt:lpstr>Peut-on tout calculer ?</vt:lpstr>
      <vt:lpstr>Peut-on tout calculer ?</vt:lpstr>
      <vt:lpstr>Peut-on tout calculer ?</vt:lpstr>
      <vt:lpstr>Qu’est-ce qu’un algorithme ?</vt:lpstr>
      <vt:lpstr>Qu’est-ce qu’un algorithme ?</vt:lpstr>
      <vt:lpstr>La Machine de Turing</vt:lpstr>
      <vt:lpstr>La Machine de Turing</vt:lpstr>
      <vt:lpstr>La Machine de Turing</vt:lpstr>
      <vt:lpstr>La Machine de Turing universelle</vt:lpstr>
      <vt:lpstr>La Machine de Turing universelle</vt:lpstr>
      <vt:lpstr>Qu’est-ce qu’un algorithme ?</vt:lpstr>
      <vt:lpstr>Problème indécidable</vt:lpstr>
      <vt:lpstr>Problème indécidable</vt:lpstr>
      <vt:lpstr>Problème indécidable</vt:lpstr>
      <vt:lpstr>Thèse de Church-Turing</vt:lpstr>
      <vt:lpstr>En résumé</vt:lpstr>
      <vt:lpstr>Un problème facile et un problème… moins facile</vt:lpstr>
      <vt:lpstr>Différents types de problèmes</vt:lpstr>
      <vt:lpstr>Optimisation vs décision</vt:lpstr>
      <vt:lpstr>Instance d’un problème et taille</vt:lpstr>
      <vt:lpstr>Présentation PowerPoint</vt:lpstr>
      <vt:lpstr>Comparer l’efficacité de deux algorithmes</vt:lpstr>
      <vt:lpstr>Comparer l’efficacité de deux algorithmes</vt:lpstr>
      <vt:lpstr>Comparer l’efficacité de deux algorithmes</vt:lpstr>
      <vt:lpstr>Différentes mesures de complexités</vt:lpstr>
      <vt:lpstr>Complexité dans le pire cas / en moyenne</vt:lpstr>
      <vt:lpstr>Complexité : exemple</vt:lpstr>
      <vt:lpstr>Complexité : exemple</vt:lpstr>
      <vt:lpstr>Croissance comparée de fonctions</vt:lpstr>
      <vt:lpstr>Croissance comparée de fonctions</vt:lpstr>
      <vt:lpstr>Domination de fonction</vt:lpstr>
      <vt:lpstr>Domination de fonction</vt:lpstr>
      <vt:lpstr>Domination de fonction</vt:lpstr>
      <vt:lpstr>Domination de fonction</vt:lpstr>
      <vt:lpstr>Notation O de Landau / Ordre d’une fonction</vt:lpstr>
      <vt:lpstr>Notation O de Landau / Ordre d’une fonction</vt:lpstr>
      <vt:lpstr>Notation O de Landau / Ordre d’une fonction</vt:lpstr>
      <vt:lpstr>Notation O de Landau / Ordre d’une fonction</vt:lpstr>
      <vt:lpstr>Notation O de Landau / Ordre d’une fonction</vt:lpstr>
      <vt:lpstr>Notation O de Landau / Ordre d’une fonction</vt:lpstr>
      <vt:lpstr>Notations Ω et Θ</vt:lpstr>
      <vt:lpstr>Notations Ω et Θ</vt:lpstr>
      <vt:lpstr>Notations Ω et Θ</vt:lpstr>
      <vt:lpstr>Liens avec les limites</vt:lpstr>
      <vt:lpstr>Classes de complexité</vt:lpstr>
      <vt:lpstr>Résoudre un problème vs vérifier une solution</vt:lpstr>
      <vt:lpstr>Classes de complexité</vt:lpstr>
      <vt:lpstr>P vs NP</vt:lpstr>
      <vt:lpstr>P vs NP</vt:lpstr>
      <vt:lpstr>Problèmes NP-complets</vt:lpstr>
      <vt:lpstr>Réduction polynomiale</vt:lpstr>
      <vt:lpstr>Terminaison et correction d’un algorithme</vt:lpstr>
      <vt:lpstr>Terminaison et correction d’un algorithme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Gregory MOREL</dc:creator>
  <cp:lastModifiedBy>Grégory Morel</cp:lastModifiedBy>
  <cp:revision>4540</cp:revision>
  <dcterms:created xsi:type="dcterms:W3CDTF">2022-02-07T16:17:33Z</dcterms:created>
  <dcterms:modified xsi:type="dcterms:W3CDTF">2023-03-10T12:39:06Z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0x0101000EFD9975C35DF04FAEFD2A1B14EC728F</vt:lpwstr>
  </property>
</Properties>
</file>